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5"/>
  </p:notesMasterIdLst>
  <p:sldIdLst>
    <p:sldId id="256" r:id="rId4"/>
    <p:sldId id="425" r:id="rId5"/>
    <p:sldId id="430" r:id="rId6"/>
    <p:sldId id="445" r:id="rId7"/>
    <p:sldId id="446" r:id="rId8"/>
    <p:sldId id="431" r:id="rId9"/>
    <p:sldId id="426" r:id="rId10"/>
    <p:sldId id="432" r:id="rId11"/>
    <p:sldId id="433" r:id="rId12"/>
    <p:sldId id="434" r:id="rId13"/>
    <p:sldId id="437" r:id="rId14"/>
    <p:sldId id="436" r:id="rId15"/>
    <p:sldId id="369" r:id="rId16"/>
    <p:sldId id="389" r:id="rId17"/>
    <p:sldId id="372" r:id="rId18"/>
    <p:sldId id="390" r:id="rId19"/>
    <p:sldId id="439" r:id="rId20"/>
    <p:sldId id="447" r:id="rId21"/>
    <p:sldId id="423" r:id="rId22"/>
    <p:sldId id="442" r:id="rId23"/>
    <p:sldId id="448" r:id="rId24"/>
    <p:sldId id="449" r:id="rId25"/>
    <p:sldId id="450" r:id="rId26"/>
    <p:sldId id="427" r:id="rId27"/>
    <p:sldId id="453" r:id="rId28"/>
    <p:sldId id="444" r:id="rId29"/>
    <p:sldId id="451" r:id="rId30"/>
    <p:sldId id="428" r:id="rId31"/>
    <p:sldId id="440" r:id="rId32"/>
    <p:sldId id="344" r:id="rId33"/>
    <p:sldId id="441" r:id="rId34"/>
  </p:sldIdLst>
  <p:sldSz cx="10080625" cy="7559675"/>
  <p:notesSz cx="7772400" cy="10058400"/>
  <p:custDataLst>
    <p:tags r:id="rId37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" id="{E9553265-FCE4-F441-8BC9-DA73FD6A4FA2}">
          <p14:sldIdLst>
            <p14:sldId id="256"/>
            <p14:sldId id="425"/>
            <p14:sldId id="430"/>
            <p14:sldId id="445"/>
            <p14:sldId id="446"/>
            <p14:sldId id="431"/>
          </p14:sldIdLst>
        </p14:section>
        <p14:section name="Definite" id="{CD5D0386-C59A-AF48-AE54-6CCE24F5586D}">
          <p14:sldIdLst>
            <p14:sldId id="426"/>
            <p14:sldId id="432"/>
            <p14:sldId id="433"/>
          </p14:sldIdLst>
        </p14:section>
        <p14:section name="Qualitative" id="{3662B410-C7BB-2A4C-A132-C016A216FF5F}">
          <p14:sldIdLst>
            <p14:sldId id="434"/>
            <p14:sldId id="437"/>
            <p14:sldId id="436"/>
          </p14:sldIdLst>
        </p14:section>
        <p14:section name="Incomplete" id="{E9DC8413-CF67-BC47-9F38-2C7F59DEDDE4}">
          <p14:sldIdLst>
            <p14:sldId id="369"/>
            <p14:sldId id="389"/>
            <p14:sldId id="372"/>
            <p14:sldId id="390"/>
            <p14:sldId id="439"/>
            <p14:sldId id="447"/>
            <p14:sldId id="423"/>
            <p14:sldId id="442"/>
            <p14:sldId id="448"/>
            <p14:sldId id="449"/>
            <p14:sldId id="450"/>
          </p14:sldIdLst>
        </p14:section>
        <p14:section name="RDFi" id="{06A1B449-D212-BD4D-9424-E88672929F78}">
          <p14:sldIdLst>
            <p14:sldId id="427"/>
            <p14:sldId id="453"/>
            <p14:sldId id="444"/>
            <p14:sldId id="451"/>
            <p14:sldId id="428"/>
          </p14:sldIdLst>
        </p14:section>
        <p14:section name="End" id="{D4A1EDF7-2DCD-464D-A33B-567059F2F4EA}">
          <p14:sldIdLst>
            <p14:sldId id="440"/>
            <p14:sldId id="344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0FF00"/>
    <a:srgbClr val="0000CC"/>
    <a:srgbClr val="0000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7" autoAdjust="0"/>
    <p:restoredTop sz="77069" autoAdjust="0"/>
  </p:normalViewPr>
  <p:slideViewPr>
    <p:cSldViewPr>
      <p:cViewPr>
        <p:scale>
          <a:sx n="80" d="100"/>
          <a:sy n="80" d="100"/>
        </p:scale>
        <p:origin x="-2248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6384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5BF55-8E77-C54F-BCC7-58E518E092C8}" type="doc">
      <dgm:prSet loTypeId="urn:microsoft.com/office/officeart/2005/8/layout/process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C994EC2-E2CC-2D44-B5FD-D3C744CA432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strdf:Inside</a:t>
          </a:r>
          <a:r>
            <a:rPr lang="en-US" sz="2000">
              <a:latin typeface="Courier New"/>
              <a:cs typeface="Courier New"/>
            </a:rPr>
            <a:t>(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>
              <a:latin typeface="Courier New"/>
              <a:cs typeface="Courier New"/>
            </a:rPr>
            <a:t>)</a:t>
          </a:r>
        </a:p>
      </dgm:t>
    </dgm:pt>
    <dgm:pt modelId="{A5EFA0E0-9655-2249-94E5-B6F306679536}" type="parTrans" cxnId="{3081B83E-26D0-264B-82E6-B1BE2BDB33C4}">
      <dgm:prSet/>
      <dgm:spPr/>
      <dgm:t>
        <a:bodyPr/>
        <a:lstStyle/>
        <a:p>
          <a:endParaRPr lang="en-US"/>
        </a:p>
      </dgm:t>
    </dgm:pt>
    <dgm:pt modelId="{1B0E7E17-7A3F-BD4D-9604-C0DA45C252DA}" type="sibTrans" cxnId="{3081B83E-26D0-264B-82E6-B1BE2BDB33C4}">
      <dgm:prSet/>
      <dgm:spPr/>
      <dgm:t>
        <a:bodyPr/>
        <a:lstStyle/>
        <a:p>
          <a:endParaRPr lang="en-US"/>
        </a:p>
      </dgm:t>
    </dgm:pt>
    <dgm:pt modelId="{4ADDBC1C-9FDA-904D-B046-F8DF442C36CF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>
              <a:latin typeface="Courier New"/>
              <a:cs typeface="Courier New"/>
            </a:rPr>
            <a:t>POLYGON((&lt;H&gt;))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>
            <a:latin typeface="Courier New"/>
            <a:cs typeface="Courier New"/>
          </a:endParaRPr>
        </a:p>
      </dgm:t>
    </dgm:pt>
    <dgm:pt modelId="{3D32A7D3-6F68-C546-96B1-A9D6C25CA7F0}" type="parTrans" cxnId="{E9965869-C4C8-A64C-B3AE-2C5939797DD3}">
      <dgm:prSet/>
      <dgm:spPr/>
      <dgm:t>
        <a:bodyPr/>
        <a:lstStyle/>
        <a:p>
          <a:endParaRPr lang="en-US"/>
        </a:p>
      </dgm:t>
    </dgm:pt>
    <dgm:pt modelId="{ECFDF381-3719-7A48-BAF7-F7CDA9215DDE}" type="sibTrans" cxnId="{E9965869-C4C8-A64C-B3AE-2C5939797DD3}">
      <dgm:prSet/>
      <dgm:spPr/>
      <dgm:t>
        <a:bodyPr/>
        <a:lstStyle/>
        <a:p>
          <a:endParaRPr lang="en-US"/>
        </a:p>
      </dgm:t>
    </dgm:pt>
    <dgm:pt modelId="{E921024A-1D2B-214E-A528-0B2D26181433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gag:Mylopotamos</a:t>
          </a:r>
        </a:p>
      </dgm:t>
    </dgm:pt>
    <dgm:pt modelId="{A3A62BA0-A776-4C48-A87F-88C258749B86}" type="parTrans" cxnId="{2A1B3931-41A6-DA40-A94C-D2B64996E89D}">
      <dgm:prSet/>
      <dgm:spPr/>
      <dgm:t>
        <a:bodyPr/>
        <a:lstStyle/>
        <a:p>
          <a:endParaRPr lang="en-US"/>
        </a:p>
      </dgm:t>
    </dgm:pt>
    <dgm:pt modelId="{13203D2A-E447-654A-B26D-9DA3A51ACFAD}" type="sibTrans" cxnId="{2A1B3931-41A6-DA40-A94C-D2B64996E89D}">
      <dgm:prSet/>
      <dgm:spPr/>
      <dgm:t>
        <a:bodyPr/>
        <a:lstStyle/>
        <a:p>
          <a:endParaRPr lang="en-US"/>
        </a:p>
      </dgm:t>
    </dgm:pt>
    <dgm:pt modelId="{4E32646D-5E2E-FB4C-AB51-35F53A7E3FCE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gag:Mylopotamos geo:sfWithin gag:Rethymno</a:t>
          </a:r>
        </a:p>
      </dgm:t>
    </dgm:pt>
    <dgm:pt modelId="{BA11E155-6D10-5744-90AD-2F8F6ACDF501}" type="parTrans" cxnId="{98141A87-CD60-944F-86D8-16A079AAF691}">
      <dgm:prSet/>
      <dgm:spPr/>
      <dgm:t>
        <a:bodyPr/>
        <a:lstStyle/>
        <a:p>
          <a:endParaRPr lang="en-US"/>
        </a:p>
      </dgm:t>
    </dgm:pt>
    <dgm:pt modelId="{5D7550B7-720F-5346-A464-08B54EBC8386}" type="sibTrans" cxnId="{98141A87-CD60-944F-86D8-16A079AAF691}">
      <dgm:prSet/>
      <dgm:spPr/>
      <dgm:t>
        <a:bodyPr/>
        <a:lstStyle/>
        <a:p>
          <a:endParaRPr lang="en-US"/>
        </a:p>
      </dgm:t>
    </dgm:pt>
    <dgm:pt modelId="{64E4B045-DFDE-4E48-87E1-F8B4EC1CE4A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_region1 geo:sfWithin gag:Rethymno</a:t>
          </a:r>
        </a:p>
      </dgm:t>
    </dgm:pt>
    <dgm:pt modelId="{FF2E2096-E5B3-8041-A331-9370F87A1356}" type="parTrans" cxnId="{C92BEEA3-8C80-FB42-89DC-0EB1C809C677}">
      <dgm:prSet/>
      <dgm:spPr/>
      <dgm:t>
        <a:bodyPr/>
        <a:lstStyle/>
        <a:p>
          <a:endParaRPr lang="en-US"/>
        </a:p>
      </dgm:t>
    </dgm:pt>
    <dgm:pt modelId="{CEC8686E-6754-3C4B-B3F5-A6F87676755A}" type="sibTrans" cxnId="{C92BEEA3-8C80-FB42-89DC-0EB1C809C677}">
      <dgm:prSet/>
      <dgm:spPr/>
      <dgm:t>
        <a:bodyPr/>
        <a:lstStyle/>
        <a:p>
          <a:endParaRPr lang="en-US"/>
        </a:p>
      </dgm:t>
    </dgm:pt>
    <dgm:pt modelId="{F49F45B8-FD65-0142-9729-7F8B6BA5FF08}">
      <dgm:prSet custT="1"/>
      <dgm:spPr/>
      <dgm:t>
        <a:bodyPr/>
        <a:lstStyle/>
        <a:p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/>
        </a:p>
      </dgm:t>
    </dgm:pt>
    <dgm:pt modelId="{4B546BEF-A257-1D47-B0AF-DB1CFD2143DE}" type="parTrans" cxnId="{B25F015A-DE0E-3A44-9142-590420C881A7}">
      <dgm:prSet/>
      <dgm:spPr/>
      <dgm:t>
        <a:bodyPr/>
        <a:lstStyle/>
        <a:p>
          <a:endParaRPr lang="en-US"/>
        </a:p>
      </dgm:t>
    </dgm:pt>
    <dgm:pt modelId="{8E2F53C9-54F8-4945-8E95-5F4C1D7B959D}" type="sibTrans" cxnId="{B25F015A-DE0E-3A44-9142-590420C881A7}">
      <dgm:prSet/>
      <dgm:spPr/>
      <dgm:t>
        <a:bodyPr/>
        <a:lstStyle/>
        <a:p>
          <a:endParaRPr lang="en-US"/>
        </a:p>
      </dgm:t>
    </dgm:pt>
    <dgm:pt modelId="{FC8D23B1-E7B7-E941-BECB-71575D555FCD}" type="pres">
      <dgm:prSet presAssocID="{BC25BF55-8E77-C54F-BCC7-58E518E092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CE6AE-4114-4A4D-937F-5DBC82667CF9}" type="pres">
      <dgm:prSet presAssocID="{4E32646D-5E2E-FB4C-AB51-35F53A7E3FCE}" presName="boxAndChildren" presStyleCnt="0"/>
      <dgm:spPr/>
    </dgm:pt>
    <dgm:pt modelId="{05160B99-EA64-4944-B18C-F7DC2EEC1195}" type="pres">
      <dgm:prSet presAssocID="{4E32646D-5E2E-FB4C-AB51-35F53A7E3FCE}" presName="parentTextBox" presStyleLbl="node1" presStyleIdx="0" presStyleCnt="3"/>
      <dgm:spPr/>
      <dgm:t>
        <a:bodyPr/>
        <a:lstStyle/>
        <a:p>
          <a:endParaRPr lang="en-US"/>
        </a:p>
      </dgm:t>
    </dgm:pt>
    <dgm:pt modelId="{1B04FB4C-717E-2940-B70D-9CC6E5969221}" type="pres">
      <dgm:prSet presAssocID="{4E32646D-5E2E-FB4C-AB51-35F53A7E3FCE}" presName="entireBox" presStyleLbl="node1" presStyleIdx="0" presStyleCnt="3"/>
      <dgm:spPr/>
      <dgm:t>
        <a:bodyPr/>
        <a:lstStyle/>
        <a:p>
          <a:endParaRPr lang="en-US"/>
        </a:p>
      </dgm:t>
    </dgm:pt>
    <dgm:pt modelId="{E23A2467-FAE8-C54F-AA8D-CF2CF3336572}" type="pres">
      <dgm:prSet presAssocID="{4E32646D-5E2E-FB4C-AB51-35F53A7E3FCE}" presName="descendantBox" presStyleCnt="0"/>
      <dgm:spPr/>
    </dgm:pt>
    <dgm:pt modelId="{8B7D247D-1E09-F94F-A374-3707E5502F2E}" type="pres">
      <dgm:prSet presAssocID="{64E4B045-DFDE-4E48-87E1-F8B4EC1CE4A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DA484-8068-6144-8114-F0CF7F9B47FE}" type="pres">
      <dgm:prSet presAssocID="{ECFDF381-3719-7A48-BAF7-F7CDA9215DDE}" presName="sp" presStyleCnt="0"/>
      <dgm:spPr/>
    </dgm:pt>
    <dgm:pt modelId="{C82B7C04-CD5B-2C45-B9F7-0A120E810328}" type="pres">
      <dgm:prSet presAssocID="{4ADDBC1C-9FDA-904D-B046-F8DF442C36CF}" presName="arrowAndChildren" presStyleCnt="0"/>
      <dgm:spPr/>
    </dgm:pt>
    <dgm:pt modelId="{310F4E64-DF19-9A45-AE44-CC1BDAEB4A28}" type="pres">
      <dgm:prSet presAssocID="{4ADDBC1C-9FDA-904D-B046-F8DF442C36C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396E750-79CC-0A43-810F-DB0446C863C3}" type="pres">
      <dgm:prSet presAssocID="{4ADDBC1C-9FDA-904D-B046-F8DF442C36CF}" presName="arrow" presStyleLbl="node1" presStyleIdx="1" presStyleCnt="3"/>
      <dgm:spPr/>
      <dgm:t>
        <a:bodyPr/>
        <a:lstStyle/>
        <a:p>
          <a:endParaRPr lang="en-US"/>
        </a:p>
      </dgm:t>
    </dgm:pt>
    <dgm:pt modelId="{9E16FE68-82B2-704A-8845-E43BF1017A3E}" type="pres">
      <dgm:prSet presAssocID="{4ADDBC1C-9FDA-904D-B046-F8DF442C36CF}" presName="descendantArrow" presStyleCnt="0"/>
      <dgm:spPr/>
    </dgm:pt>
    <dgm:pt modelId="{6A1047E4-9E4A-E94C-97A6-0463675296A0}" type="pres">
      <dgm:prSet presAssocID="{E921024A-1D2B-214E-A528-0B2D2618143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E4902-9551-A745-9671-7B07EC7417C2}" type="pres">
      <dgm:prSet presAssocID="{1B0E7E17-7A3F-BD4D-9604-C0DA45C252DA}" presName="sp" presStyleCnt="0"/>
      <dgm:spPr/>
    </dgm:pt>
    <dgm:pt modelId="{99777F63-DCE3-2948-9488-0A2231B6055D}" type="pres">
      <dgm:prSet presAssocID="{9C994EC2-E2CC-2D44-B5FD-D3C744CA432A}" presName="arrowAndChildren" presStyleCnt="0"/>
      <dgm:spPr/>
    </dgm:pt>
    <dgm:pt modelId="{995B3940-752A-3B41-AE0E-38107928B521}" type="pres">
      <dgm:prSet presAssocID="{9C994EC2-E2CC-2D44-B5FD-D3C744CA432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6FB86C1-101A-1740-9F93-30B1C38596E0}" type="pres">
      <dgm:prSet presAssocID="{9C994EC2-E2CC-2D44-B5FD-D3C744CA432A}" presName="arrow" presStyleLbl="node1" presStyleIdx="2" presStyleCnt="3" custScaleX="100000" custLinFactNeighborX="68724" custLinFactNeighborY="-7542"/>
      <dgm:spPr/>
      <dgm:t>
        <a:bodyPr/>
        <a:lstStyle/>
        <a:p>
          <a:endParaRPr lang="en-US"/>
        </a:p>
      </dgm:t>
    </dgm:pt>
    <dgm:pt modelId="{028720DC-9276-E14A-A33E-D0602B7CA8B7}" type="pres">
      <dgm:prSet presAssocID="{9C994EC2-E2CC-2D44-B5FD-D3C744CA432A}" presName="descendantArrow" presStyleCnt="0"/>
      <dgm:spPr/>
    </dgm:pt>
    <dgm:pt modelId="{5AEE7151-6509-D649-8FEB-7AA398366CDE}" type="pres">
      <dgm:prSet presAssocID="{F49F45B8-FD65-0142-9729-7F8B6BA5FF0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56887-7838-284D-93C2-7C16FD190CA6}" type="presOf" srcId="{4E32646D-5E2E-FB4C-AB51-35F53A7E3FCE}" destId="{05160B99-EA64-4944-B18C-F7DC2EEC1195}" srcOrd="0" destOrd="0" presId="urn:microsoft.com/office/officeart/2005/8/layout/process4"/>
    <dgm:cxn modelId="{C111A7A3-7996-2141-AF35-B90966267DD2}" type="presOf" srcId="{9C994EC2-E2CC-2D44-B5FD-D3C744CA432A}" destId="{995B3940-752A-3B41-AE0E-38107928B521}" srcOrd="0" destOrd="0" presId="urn:microsoft.com/office/officeart/2005/8/layout/process4"/>
    <dgm:cxn modelId="{180283ED-C046-0E4E-B873-62391AC8B0E0}" type="presOf" srcId="{4ADDBC1C-9FDA-904D-B046-F8DF442C36CF}" destId="{B396E750-79CC-0A43-810F-DB0446C863C3}" srcOrd="1" destOrd="0" presId="urn:microsoft.com/office/officeart/2005/8/layout/process4"/>
    <dgm:cxn modelId="{C8244EE8-BFA9-F541-93A9-B4C4F26BA506}" type="presOf" srcId="{E921024A-1D2B-214E-A528-0B2D26181433}" destId="{6A1047E4-9E4A-E94C-97A6-0463675296A0}" srcOrd="0" destOrd="0" presId="urn:microsoft.com/office/officeart/2005/8/layout/process4"/>
    <dgm:cxn modelId="{26C707D7-B0BC-0848-9390-2029855F96B9}" type="presOf" srcId="{4ADDBC1C-9FDA-904D-B046-F8DF442C36CF}" destId="{310F4E64-DF19-9A45-AE44-CC1BDAEB4A28}" srcOrd="0" destOrd="0" presId="urn:microsoft.com/office/officeart/2005/8/layout/process4"/>
    <dgm:cxn modelId="{B25F015A-DE0E-3A44-9142-590420C881A7}" srcId="{9C994EC2-E2CC-2D44-B5FD-D3C744CA432A}" destId="{F49F45B8-FD65-0142-9729-7F8B6BA5FF08}" srcOrd="0" destOrd="0" parTransId="{4B546BEF-A257-1D47-B0AF-DB1CFD2143DE}" sibTransId="{8E2F53C9-54F8-4945-8E95-5F4C1D7B959D}"/>
    <dgm:cxn modelId="{E9965869-C4C8-A64C-B3AE-2C5939797DD3}" srcId="{BC25BF55-8E77-C54F-BCC7-58E518E092C8}" destId="{4ADDBC1C-9FDA-904D-B046-F8DF442C36CF}" srcOrd="1" destOrd="0" parTransId="{3D32A7D3-6F68-C546-96B1-A9D6C25CA7F0}" sibTransId="{ECFDF381-3719-7A48-BAF7-F7CDA9215DDE}"/>
    <dgm:cxn modelId="{C15246F8-7B22-7442-884A-0CDF489DF540}" type="presOf" srcId="{4E32646D-5E2E-FB4C-AB51-35F53A7E3FCE}" destId="{1B04FB4C-717E-2940-B70D-9CC6E5969221}" srcOrd="1" destOrd="0" presId="urn:microsoft.com/office/officeart/2005/8/layout/process4"/>
    <dgm:cxn modelId="{51EB1C3F-0A55-4346-AC73-B5387FEAD3B2}" type="presOf" srcId="{BC25BF55-8E77-C54F-BCC7-58E518E092C8}" destId="{FC8D23B1-E7B7-E941-BECB-71575D555FCD}" srcOrd="0" destOrd="0" presId="urn:microsoft.com/office/officeart/2005/8/layout/process4"/>
    <dgm:cxn modelId="{26577929-1B4D-7C47-9714-70F3CBE6E4DC}" type="presOf" srcId="{9C994EC2-E2CC-2D44-B5FD-D3C744CA432A}" destId="{36FB86C1-101A-1740-9F93-30B1C38596E0}" srcOrd="1" destOrd="0" presId="urn:microsoft.com/office/officeart/2005/8/layout/process4"/>
    <dgm:cxn modelId="{F7C8BE25-3FCC-D74B-A312-86EF24A743C0}" type="presOf" srcId="{64E4B045-DFDE-4E48-87E1-F8B4EC1CE4AA}" destId="{8B7D247D-1E09-F94F-A374-3707E5502F2E}" srcOrd="0" destOrd="0" presId="urn:microsoft.com/office/officeart/2005/8/layout/process4"/>
    <dgm:cxn modelId="{C92BEEA3-8C80-FB42-89DC-0EB1C809C677}" srcId="{4E32646D-5E2E-FB4C-AB51-35F53A7E3FCE}" destId="{64E4B045-DFDE-4E48-87E1-F8B4EC1CE4AA}" srcOrd="0" destOrd="0" parTransId="{FF2E2096-E5B3-8041-A331-9370F87A1356}" sibTransId="{CEC8686E-6754-3C4B-B3F5-A6F87676755A}"/>
    <dgm:cxn modelId="{1E8F716E-DD62-9A42-8213-AC24A8C7FD05}" type="presOf" srcId="{F49F45B8-FD65-0142-9729-7F8B6BA5FF08}" destId="{5AEE7151-6509-D649-8FEB-7AA398366CDE}" srcOrd="0" destOrd="0" presId="urn:microsoft.com/office/officeart/2005/8/layout/process4"/>
    <dgm:cxn modelId="{2A1B3931-41A6-DA40-A94C-D2B64996E89D}" srcId="{4ADDBC1C-9FDA-904D-B046-F8DF442C36CF}" destId="{E921024A-1D2B-214E-A528-0B2D26181433}" srcOrd="0" destOrd="0" parTransId="{A3A62BA0-A776-4C48-A87F-88C258749B86}" sibTransId="{13203D2A-E447-654A-B26D-9DA3A51ACFAD}"/>
    <dgm:cxn modelId="{3081B83E-26D0-264B-82E6-B1BE2BDB33C4}" srcId="{BC25BF55-8E77-C54F-BCC7-58E518E092C8}" destId="{9C994EC2-E2CC-2D44-B5FD-D3C744CA432A}" srcOrd="0" destOrd="0" parTransId="{A5EFA0E0-9655-2249-94E5-B6F306679536}" sibTransId="{1B0E7E17-7A3F-BD4D-9604-C0DA45C252DA}"/>
    <dgm:cxn modelId="{98141A87-CD60-944F-86D8-16A079AAF691}" srcId="{BC25BF55-8E77-C54F-BCC7-58E518E092C8}" destId="{4E32646D-5E2E-FB4C-AB51-35F53A7E3FCE}" srcOrd="2" destOrd="0" parTransId="{BA11E155-6D10-5744-90AD-2F8F6ACDF501}" sibTransId="{5D7550B7-720F-5346-A464-08B54EBC8386}"/>
    <dgm:cxn modelId="{A9652CC3-562A-8F47-A107-47E0F84DB3D2}" type="presParOf" srcId="{FC8D23B1-E7B7-E941-BECB-71575D555FCD}" destId="{117CE6AE-4114-4A4D-937F-5DBC82667CF9}" srcOrd="0" destOrd="0" presId="urn:microsoft.com/office/officeart/2005/8/layout/process4"/>
    <dgm:cxn modelId="{1055C968-CE2B-3945-AA43-7096DBD21B10}" type="presParOf" srcId="{117CE6AE-4114-4A4D-937F-5DBC82667CF9}" destId="{05160B99-EA64-4944-B18C-F7DC2EEC1195}" srcOrd="0" destOrd="0" presId="urn:microsoft.com/office/officeart/2005/8/layout/process4"/>
    <dgm:cxn modelId="{75E8CCE7-2EEB-8E49-AFEA-9DC1203E47E5}" type="presParOf" srcId="{117CE6AE-4114-4A4D-937F-5DBC82667CF9}" destId="{1B04FB4C-717E-2940-B70D-9CC6E5969221}" srcOrd="1" destOrd="0" presId="urn:microsoft.com/office/officeart/2005/8/layout/process4"/>
    <dgm:cxn modelId="{CF5B7CBF-1911-A54A-9D48-1F1B1DEE986C}" type="presParOf" srcId="{117CE6AE-4114-4A4D-937F-5DBC82667CF9}" destId="{E23A2467-FAE8-C54F-AA8D-CF2CF3336572}" srcOrd="2" destOrd="0" presId="urn:microsoft.com/office/officeart/2005/8/layout/process4"/>
    <dgm:cxn modelId="{3AFF9E84-D6A7-8649-AB59-424F3C071445}" type="presParOf" srcId="{E23A2467-FAE8-C54F-AA8D-CF2CF3336572}" destId="{8B7D247D-1E09-F94F-A374-3707E5502F2E}" srcOrd="0" destOrd="0" presId="urn:microsoft.com/office/officeart/2005/8/layout/process4"/>
    <dgm:cxn modelId="{B063B67D-05EF-FF40-90BE-0C4BEB5FFDA7}" type="presParOf" srcId="{FC8D23B1-E7B7-E941-BECB-71575D555FCD}" destId="{564DA484-8068-6144-8114-F0CF7F9B47FE}" srcOrd="1" destOrd="0" presId="urn:microsoft.com/office/officeart/2005/8/layout/process4"/>
    <dgm:cxn modelId="{40732CAF-7544-554F-B764-F28295246B6A}" type="presParOf" srcId="{FC8D23B1-E7B7-E941-BECB-71575D555FCD}" destId="{C82B7C04-CD5B-2C45-B9F7-0A120E810328}" srcOrd="2" destOrd="0" presId="urn:microsoft.com/office/officeart/2005/8/layout/process4"/>
    <dgm:cxn modelId="{74E50995-AA55-0145-891F-1FA26BE52D95}" type="presParOf" srcId="{C82B7C04-CD5B-2C45-B9F7-0A120E810328}" destId="{310F4E64-DF19-9A45-AE44-CC1BDAEB4A28}" srcOrd="0" destOrd="0" presId="urn:microsoft.com/office/officeart/2005/8/layout/process4"/>
    <dgm:cxn modelId="{0476B77F-BAEC-5C4A-80EA-904E09D1B367}" type="presParOf" srcId="{C82B7C04-CD5B-2C45-B9F7-0A120E810328}" destId="{B396E750-79CC-0A43-810F-DB0446C863C3}" srcOrd="1" destOrd="0" presId="urn:microsoft.com/office/officeart/2005/8/layout/process4"/>
    <dgm:cxn modelId="{DA650199-BB42-3848-A5A4-ABED5D495BED}" type="presParOf" srcId="{C82B7C04-CD5B-2C45-B9F7-0A120E810328}" destId="{9E16FE68-82B2-704A-8845-E43BF1017A3E}" srcOrd="2" destOrd="0" presId="urn:microsoft.com/office/officeart/2005/8/layout/process4"/>
    <dgm:cxn modelId="{87183018-6555-954D-9CD5-B5B3BBE4CE30}" type="presParOf" srcId="{9E16FE68-82B2-704A-8845-E43BF1017A3E}" destId="{6A1047E4-9E4A-E94C-97A6-0463675296A0}" srcOrd="0" destOrd="0" presId="urn:microsoft.com/office/officeart/2005/8/layout/process4"/>
    <dgm:cxn modelId="{EAC4BFFB-CA08-FE4F-B453-408CD28FF53C}" type="presParOf" srcId="{FC8D23B1-E7B7-E941-BECB-71575D555FCD}" destId="{531E4902-9551-A745-9671-7B07EC7417C2}" srcOrd="3" destOrd="0" presId="urn:microsoft.com/office/officeart/2005/8/layout/process4"/>
    <dgm:cxn modelId="{DE5A2C73-3621-A94C-9FAF-ABB5DABBB89A}" type="presParOf" srcId="{FC8D23B1-E7B7-E941-BECB-71575D555FCD}" destId="{99777F63-DCE3-2948-9488-0A2231B6055D}" srcOrd="4" destOrd="0" presId="urn:microsoft.com/office/officeart/2005/8/layout/process4"/>
    <dgm:cxn modelId="{E8900853-6177-6C4E-9C06-880355611BD6}" type="presParOf" srcId="{99777F63-DCE3-2948-9488-0A2231B6055D}" destId="{995B3940-752A-3B41-AE0E-38107928B521}" srcOrd="0" destOrd="0" presId="urn:microsoft.com/office/officeart/2005/8/layout/process4"/>
    <dgm:cxn modelId="{B0144EE8-9851-3641-80F3-6978BAF672D2}" type="presParOf" srcId="{99777F63-DCE3-2948-9488-0A2231B6055D}" destId="{36FB86C1-101A-1740-9F93-30B1C38596E0}" srcOrd="1" destOrd="0" presId="urn:microsoft.com/office/officeart/2005/8/layout/process4"/>
    <dgm:cxn modelId="{BABE73DA-1DD4-F942-9F9E-53ADA287BA4D}" type="presParOf" srcId="{99777F63-DCE3-2948-9488-0A2231B6055D}" destId="{028720DC-9276-E14A-A33E-D0602B7CA8B7}" srcOrd="2" destOrd="0" presId="urn:microsoft.com/office/officeart/2005/8/layout/process4"/>
    <dgm:cxn modelId="{06A5F53F-A81F-A947-987C-229AE306135A}" type="presParOf" srcId="{028720DC-9276-E14A-A33E-D0602B7CA8B7}" destId="{5AEE7151-6509-D649-8FEB-7AA398366C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5BF55-8E77-C54F-BCC7-58E518E092C8}" type="doc">
      <dgm:prSet loTypeId="urn:microsoft.com/office/officeart/2005/8/layout/process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C994EC2-E2CC-2D44-B5FD-D3C744CA432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strdf:Inside</a:t>
          </a:r>
          <a:r>
            <a:rPr lang="en-US" sz="2000">
              <a:latin typeface="Courier New"/>
              <a:cs typeface="Courier New"/>
            </a:rPr>
            <a:t>(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>
              <a:latin typeface="Courier New"/>
              <a:cs typeface="Courier New"/>
            </a:rPr>
            <a:t>)</a:t>
          </a:r>
        </a:p>
      </dgm:t>
    </dgm:pt>
    <dgm:pt modelId="{A5EFA0E0-9655-2249-94E5-B6F306679536}" type="parTrans" cxnId="{3081B83E-26D0-264B-82E6-B1BE2BDB33C4}">
      <dgm:prSet/>
      <dgm:spPr/>
      <dgm:t>
        <a:bodyPr/>
        <a:lstStyle/>
        <a:p>
          <a:endParaRPr lang="en-US"/>
        </a:p>
      </dgm:t>
    </dgm:pt>
    <dgm:pt modelId="{1B0E7E17-7A3F-BD4D-9604-C0DA45C252DA}" type="sibTrans" cxnId="{3081B83E-26D0-264B-82E6-B1BE2BDB33C4}">
      <dgm:prSet/>
      <dgm:spPr/>
      <dgm:t>
        <a:bodyPr/>
        <a:lstStyle/>
        <a:p>
          <a:endParaRPr lang="en-US"/>
        </a:p>
      </dgm:t>
    </dgm:pt>
    <dgm:pt modelId="{4ADDBC1C-9FDA-904D-B046-F8DF442C36CF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>
              <a:latin typeface="Courier New"/>
              <a:cs typeface="Courier New"/>
            </a:rPr>
            <a:t>POLYGON((&lt;H&gt;))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>
            <a:latin typeface="Courier New"/>
            <a:cs typeface="Courier New"/>
          </a:endParaRPr>
        </a:p>
      </dgm:t>
    </dgm:pt>
    <dgm:pt modelId="{3D32A7D3-6F68-C546-96B1-A9D6C25CA7F0}" type="parTrans" cxnId="{E9965869-C4C8-A64C-B3AE-2C5939797DD3}">
      <dgm:prSet/>
      <dgm:spPr/>
      <dgm:t>
        <a:bodyPr/>
        <a:lstStyle/>
        <a:p>
          <a:endParaRPr lang="en-US"/>
        </a:p>
      </dgm:t>
    </dgm:pt>
    <dgm:pt modelId="{ECFDF381-3719-7A48-BAF7-F7CDA9215DDE}" type="sibTrans" cxnId="{E9965869-C4C8-A64C-B3AE-2C5939797DD3}">
      <dgm:prSet/>
      <dgm:spPr/>
      <dgm:t>
        <a:bodyPr/>
        <a:lstStyle/>
        <a:p>
          <a:endParaRPr lang="en-US"/>
        </a:p>
      </dgm:t>
    </dgm:pt>
    <dgm:pt modelId="{E921024A-1D2B-214E-A528-0B2D26181433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gag:Mylopotamos</a:t>
          </a:r>
        </a:p>
      </dgm:t>
    </dgm:pt>
    <dgm:pt modelId="{A3A62BA0-A776-4C48-A87F-88C258749B86}" type="parTrans" cxnId="{2A1B3931-41A6-DA40-A94C-D2B64996E89D}">
      <dgm:prSet/>
      <dgm:spPr/>
      <dgm:t>
        <a:bodyPr/>
        <a:lstStyle/>
        <a:p>
          <a:endParaRPr lang="en-US"/>
        </a:p>
      </dgm:t>
    </dgm:pt>
    <dgm:pt modelId="{13203D2A-E447-654A-B26D-9DA3A51ACFAD}" type="sibTrans" cxnId="{2A1B3931-41A6-DA40-A94C-D2B64996E89D}">
      <dgm:prSet/>
      <dgm:spPr/>
      <dgm:t>
        <a:bodyPr/>
        <a:lstStyle/>
        <a:p>
          <a:endParaRPr lang="en-US"/>
        </a:p>
      </dgm:t>
    </dgm:pt>
    <dgm:pt modelId="{4E32646D-5E2E-FB4C-AB51-35F53A7E3FCE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gag:Mylopotamos geo:sfWithin gag:Rethymno</a:t>
          </a:r>
        </a:p>
      </dgm:t>
    </dgm:pt>
    <dgm:pt modelId="{BA11E155-6D10-5744-90AD-2F8F6ACDF501}" type="parTrans" cxnId="{98141A87-CD60-944F-86D8-16A079AAF691}">
      <dgm:prSet/>
      <dgm:spPr/>
      <dgm:t>
        <a:bodyPr/>
        <a:lstStyle/>
        <a:p>
          <a:endParaRPr lang="en-US"/>
        </a:p>
      </dgm:t>
    </dgm:pt>
    <dgm:pt modelId="{5D7550B7-720F-5346-A464-08B54EBC8386}" type="sibTrans" cxnId="{98141A87-CD60-944F-86D8-16A079AAF691}">
      <dgm:prSet/>
      <dgm:spPr/>
      <dgm:t>
        <a:bodyPr/>
        <a:lstStyle/>
        <a:p>
          <a:endParaRPr lang="en-US"/>
        </a:p>
      </dgm:t>
    </dgm:pt>
    <dgm:pt modelId="{64E4B045-DFDE-4E48-87E1-F8B4EC1CE4A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_region1 geo:sfWithin gag:Rethymno</a:t>
          </a:r>
        </a:p>
      </dgm:t>
    </dgm:pt>
    <dgm:pt modelId="{FF2E2096-E5B3-8041-A331-9370F87A1356}" type="parTrans" cxnId="{C92BEEA3-8C80-FB42-89DC-0EB1C809C677}">
      <dgm:prSet/>
      <dgm:spPr/>
      <dgm:t>
        <a:bodyPr/>
        <a:lstStyle/>
        <a:p>
          <a:endParaRPr lang="en-US"/>
        </a:p>
      </dgm:t>
    </dgm:pt>
    <dgm:pt modelId="{CEC8686E-6754-3C4B-B3F5-A6F87676755A}" type="sibTrans" cxnId="{C92BEEA3-8C80-FB42-89DC-0EB1C809C677}">
      <dgm:prSet/>
      <dgm:spPr/>
      <dgm:t>
        <a:bodyPr/>
        <a:lstStyle/>
        <a:p>
          <a:endParaRPr lang="en-US"/>
        </a:p>
      </dgm:t>
    </dgm:pt>
    <dgm:pt modelId="{F49F45B8-FD65-0142-9729-7F8B6BA5FF08}">
      <dgm:prSet custT="1"/>
      <dgm:spPr/>
      <dgm:t>
        <a:bodyPr/>
        <a:lstStyle/>
        <a:p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/>
        </a:p>
      </dgm:t>
    </dgm:pt>
    <dgm:pt modelId="{4B546BEF-A257-1D47-B0AF-DB1CFD2143DE}" type="parTrans" cxnId="{B25F015A-DE0E-3A44-9142-590420C881A7}">
      <dgm:prSet/>
      <dgm:spPr/>
      <dgm:t>
        <a:bodyPr/>
        <a:lstStyle/>
        <a:p>
          <a:endParaRPr lang="en-US"/>
        </a:p>
      </dgm:t>
    </dgm:pt>
    <dgm:pt modelId="{8E2F53C9-54F8-4945-8E95-5F4C1D7B959D}" type="sibTrans" cxnId="{B25F015A-DE0E-3A44-9142-590420C881A7}">
      <dgm:prSet/>
      <dgm:spPr/>
      <dgm:t>
        <a:bodyPr/>
        <a:lstStyle/>
        <a:p>
          <a:endParaRPr lang="en-US"/>
        </a:p>
      </dgm:t>
    </dgm:pt>
    <dgm:pt modelId="{FC8D23B1-E7B7-E941-BECB-71575D555FCD}" type="pres">
      <dgm:prSet presAssocID="{BC25BF55-8E77-C54F-BCC7-58E518E092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CE6AE-4114-4A4D-937F-5DBC82667CF9}" type="pres">
      <dgm:prSet presAssocID="{4E32646D-5E2E-FB4C-AB51-35F53A7E3FCE}" presName="boxAndChildren" presStyleCnt="0"/>
      <dgm:spPr/>
    </dgm:pt>
    <dgm:pt modelId="{05160B99-EA64-4944-B18C-F7DC2EEC1195}" type="pres">
      <dgm:prSet presAssocID="{4E32646D-5E2E-FB4C-AB51-35F53A7E3FCE}" presName="parentTextBox" presStyleLbl="node1" presStyleIdx="0" presStyleCnt="3"/>
      <dgm:spPr/>
      <dgm:t>
        <a:bodyPr/>
        <a:lstStyle/>
        <a:p>
          <a:endParaRPr lang="en-US"/>
        </a:p>
      </dgm:t>
    </dgm:pt>
    <dgm:pt modelId="{1B04FB4C-717E-2940-B70D-9CC6E5969221}" type="pres">
      <dgm:prSet presAssocID="{4E32646D-5E2E-FB4C-AB51-35F53A7E3FCE}" presName="entireBox" presStyleLbl="node1" presStyleIdx="0" presStyleCnt="3"/>
      <dgm:spPr/>
      <dgm:t>
        <a:bodyPr/>
        <a:lstStyle/>
        <a:p>
          <a:endParaRPr lang="en-US"/>
        </a:p>
      </dgm:t>
    </dgm:pt>
    <dgm:pt modelId="{E23A2467-FAE8-C54F-AA8D-CF2CF3336572}" type="pres">
      <dgm:prSet presAssocID="{4E32646D-5E2E-FB4C-AB51-35F53A7E3FCE}" presName="descendantBox" presStyleCnt="0"/>
      <dgm:spPr/>
    </dgm:pt>
    <dgm:pt modelId="{8B7D247D-1E09-F94F-A374-3707E5502F2E}" type="pres">
      <dgm:prSet presAssocID="{64E4B045-DFDE-4E48-87E1-F8B4EC1CE4A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DA484-8068-6144-8114-F0CF7F9B47FE}" type="pres">
      <dgm:prSet presAssocID="{ECFDF381-3719-7A48-BAF7-F7CDA9215DDE}" presName="sp" presStyleCnt="0"/>
      <dgm:spPr/>
    </dgm:pt>
    <dgm:pt modelId="{C82B7C04-CD5B-2C45-B9F7-0A120E810328}" type="pres">
      <dgm:prSet presAssocID="{4ADDBC1C-9FDA-904D-B046-F8DF442C36CF}" presName="arrowAndChildren" presStyleCnt="0"/>
      <dgm:spPr/>
    </dgm:pt>
    <dgm:pt modelId="{310F4E64-DF19-9A45-AE44-CC1BDAEB4A28}" type="pres">
      <dgm:prSet presAssocID="{4ADDBC1C-9FDA-904D-B046-F8DF442C36C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396E750-79CC-0A43-810F-DB0446C863C3}" type="pres">
      <dgm:prSet presAssocID="{4ADDBC1C-9FDA-904D-B046-F8DF442C36CF}" presName="arrow" presStyleLbl="node1" presStyleIdx="1" presStyleCnt="3"/>
      <dgm:spPr/>
      <dgm:t>
        <a:bodyPr/>
        <a:lstStyle/>
        <a:p>
          <a:endParaRPr lang="en-US"/>
        </a:p>
      </dgm:t>
    </dgm:pt>
    <dgm:pt modelId="{9E16FE68-82B2-704A-8845-E43BF1017A3E}" type="pres">
      <dgm:prSet presAssocID="{4ADDBC1C-9FDA-904D-B046-F8DF442C36CF}" presName="descendantArrow" presStyleCnt="0"/>
      <dgm:spPr/>
    </dgm:pt>
    <dgm:pt modelId="{6A1047E4-9E4A-E94C-97A6-0463675296A0}" type="pres">
      <dgm:prSet presAssocID="{E921024A-1D2B-214E-A528-0B2D2618143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E4902-9551-A745-9671-7B07EC7417C2}" type="pres">
      <dgm:prSet presAssocID="{1B0E7E17-7A3F-BD4D-9604-C0DA45C252DA}" presName="sp" presStyleCnt="0"/>
      <dgm:spPr/>
    </dgm:pt>
    <dgm:pt modelId="{99777F63-DCE3-2948-9488-0A2231B6055D}" type="pres">
      <dgm:prSet presAssocID="{9C994EC2-E2CC-2D44-B5FD-D3C744CA432A}" presName="arrowAndChildren" presStyleCnt="0"/>
      <dgm:spPr/>
    </dgm:pt>
    <dgm:pt modelId="{995B3940-752A-3B41-AE0E-38107928B521}" type="pres">
      <dgm:prSet presAssocID="{9C994EC2-E2CC-2D44-B5FD-D3C744CA432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6FB86C1-101A-1740-9F93-30B1C38596E0}" type="pres">
      <dgm:prSet presAssocID="{9C994EC2-E2CC-2D44-B5FD-D3C744CA432A}" presName="arrow" presStyleLbl="node1" presStyleIdx="2" presStyleCnt="3" custScaleX="100000" custLinFactNeighborX="68724" custLinFactNeighborY="-7542"/>
      <dgm:spPr/>
      <dgm:t>
        <a:bodyPr/>
        <a:lstStyle/>
        <a:p>
          <a:endParaRPr lang="en-US"/>
        </a:p>
      </dgm:t>
    </dgm:pt>
    <dgm:pt modelId="{028720DC-9276-E14A-A33E-D0602B7CA8B7}" type="pres">
      <dgm:prSet presAssocID="{9C994EC2-E2CC-2D44-B5FD-D3C744CA432A}" presName="descendantArrow" presStyleCnt="0"/>
      <dgm:spPr/>
    </dgm:pt>
    <dgm:pt modelId="{5AEE7151-6509-D649-8FEB-7AA398366CDE}" type="pres">
      <dgm:prSet presAssocID="{F49F45B8-FD65-0142-9729-7F8B6BA5FF0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F44E9C-DE8E-0E44-ABAC-AD25C20B9F05}" type="presOf" srcId="{4E32646D-5E2E-FB4C-AB51-35F53A7E3FCE}" destId="{05160B99-EA64-4944-B18C-F7DC2EEC1195}" srcOrd="0" destOrd="0" presId="urn:microsoft.com/office/officeart/2005/8/layout/process4"/>
    <dgm:cxn modelId="{22053D7A-6F40-E445-B8D0-88E3A6D6652A}" type="presOf" srcId="{4ADDBC1C-9FDA-904D-B046-F8DF442C36CF}" destId="{B396E750-79CC-0A43-810F-DB0446C863C3}" srcOrd="1" destOrd="0" presId="urn:microsoft.com/office/officeart/2005/8/layout/process4"/>
    <dgm:cxn modelId="{2EEEADF2-CD4F-4046-AF53-B62609C14CB8}" type="presOf" srcId="{F49F45B8-FD65-0142-9729-7F8B6BA5FF08}" destId="{5AEE7151-6509-D649-8FEB-7AA398366CDE}" srcOrd="0" destOrd="0" presId="urn:microsoft.com/office/officeart/2005/8/layout/process4"/>
    <dgm:cxn modelId="{2A1B3931-41A6-DA40-A94C-D2B64996E89D}" srcId="{4ADDBC1C-9FDA-904D-B046-F8DF442C36CF}" destId="{E921024A-1D2B-214E-A528-0B2D26181433}" srcOrd="0" destOrd="0" parTransId="{A3A62BA0-A776-4C48-A87F-88C258749B86}" sibTransId="{13203D2A-E447-654A-B26D-9DA3A51ACFAD}"/>
    <dgm:cxn modelId="{FD7F83C6-83E2-1F48-9142-DEB330B7F0F4}" type="presOf" srcId="{BC25BF55-8E77-C54F-BCC7-58E518E092C8}" destId="{FC8D23B1-E7B7-E941-BECB-71575D555FCD}" srcOrd="0" destOrd="0" presId="urn:microsoft.com/office/officeart/2005/8/layout/process4"/>
    <dgm:cxn modelId="{75B4B850-6784-F343-8AA7-45112E0285F0}" type="presOf" srcId="{4E32646D-5E2E-FB4C-AB51-35F53A7E3FCE}" destId="{1B04FB4C-717E-2940-B70D-9CC6E5969221}" srcOrd="1" destOrd="0" presId="urn:microsoft.com/office/officeart/2005/8/layout/process4"/>
    <dgm:cxn modelId="{C92BEEA3-8C80-FB42-89DC-0EB1C809C677}" srcId="{4E32646D-5E2E-FB4C-AB51-35F53A7E3FCE}" destId="{64E4B045-DFDE-4E48-87E1-F8B4EC1CE4AA}" srcOrd="0" destOrd="0" parTransId="{FF2E2096-E5B3-8041-A331-9370F87A1356}" sibTransId="{CEC8686E-6754-3C4B-B3F5-A6F87676755A}"/>
    <dgm:cxn modelId="{4FDB0E69-98C4-AC42-BB75-0513BD95C0C4}" type="presOf" srcId="{9C994EC2-E2CC-2D44-B5FD-D3C744CA432A}" destId="{995B3940-752A-3B41-AE0E-38107928B521}" srcOrd="0" destOrd="0" presId="urn:microsoft.com/office/officeart/2005/8/layout/process4"/>
    <dgm:cxn modelId="{98141A87-CD60-944F-86D8-16A079AAF691}" srcId="{BC25BF55-8E77-C54F-BCC7-58E518E092C8}" destId="{4E32646D-5E2E-FB4C-AB51-35F53A7E3FCE}" srcOrd="2" destOrd="0" parTransId="{BA11E155-6D10-5744-90AD-2F8F6ACDF501}" sibTransId="{5D7550B7-720F-5346-A464-08B54EBC8386}"/>
    <dgm:cxn modelId="{33BDAA94-A22F-E842-A484-4F030FF4C630}" type="presOf" srcId="{E921024A-1D2B-214E-A528-0B2D26181433}" destId="{6A1047E4-9E4A-E94C-97A6-0463675296A0}" srcOrd="0" destOrd="0" presId="urn:microsoft.com/office/officeart/2005/8/layout/process4"/>
    <dgm:cxn modelId="{B25F015A-DE0E-3A44-9142-590420C881A7}" srcId="{9C994EC2-E2CC-2D44-B5FD-D3C744CA432A}" destId="{F49F45B8-FD65-0142-9729-7F8B6BA5FF08}" srcOrd="0" destOrd="0" parTransId="{4B546BEF-A257-1D47-B0AF-DB1CFD2143DE}" sibTransId="{8E2F53C9-54F8-4945-8E95-5F4C1D7B959D}"/>
    <dgm:cxn modelId="{2006601B-B52E-4242-83C6-B6005A84C8F4}" type="presOf" srcId="{4ADDBC1C-9FDA-904D-B046-F8DF442C36CF}" destId="{310F4E64-DF19-9A45-AE44-CC1BDAEB4A28}" srcOrd="0" destOrd="0" presId="urn:microsoft.com/office/officeart/2005/8/layout/process4"/>
    <dgm:cxn modelId="{7521087C-ABBA-724A-89BB-F9799B7A74F5}" type="presOf" srcId="{64E4B045-DFDE-4E48-87E1-F8B4EC1CE4AA}" destId="{8B7D247D-1E09-F94F-A374-3707E5502F2E}" srcOrd="0" destOrd="0" presId="urn:microsoft.com/office/officeart/2005/8/layout/process4"/>
    <dgm:cxn modelId="{6424BC28-73F0-A24F-8EE6-4B4855D1826D}" type="presOf" srcId="{9C994EC2-E2CC-2D44-B5FD-D3C744CA432A}" destId="{36FB86C1-101A-1740-9F93-30B1C38596E0}" srcOrd="1" destOrd="0" presId="urn:microsoft.com/office/officeart/2005/8/layout/process4"/>
    <dgm:cxn modelId="{E9965869-C4C8-A64C-B3AE-2C5939797DD3}" srcId="{BC25BF55-8E77-C54F-BCC7-58E518E092C8}" destId="{4ADDBC1C-9FDA-904D-B046-F8DF442C36CF}" srcOrd="1" destOrd="0" parTransId="{3D32A7D3-6F68-C546-96B1-A9D6C25CA7F0}" sibTransId="{ECFDF381-3719-7A48-BAF7-F7CDA9215DDE}"/>
    <dgm:cxn modelId="{3081B83E-26D0-264B-82E6-B1BE2BDB33C4}" srcId="{BC25BF55-8E77-C54F-BCC7-58E518E092C8}" destId="{9C994EC2-E2CC-2D44-B5FD-D3C744CA432A}" srcOrd="0" destOrd="0" parTransId="{A5EFA0E0-9655-2249-94E5-B6F306679536}" sibTransId="{1B0E7E17-7A3F-BD4D-9604-C0DA45C252DA}"/>
    <dgm:cxn modelId="{8321944F-B5A5-D74F-AFB2-1D4AF84E51F8}" type="presParOf" srcId="{FC8D23B1-E7B7-E941-BECB-71575D555FCD}" destId="{117CE6AE-4114-4A4D-937F-5DBC82667CF9}" srcOrd="0" destOrd="0" presId="urn:microsoft.com/office/officeart/2005/8/layout/process4"/>
    <dgm:cxn modelId="{4B4D969C-44B5-CF48-ACD4-9F3CB354A2BA}" type="presParOf" srcId="{117CE6AE-4114-4A4D-937F-5DBC82667CF9}" destId="{05160B99-EA64-4944-B18C-F7DC2EEC1195}" srcOrd="0" destOrd="0" presId="urn:microsoft.com/office/officeart/2005/8/layout/process4"/>
    <dgm:cxn modelId="{CE7310C1-73C8-1042-8B30-98219C3624C1}" type="presParOf" srcId="{117CE6AE-4114-4A4D-937F-5DBC82667CF9}" destId="{1B04FB4C-717E-2940-B70D-9CC6E5969221}" srcOrd="1" destOrd="0" presId="urn:microsoft.com/office/officeart/2005/8/layout/process4"/>
    <dgm:cxn modelId="{24D91CD4-A86E-5147-92EC-D67A37F6990E}" type="presParOf" srcId="{117CE6AE-4114-4A4D-937F-5DBC82667CF9}" destId="{E23A2467-FAE8-C54F-AA8D-CF2CF3336572}" srcOrd="2" destOrd="0" presId="urn:microsoft.com/office/officeart/2005/8/layout/process4"/>
    <dgm:cxn modelId="{B9343B4A-E448-0144-9C65-83EC554F04E9}" type="presParOf" srcId="{E23A2467-FAE8-C54F-AA8D-CF2CF3336572}" destId="{8B7D247D-1E09-F94F-A374-3707E5502F2E}" srcOrd="0" destOrd="0" presId="urn:microsoft.com/office/officeart/2005/8/layout/process4"/>
    <dgm:cxn modelId="{79D357C4-11BB-8246-9C19-C4F52F8BD2EA}" type="presParOf" srcId="{FC8D23B1-E7B7-E941-BECB-71575D555FCD}" destId="{564DA484-8068-6144-8114-F0CF7F9B47FE}" srcOrd="1" destOrd="0" presId="urn:microsoft.com/office/officeart/2005/8/layout/process4"/>
    <dgm:cxn modelId="{36F8969F-AC4A-0B47-B4EB-C4EA06B3BBC8}" type="presParOf" srcId="{FC8D23B1-E7B7-E941-BECB-71575D555FCD}" destId="{C82B7C04-CD5B-2C45-B9F7-0A120E810328}" srcOrd="2" destOrd="0" presId="urn:microsoft.com/office/officeart/2005/8/layout/process4"/>
    <dgm:cxn modelId="{7A6EC9CE-B4AC-8E4B-98AA-C3C4D24D1839}" type="presParOf" srcId="{C82B7C04-CD5B-2C45-B9F7-0A120E810328}" destId="{310F4E64-DF19-9A45-AE44-CC1BDAEB4A28}" srcOrd="0" destOrd="0" presId="urn:microsoft.com/office/officeart/2005/8/layout/process4"/>
    <dgm:cxn modelId="{08C96C7F-5A6F-4D4C-9C56-677397A8EEA4}" type="presParOf" srcId="{C82B7C04-CD5B-2C45-B9F7-0A120E810328}" destId="{B396E750-79CC-0A43-810F-DB0446C863C3}" srcOrd="1" destOrd="0" presId="urn:microsoft.com/office/officeart/2005/8/layout/process4"/>
    <dgm:cxn modelId="{18EEDC90-9698-2847-B438-242F20E7C7DE}" type="presParOf" srcId="{C82B7C04-CD5B-2C45-B9F7-0A120E810328}" destId="{9E16FE68-82B2-704A-8845-E43BF1017A3E}" srcOrd="2" destOrd="0" presId="urn:microsoft.com/office/officeart/2005/8/layout/process4"/>
    <dgm:cxn modelId="{47AF82BA-9971-1C46-BD22-4F1657DD99E0}" type="presParOf" srcId="{9E16FE68-82B2-704A-8845-E43BF1017A3E}" destId="{6A1047E4-9E4A-E94C-97A6-0463675296A0}" srcOrd="0" destOrd="0" presId="urn:microsoft.com/office/officeart/2005/8/layout/process4"/>
    <dgm:cxn modelId="{342A6768-83E0-1946-B912-8455A9356ACB}" type="presParOf" srcId="{FC8D23B1-E7B7-E941-BECB-71575D555FCD}" destId="{531E4902-9551-A745-9671-7B07EC7417C2}" srcOrd="3" destOrd="0" presId="urn:microsoft.com/office/officeart/2005/8/layout/process4"/>
    <dgm:cxn modelId="{1CE748D0-8364-284A-B308-E977DB0A033F}" type="presParOf" srcId="{FC8D23B1-E7B7-E941-BECB-71575D555FCD}" destId="{99777F63-DCE3-2948-9488-0A2231B6055D}" srcOrd="4" destOrd="0" presId="urn:microsoft.com/office/officeart/2005/8/layout/process4"/>
    <dgm:cxn modelId="{B501DEF9-8B6F-254A-BD55-F495E20C3740}" type="presParOf" srcId="{99777F63-DCE3-2948-9488-0A2231B6055D}" destId="{995B3940-752A-3B41-AE0E-38107928B521}" srcOrd="0" destOrd="0" presId="urn:microsoft.com/office/officeart/2005/8/layout/process4"/>
    <dgm:cxn modelId="{72154497-E3A8-2E41-9BB7-C227CED163BE}" type="presParOf" srcId="{99777F63-DCE3-2948-9488-0A2231B6055D}" destId="{36FB86C1-101A-1740-9F93-30B1C38596E0}" srcOrd="1" destOrd="0" presId="urn:microsoft.com/office/officeart/2005/8/layout/process4"/>
    <dgm:cxn modelId="{B2F5C6B8-B338-3C4C-9801-F29D12EFC400}" type="presParOf" srcId="{99777F63-DCE3-2948-9488-0A2231B6055D}" destId="{028720DC-9276-E14A-A33E-D0602B7CA8B7}" srcOrd="2" destOrd="0" presId="urn:microsoft.com/office/officeart/2005/8/layout/process4"/>
    <dgm:cxn modelId="{9FAA2E28-4891-E74D-A0B1-EB5341B54E45}" type="presParOf" srcId="{028720DC-9276-E14A-A33E-D0602B7CA8B7}" destId="{5AEE7151-6509-D649-8FEB-7AA398366C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5BF55-8E77-C54F-BCC7-58E518E092C8}" type="doc">
      <dgm:prSet loTypeId="urn:microsoft.com/office/officeart/2005/8/layout/process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C994EC2-E2CC-2D44-B5FD-D3C744CA432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strdf:Inside</a:t>
          </a:r>
          <a:r>
            <a:rPr lang="en-US" sz="2000">
              <a:latin typeface="Courier New"/>
              <a:cs typeface="Courier New"/>
            </a:rPr>
            <a:t>(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>
              <a:latin typeface="Courier New"/>
              <a:cs typeface="Courier New"/>
            </a:rPr>
            <a:t>)</a:t>
          </a:r>
        </a:p>
      </dgm:t>
    </dgm:pt>
    <dgm:pt modelId="{A5EFA0E0-9655-2249-94E5-B6F306679536}" type="parTrans" cxnId="{3081B83E-26D0-264B-82E6-B1BE2BDB33C4}">
      <dgm:prSet/>
      <dgm:spPr/>
      <dgm:t>
        <a:bodyPr/>
        <a:lstStyle/>
        <a:p>
          <a:endParaRPr lang="en-US"/>
        </a:p>
      </dgm:t>
    </dgm:pt>
    <dgm:pt modelId="{1B0E7E17-7A3F-BD4D-9604-C0DA45C252DA}" type="sibTrans" cxnId="{3081B83E-26D0-264B-82E6-B1BE2BDB33C4}">
      <dgm:prSet/>
      <dgm:spPr/>
      <dgm:t>
        <a:bodyPr/>
        <a:lstStyle/>
        <a:p>
          <a:endParaRPr lang="en-US"/>
        </a:p>
      </dgm:t>
    </dgm:pt>
    <dgm:pt modelId="{4ADDBC1C-9FDA-904D-B046-F8DF442C36CF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>
              <a:latin typeface="Courier New"/>
              <a:cs typeface="Courier New"/>
            </a:rPr>
            <a:t>POLYGON((&lt;H&gt;))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>
            <a:latin typeface="Courier New"/>
            <a:cs typeface="Courier New"/>
          </a:endParaRPr>
        </a:p>
      </dgm:t>
    </dgm:pt>
    <dgm:pt modelId="{3D32A7D3-6F68-C546-96B1-A9D6C25CA7F0}" type="parTrans" cxnId="{E9965869-C4C8-A64C-B3AE-2C5939797DD3}">
      <dgm:prSet/>
      <dgm:spPr/>
      <dgm:t>
        <a:bodyPr/>
        <a:lstStyle/>
        <a:p>
          <a:endParaRPr lang="en-US"/>
        </a:p>
      </dgm:t>
    </dgm:pt>
    <dgm:pt modelId="{ECFDF381-3719-7A48-BAF7-F7CDA9215DDE}" type="sibTrans" cxnId="{E9965869-C4C8-A64C-B3AE-2C5939797DD3}">
      <dgm:prSet/>
      <dgm:spPr/>
      <dgm:t>
        <a:bodyPr/>
        <a:lstStyle/>
        <a:p>
          <a:endParaRPr lang="en-US"/>
        </a:p>
      </dgm:t>
    </dgm:pt>
    <dgm:pt modelId="{E921024A-1D2B-214E-A528-0B2D26181433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gag:Mylopotamos</a:t>
          </a:r>
        </a:p>
      </dgm:t>
    </dgm:pt>
    <dgm:pt modelId="{A3A62BA0-A776-4C48-A87F-88C258749B86}" type="parTrans" cxnId="{2A1B3931-41A6-DA40-A94C-D2B64996E89D}">
      <dgm:prSet/>
      <dgm:spPr/>
      <dgm:t>
        <a:bodyPr/>
        <a:lstStyle/>
        <a:p>
          <a:endParaRPr lang="en-US"/>
        </a:p>
      </dgm:t>
    </dgm:pt>
    <dgm:pt modelId="{13203D2A-E447-654A-B26D-9DA3A51ACFAD}" type="sibTrans" cxnId="{2A1B3931-41A6-DA40-A94C-D2B64996E89D}">
      <dgm:prSet/>
      <dgm:spPr/>
      <dgm:t>
        <a:bodyPr/>
        <a:lstStyle/>
        <a:p>
          <a:endParaRPr lang="en-US"/>
        </a:p>
      </dgm:t>
    </dgm:pt>
    <dgm:pt modelId="{4E32646D-5E2E-FB4C-AB51-35F53A7E3FCE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gag:Mylopotamos geo:sfWithin gag:Rethymno</a:t>
          </a:r>
        </a:p>
      </dgm:t>
    </dgm:pt>
    <dgm:pt modelId="{BA11E155-6D10-5744-90AD-2F8F6ACDF501}" type="parTrans" cxnId="{98141A87-CD60-944F-86D8-16A079AAF691}">
      <dgm:prSet/>
      <dgm:spPr/>
      <dgm:t>
        <a:bodyPr/>
        <a:lstStyle/>
        <a:p>
          <a:endParaRPr lang="en-US"/>
        </a:p>
      </dgm:t>
    </dgm:pt>
    <dgm:pt modelId="{5D7550B7-720F-5346-A464-08B54EBC8386}" type="sibTrans" cxnId="{98141A87-CD60-944F-86D8-16A079AAF691}">
      <dgm:prSet/>
      <dgm:spPr/>
      <dgm:t>
        <a:bodyPr/>
        <a:lstStyle/>
        <a:p>
          <a:endParaRPr lang="en-US"/>
        </a:p>
      </dgm:t>
    </dgm:pt>
    <dgm:pt modelId="{64E4B045-DFDE-4E48-87E1-F8B4EC1CE4A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_region1 geo:sfWithin gag:Rethymno</a:t>
          </a:r>
        </a:p>
      </dgm:t>
    </dgm:pt>
    <dgm:pt modelId="{FF2E2096-E5B3-8041-A331-9370F87A1356}" type="parTrans" cxnId="{C92BEEA3-8C80-FB42-89DC-0EB1C809C677}">
      <dgm:prSet/>
      <dgm:spPr/>
      <dgm:t>
        <a:bodyPr/>
        <a:lstStyle/>
        <a:p>
          <a:endParaRPr lang="en-US"/>
        </a:p>
      </dgm:t>
    </dgm:pt>
    <dgm:pt modelId="{CEC8686E-6754-3C4B-B3F5-A6F87676755A}" type="sibTrans" cxnId="{C92BEEA3-8C80-FB42-89DC-0EB1C809C677}">
      <dgm:prSet/>
      <dgm:spPr/>
      <dgm:t>
        <a:bodyPr/>
        <a:lstStyle/>
        <a:p>
          <a:endParaRPr lang="en-US"/>
        </a:p>
      </dgm:t>
    </dgm:pt>
    <dgm:pt modelId="{F49F45B8-FD65-0142-9729-7F8B6BA5FF08}">
      <dgm:prSet custT="1"/>
      <dgm:spPr/>
      <dgm:t>
        <a:bodyPr/>
        <a:lstStyle/>
        <a:p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/>
        </a:p>
      </dgm:t>
    </dgm:pt>
    <dgm:pt modelId="{4B546BEF-A257-1D47-B0AF-DB1CFD2143DE}" type="parTrans" cxnId="{B25F015A-DE0E-3A44-9142-590420C881A7}">
      <dgm:prSet/>
      <dgm:spPr/>
      <dgm:t>
        <a:bodyPr/>
        <a:lstStyle/>
        <a:p>
          <a:endParaRPr lang="en-US"/>
        </a:p>
      </dgm:t>
    </dgm:pt>
    <dgm:pt modelId="{8E2F53C9-54F8-4945-8E95-5F4C1D7B959D}" type="sibTrans" cxnId="{B25F015A-DE0E-3A44-9142-590420C881A7}">
      <dgm:prSet/>
      <dgm:spPr/>
      <dgm:t>
        <a:bodyPr/>
        <a:lstStyle/>
        <a:p>
          <a:endParaRPr lang="en-US"/>
        </a:p>
      </dgm:t>
    </dgm:pt>
    <dgm:pt modelId="{FC8D23B1-E7B7-E941-BECB-71575D555FCD}" type="pres">
      <dgm:prSet presAssocID="{BC25BF55-8E77-C54F-BCC7-58E518E092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CE6AE-4114-4A4D-937F-5DBC82667CF9}" type="pres">
      <dgm:prSet presAssocID="{4E32646D-5E2E-FB4C-AB51-35F53A7E3FCE}" presName="boxAndChildren" presStyleCnt="0"/>
      <dgm:spPr/>
    </dgm:pt>
    <dgm:pt modelId="{05160B99-EA64-4944-B18C-F7DC2EEC1195}" type="pres">
      <dgm:prSet presAssocID="{4E32646D-5E2E-FB4C-AB51-35F53A7E3FCE}" presName="parentTextBox" presStyleLbl="node1" presStyleIdx="0" presStyleCnt="3"/>
      <dgm:spPr/>
      <dgm:t>
        <a:bodyPr/>
        <a:lstStyle/>
        <a:p>
          <a:endParaRPr lang="en-US"/>
        </a:p>
      </dgm:t>
    </dgm:pt>
    <dgm:pt modelId="{1B04FB4C-717E-2940-B70D-9CC6E5969221}" type="pres">
      <dgm:prSet presAssocID="{4E32646D-5E2E-FB4C-AB51-35F53A7E3FCE}" presName="entireBox" presStyleLbl="node1" presStyleIdx="0" presStyleCnt="3"/>
      <dgm:spPr/>
      <dgm:t>
        <a:bodyPr/>
        <a:lstStyle/>
        <a:p>
          <a:endParaRPr lang="en-US"/>
        </a:p>
      </dgm:t>
    </dgm:pt>
    <dgm:pt modelId="{E23A2467-FAE8-C54F-AA8D-CF2CF3336572}" type="pres">
      <dgm:prSet presAssocID="{4E32646D-5E2E-FB4C-AB51-35F53A7E3FCE}" presName="descendantBox" presStyleCnt="0"/>
      <dgm:spPr/>
    </dgm:pt>
    <dgm:pt modelId="{8B7D247D-1E09-F94F-A374-3707E5502F2E}" type="pres">
      <dgm:prSet presAssocID="{64E4B045-DFDE-4E48-87E1-F8B4EC1CE4A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DA484-8068-6144-8114-F0CF7F9B47FE}" type="pres">
      <dgm:prSet presAssocID="{ECFDF381-3719-7A48-BAF7-F7CDA9215DDE}" presName="sp" presStyleCnt="0"/>
      <dgm:spPr/>
    </dgm:pt>
    <dgm:pt modelId="{C82B7C04-CD5B-2C45-B9F7-0A120E810328}" type="pres">
      <dgm:prSet presAssocID="{4ADDBC1C-9FDA-904D-B046-F8DF442C36CF}" presName="arrowAndChildren" presStyleCnt="0"/>
      <dgm:spPr/>
    </dgm:pt>
    <dgm:pt modelId="{310F4E64-DF19-9A45-AE44-CC1BDAEB4A28}" type="pres">
      <dgm:prSet presAssocID="{4ADDBC1C-9FDA-904D-B046-F8DF442C36C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396E750-79CC-0A43-810F-DB0446C863C3}" type="pres">
      <dgm:prSet presAssocID="{4ADDBC1C-9FDA-904D-B046-F8DF442C36CF}" presName="arrow" presStyleLbl="node1" presStyleIdx="1" presStyleCnt="3"/>
      <dgm:spPr/>
      <dgm:t>
        <a:bodyPr/>
        <a:lstStyle/>
        <a:p>
          <a:endParaRPr lang="en-US"/>
        </a:p>
      </dgm:t>
    </dgm:pt>
    <dgm:pt modelId="{9E16FE68-82B2-704A-8845-E43BF1017A3E}" type="pres">
      <dgm:prSet presAssocID="{4ADDBC1C-9FDA-904D-B046-F8DF442C36CF}" presName="descendantArrow" presStyleCnt="0"/>
      <dgm:spPr/>
    </dgm:pt>
    <dgm:pt modelId="{6A1047E4-9E4A-E94C-97A6-0463675296A0}" type="pres">
      <dgm:prSet presAssocID="{E921024A-1D2B-214E-A528-0B2D2618143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E4902-9551-A745-9671-7B07EC7417C2}" type="pres">
      <dgm:prSet presAssocID="{1B0E7E17-7A3F-BD4D-9604-C0DA45C252DA}" presName="sp" presStyleCnt="0"/>
      <dgm:spPr/>
    </dgm:pt>
    <dgm:pt modelId="{99777F63-DCE3-2948-9488-0A2231B6055D}" type="pres">
      <dgm:prSet presAssocID="{9C994EC2-E2CC-2D44-B5FD-D3C744CA432A}" presName="arrowAndChildren" presStyleCnt="0"/>
      <dgm:spPr/>
    </dgm:pt>
    <dgm:pt modelId="{995B3940-752A-3B41-AE0E-38107928B521}" type="pres">
      <dgm:prSet presAssocID="{9C994EC2-E2CC-2D44-B5FD-D3C744CA432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6FB86C1-101A-1740-9F93-30B1C38596E0}" type="pres">
      <dgm:prSet presAssocID="{9C994EC2-E2CC-2D44-B5FD-D3C744CA432A}" presName="arrow" presStyleLbl="node1" presStyleIdx="2" presStyleCnt="3" custScaleX="100000" custLinFactNeighborX="68724" custLinFactNeighborY="-7542"/>
      <dgm:spPr/>
      <dgm:t>
        <a:bodyPr/>
        <a:lstStyle/>
        <a:p>
          <a:endParaRPr lang="en-US"/>
        </a:p>
      </dgm:t>
    </dgm:pt>
    <dgm:pt modelId="{028720DC-9276-E14A-A33E-D0602B7CA8B7}" type="pres">
      <dgm:prSet presAssocID="{9C994EC2-E2CC-2D44-B5FD-D3C744CA432A}" presName="descendantArrow" presStyleCnt="0"/>
      <dgm:spPr/>
    </dgm:pt>
    <dgm:pt modelId="{5AEE7151-6509-D649-8FEB-7AA398366CDE}" type="pres">
      <dgm:prSet presAssocID="{F49F45B8-FD65-0142-9729-7F8B6BA5FF0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F40F5-B92C-2442-9FA5-604C4D76D5E1}" type="presOf" srcId="{9C994EC2-E2CC-2D44-B5FD-D3C744CA432A}" destId="{36FB86C1-101A-1740-9F93-30B1C38596E0}" srcOrd="1" destOrd="0" presId="urn:microsoft.com/office/officeart/2005/8/layout/process4"/>
    <dgm:cxn modelId="{309E9A43-5A93-8D40-8E4F-3DAE5F8DE9A7}" type="presOf" srcId="{64E4B045-DFDE-4E48-87E1-F8B4EC1CE4AA}" destId="{8B7D247D-1E09-F94F-A374-3707E5502F2E}" srcOrd="0" destOrd="0" presId="urn:microsoft.com/office/officeart/2005/8/layout/process4"/>
    <dgm:cxn modelId="{2A1B3931-41A6-DA40-A94C-D2B64996E89D}" srcId="{4ADDBC1C-9FDA-904D-B046-F8DF442C36CF}" destId="{E921024A-1D2B-214E-A528-0B2D26181433}" srcOrd="0" destOrd="0" parTransId="{A3A62BA0-A776-4C48-A87F-88C258749B86}" sibTransId="{13203D2A-E447-654A-B26D-9DA3A51ACFAD}"/>
    <dgm:cxn modelId="{804C2195-D0CD-F344-A6C6-9842A8CE9703}" type="presOf" srcId="{4E32646D-5E2E-FB4C-AB51-35F53A7E3FCE}" destId="{05160B99-EA64-4944-B18C-F7DC2EEC1195}" srcOrd="0" destOrd="0" presId="urn:microsoft.com/office/officeart/2005/8/layout/process4"/>
    <dgm:cxn modelId="{C92BEEA3-8C80-FB42-89DC-0EB1C809C677}" srcId="{4E32646D-5E2E-FB4C-AB51-35F53A7E3FCE}" destId="{64E4B045-DFDE-4E48-87E1-F8B4EC1CE4AA}" srcOrd="0" destOrd="0" parTransId="{FF2E2096-E5B3-8041-A331-9370F87A1356}" sibTransId="{CEC8686E-6754-3C4B-B3F5-A6F87676755A}"/>
    <dgm:cxn modelId="{F9492092-2D96-E141-A2E9-9972779638A9}" type="presOf" srcId="{BC25BF55-8E77-C54F-BCC7-58E518E092C8}" destId="{FC8D23B1-E7B7-E941-BECB-71575D555FCD}" srcOrd="0" destOrd="0" presId="urn:microsoft.com/office/officeart/2005/8/layout/process4"/>
    <dgm:cxn modelId="{F9FDA149-47E3-5148-956B-D26EE5FA9A89}" type="presOf" srcId="{9C994EC2-E2CC-2D44-B5FD-D3C744CA432A}" destId="{995B3940-752A-3B41-AE0E-38107928B521}" srcOrd="0" destOrd="0" presId="urn:microsoft.com/office/officeart/2005/8/layout/process4"/>
    <dgm:cxn modelId="{98141A87-CD60-944F-86D8-16A079AAF691}" srcId="{BC25BF55-8E77-C54F-BCC7-58E518E092C8}" destId="{4E32646D-5E2E-FB4C-AB51-35F53A7E3FCE}" srcOrd="2" destOrd="0" parTransId="{BA11E155-6D10-5744-90AD-2F8F6ACDF501}" sibTransId="{5D7550B7-720F-5346-A464-08B54EBC8386}"/>
    <dgm:cxn modelId="{456BABC0-F1F3-5344-A755-F112CD277DD0}" type="presOf" srcId="{4ADDBC1C-9FDA-904D-B046-F8DF442C36CF}" destId="{B396E750-79CC-0A43-810F-DB0446C863C3}" srcOrd="1" destOrd="0" presId="urn:microsoft.com/office/officeart/2005/8/layout/process4"/>
    <dgm:cxn modelId="{C6C63416-21A4-FA48-9709-380D40C6FE5F}" type="presOf" srcId="{4ADDBC1C-9FDA-904D-B046-F8DF442C36CF}" destId="{310F4E64-DF19-9A45-AE44-CC1BDAEB4A28}" srcOrd="0" destOrd="0" presId="urn:microsoft.com/office/officeart/2005/8/layout/process4"/>
    <dgm:cxn modelId="{034BCBF5-F6B8-A34E-B427-52C9E108A321}" type="presOf" srcId="{E921024A-1D2B-214E-A528-0B2D26181433}" destId="{6A1047E4-9E4A-E94C-97A6-0463675296A0}" srcOrd="0" destOrd="0" presId="urn:microsoft.com/office/officeart/2005/8/layout/process4"/>
    <dgm:cxn modelId="{C3DCA0D5-EBE0-B744-9253-0AF63F0A5B15}" type="presOf" srcId="{F49F45B8-FD65-0142-9729-7F8B6BA5FF08}" destId="{5AEE7151-6509-D649-8FEB-7AA398366CDE}" srcOrd="0" destOrd="0" presId="urn:microsoft.com/office/officeart/2005/8/layout/process4"/>
    <dgm:cxn modelId="{B25F015A-DE0E-3A44-9142-590420C881A7}" srcId="{9C994EC2-E2CC-2D44-B5FD-D3C744CA432A}" destId="{F49F45B8-FD65-0142-9729-7F8B6BA5FF08}" srcOrd="0" destOrd="0" parTransId="{4B546BEF-A257-1D47-B0AF-DB1CFD2143DE}" sibTransId="{8E2F53C9-54F8-4945-8E95-5F4C1D7B959D}"/>
    <dgm:cxn modelId="{E9965869-C4C8-A64C-B3AE-2C5939797DD3}" srcId="{BC25BF55-8E77-C54F-BCC7-58E518E092C8}" destId="{4ADDBC1C-9FDA-904D-B046-F8DF442C36CF}" srcOrd="1" destOrd="0" parTransId="{3D32A7D3-6F68-C546-96B1-A9D6C25CA7F0}" sibTransId="{ECFDF381-3719-7A48-BAF7-F7CDA9215DDE}"/>
    <dgm:cxn modelId="{3081B83E-26D0-264B-82E6-B1BE2BDB33C4}" srcId="{BC25BF55-8E77-C54F-BCC7-58E518E092C8}" destId="{9C994EC2-E2CC-2D44-B5FD-D3C744CA432A}" srcOrd="0" destOrd="0" parTransId="{A5EFA0E0-9655-2249-94E5-B6F306679536}" sibTransId="{1B0E7E17-7A3F-BD4D-9604-C0DA45C252DA}"/>
    <dgm:cxn modelId="{AFB8290E-A12E-6F47-98FD-A93A5447E985}" type="presOf" srcId="{4E32646D-5E2E-FB4C-AB51-35F53A7E3FCE}" destId="{1B04FB4C-717E-2940-B70D-9CC6E5969221}" srcOrd="1" destOrd="0" presId="urn:microsoft.com/office/officeart/2005/8/layout/process4"/>
    <dgm:cxn modelId="{2F693FD6-3A24-5C42-86ED-6C4292537B07}" type="presParOf" srcId="{FC8D23B1-E7B7-E941-BECB-71575D555FCD}" destId="{117CE6AE-4114-4A4D-937F-5DBC82667CF9}" srcOrd="0" destOrd="0" presId="urn:microsoft.com/office/officeart/2005/8/layout/process4"/>
    <dgm:cxn modelId="{F0D9FD61-1F0D-EA42-9E1E-37D72B805A62}" type="presParOf" srcId="{117CE6AE-4114-4A4D-937F-5DBC82667CF9}" destId="{05160B99-EA64-4944-B18C-F7DC2EEC1195}" srcOrd="0" destOrd="0" presId="urn:microsoft.com/office/officeart/2005/8/layout/process4"/>
    <dgm:cxn modelId="{74D77CFD-0494-3E45-9921-05D48D655842}" type="presParOf" srcId="{117CE6AE-4114-4A4D-937F-5DBC82667CF9}" destId="{1B04FB4C-717E-2940-B70D-9CC6E5969221}" srcOrd="1" destOrd="0" presId="urn:microsoft.com/office/officeart/2005/8/layout/process4"/>
    <dgm:cxn modelId="{B0665DA8-DCDB-9F4E-A037-404CFEF7FEFC}" type="presParOf" srcId="{117CE6AE-4114-4A4D-937F-5DBC82667CF9}" destId="{E23A2467-FAE8-C54F-AA8D-CF2CF3336572}" srcOrd="2" destOrd="0" presId="urn:microsoft.com/office/officeart/2005/8/layout/process4"/>
    <dgm:cxn modelId="{B632302C-E6C0-0C49-9D16-6F0D95BFA5FA}" type="presParOf" srcId="{E23A2467-FAE8-C54F-AA8D-CF2CF3336572}" destId="{8B7D247D-1E09-F94F-A374-3707E5502F2E}" srcOrd="0" destOrd="0" presId="urn:microsoft.com/office/officeart/2005/8/layout/process4"/>
    <dgm:cxn modelId="{A930B0E3-14CD-B143-9100-8FBAFF36068E}" type="presParOf" srcId="{FC8D23B1-E7B7-E941-BECB-71575D555FCD}" destId="{564DA484-8068-6144-8114-F0CF7F9B47FE}" srcOrd="1" destOrd="0" presId="urn:microsoft.com/office/officeart/2005/8/layout/process4"/>
    <dgm:cxn modelId="{3BA9FF0F-DA9F-0042-B2B4-DA757E30313B}" type="presParOf" srcId="{FC8D23B1-E7B7-E941-BECB-71575D555FCD}" destId="{C82B7C04-CD5B-2C45-B9F7-0A120E810328}" srcOrd="2" destOrd="0" presId="urn:microsoft.com/office/officeart/2005/8/layout/process4"/>
    <dgm:cxn modelId="{2E6047DC-5C1C-4C47-B065-EA1D9B0B47A1}" type="presParOf" srcId="{C82B7C04-CD5B-2C45-B9F7-0A120E810328}" destId="{310F4E64-DF19-9A45-AE44-CC1BDAEB4A28}" srcOrd="0" destOrd="0" presId="urn:microsoft.com/office/officeart/2005/8/layout/process4"/>
    <dgm:cxn modelId="{D35B6270-E65E-7C44-9ABE-886904CCF1F7}" type="presParOf" srcId="{C82B7C04-CD5B-2C45-B9F7-0A120E810328}" destId="{B396E750-79CC-0A43-810F-DB0446C863C3}" srcOrd="1" destOrd="0" presId="urn:microsoft.com/office/officeart/2005/8/layout/process4"/>
    <dgm:cxn modelId="{D4A50290-2397-0442-BFC4-902091CFF863}" type="presParOf" srcId="{C82B7C04-CD5B-2C45-B9F7-0A120E810328}" destId="{9E16FE68-82B2-704A-8845-E43BF1017A3E}" srcOrd="2" destOrd="0" presId="urn:microsoft.com/office/officeart/2005/8/layout/process4"/>
    <dgm:cxn modelId="{9874FB1D-F001-964E-84C6-80F37DF4EA34}" type="presParOf" srcId="{9E16FE68-82B2-704A-8845-E43BF1017A3E}" destId="{6A1047E4-9E4A-E94C-97A6-0463675296A0}" srcOrd="0" destOrd="0" presId="urn:microsoft.com/office/officeart/2005/8/layout/process4"/>
    <dgm:cxn modelId="{154DD198-678C-8C4D-8B47-1784B02CE94F}" type="presParOf" srcId="{FC8D23B1-E7B7-E941-BECB-71575D555FCD}" destId="{531E4902-9551-A745-9671-7B07EC7417C2}" srcOrd="3" destOrd="0" presId="urn:microsoft.com/office/officeart/2005/8/layout/process4"/>
    <dgm:cxn modelId="{6814B7D4-3522-C744-959A-9E96D256F9E2}" type="presParOf" srcId="{FC8D23B1-E7B7-E941-BECB-71575D555FCD}" destId="{99777F63-DCE3-2948-9488-0A2231B6055D}" srcOrd="4" destOrd="0" presId="urn:microsoft.com/office/officeart/2005/8/layout/process4"/>
    <dgm:cxn modelId="{ED681E31-B9D3-D14F-AB22-FF43474D3C31}" type="presParOf" srcId="{99777F63-DCE3-2948-9488-0A2231B6055D}" destId="{995B3940-752A-3B41-AE0E-38107928B521}" srcOrd="0" destOrd="0" presId="urn:microsoft.com/office/officeart/2005/8/layout/process4"/>
    <dgm:cxn modelId="{5754B661-AB5C-1E4A-9E82-2645BEAE6147}" type="presParOf" srcId="{99777F63-DCE3-2948-9488-0A2231B6055D}" destId="{36FB86C1-101A-1740-9F93-30B1C38596E0}" srcOrd="1" destOrd="0" presId="urn:microsoft.com/office/officeart/2005/8/layout/process4"/>
    <dgm:cxn modelId="{A15AC16B-4110-BE48-A1EE-C8C36966E74B}" type="presParOf" srcId="{99777F63-DCE3-2948-9488-0A2231B6055D}" destId="{028720DC-9276-E14A-A33E-D0602B7CA8B7}" srcOrd="2" destOrd="0" presId="urn:microsoft.com/office/officeart/2005/8/layout/process4"/>
    <dgm:cxn modelId="{BE5E3F6C-3453-1F45-A623-81F9C20AE733}" type="presParOf" srcId="{028720DC-9276-E14A-A33E-D0602B7CA8B7}" destId="{5AEE7151-6509-D649-8FEB-7AA398366C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25BF55-8E77-C54F-BCC7-58E518E092C8}" type="doc">
      <dgm:prSet loTypeId="urn:microsoft.com/office/officeart/2005/8/layout/process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C994EC2-E2CC-2D44-B5FD-D3C744CA432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strdf:Inside</a:t>
          </a:r>
          <a:r>
            <a:rPr lang="en-US" sz="2000">
              <a:latin typeface="Courier New"/>
              <a:cs typeface="Courier New"/>
            </a:rPr>
            <a:t>(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>
              <a:latin typeface="Courier New"/>
              <a:cs typeface="Courier New"/>
            </a:rPr>
            <a:t>)</a:t>
          </a:r>
        </a:p>
      </dgm:t>
    </dgm:pt>
    <dgm:pt modelId="{A5EFA0E0-9655-2249-94E5-B6F306679536}" type="parTrans" cxnId="{3081B83E-26D0-264B-82E6-B1BE2BDB33C4}">
      <dgm:prSet/>
      <dgm:spPr/>
      <dgm:t>
        <a:bodyPr/>
        <a:lstStyle/>
        <a:p>
          <a:endParaRPr lang="en-US"/>
        </a:p>
      </dgm:t>
    </dgm:pt>
    <dgm:pt modelId="{1B0E7E17-7A3F-BD4D-9604-C0DA45C252DA}" type="sibTrans" cxnId="{3081B83E-26D0-264B-82E6-B1BE2BDB33C4}">
      <dgm:prSet/>
      <dgm:spPr/>
      <dgm:t>
        <a:bodyPr/>
        <a:lstStyle/>
        <a:p>
          <a:endParaRPr lang="en-US"/>
        </a:p>
      </dgm:t>
    </dgm:pt>
    <dgm:pt modelId="{4ADDBC1C-9FDA-904D-B046-F8DF442C36CF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>
              <a:latin typeface="Courier New"/>
              <a:cs typeface="Courier New"/>
            </a:rPr>
            <a:t>POLYGON((&lt;H&gt;))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>
            <a:latin typeface="Courier New"/>
            <a:cs typeface="Courier New"/>
          </a:endParaRPr>
        </a:p>
      </dgm:t>
    </dgm:pt>
    <dgm:pt modelId="{3D32A7D3-6F68-C546-96B1-A9D6C25CA7F0}" type="parTrans" cxnId="{E9965869-C4C8-A64C-B3AE-2C5939797DD3}">
      <dgm:prSet/>
      <dgm:spPr/>
      <dgm:t>
        <a:bodyPr/>
        <a:lstStyle/>
        <a:p>
          <a:endParaRPr lang="en-US"/>
        </a:p>
      </dgm:t>
    </dgm:pt>
    <dgm:pt modelId="{ECFDF381-3719-7A48-BAF7-F7CDA9215DDE}" type="sibTrans" cxnId="{E9965869-C4C8-A64C-B3AE-2C5939797DD3}">
      <dgm:prSet/>
      <dgm:spPr/>
      <dgm:t>
        <a:bodyPr/>
        <a:lstStyle/>
        <a:p>
          <a:endParaRPr lang="en-US"/>
        </a:p>
      </dgm:t>
    </dgm:pt>
    <dgm:pt modelId="{E921024A-1D2B-214E-A528-0B2D26181433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_region1 geo:sfWithin gag:Mylopotamos</a:t>
          </a:r>
        </a:p>
      </dgm:t>
    </dgm:pt>
    <dgm:pt modelId="{A3A62BA0-A776-4C48-A87F-88C258749B86}" type="parTrans" cxnId="{2A1B3931-41A6-DA40-A94C-D2B64996E89D}">
      <dgm:prSet/>
      <dgm:spPr/>
      <dgm:t>
        <a:bodyPr/>
        <a:lstStyle/>
        <a:p>
          <a:endParaRPr lang="en-US"/>
        </a:p>
      </dgm:t>
    </dgm:pt>
    <dgm:pt modelId="{13203D2A-E447-654A-B26D-9DA3A51ACFAD}" type="sibTrans" cxnId="{2A1B3931-41A6-DA40-A94C-D2B64996E89D}">
      <dgm:prSet/>
      <dgm:spPr/>
      <dgm:t>
        <a:bodyPr/>
        <a:lstStyle/>
        <a:p>
          <a:endParaRPr lang="en-US"/>
        </a:p>
      </dgm:t>
    </dgm:pt>
    <dgm:pt modelId="{4E32646D-5E2E-FB4C-AB51-35F53A7E3FCE}">
      <dgm:prSet phldrT="[Text]" custT="1"/>
      <dgm:spPr/>
      <dgm:t>
        <a:bodyPr/>
        <a:lstStyle/>
        <a:p>
          <a:r>
            <a:rPr lang="en-US" sz="2000">
              <a:latin typeface="Courier New"/>
              <a:cs typeface="Courier New"/>
            </a:rPr>
            <a:t>gag:Mylopotamos geo:sfWithin gag:Rethymno</a:t>
          </a:r>
        </a:p>
      </dgm:t>
    </dgm:pt>
    <dgm:pt modelId="{BA11E155-6D10-5744-90AD-2F8F6ACDF501}" type="parTrans" cxnId="{98141A87-CD60-944F-86D8-16A079AAF691}">
      <dgm:prSet/>
      <dgm:spPr/>
      <dgm:t>
        <a:bodyPr/>
        <a:lstStyle/>
        <a:p>
          <a:endParaRPr lang="en-US"/>
        </a:p>
      </dgm:t>
    </dgm:pt>
    <dgm:pt modelId="{5D7550B7-720F-5346-A464-08B54EBC8386}" type="sibTrans" cxnId="{98141A87-CD60-944F-86D8-16A079AAF691}">
      <dgm:prSet/>
      <dgm:spPr/>
      <dgm:t>
        <a:bodyPr/>
        <a:lstStyle/>
        <a:p>
          <a:endParaRPr lang="en-US"/>
        </a:p>
      </dgm:t>
    </dgm:pt>
    <dgm:pt modelId="{64E4B045-DFDE-4E48-87E1-F8B4EC1CE4AA}">
      <dgm:prSet phldrT="[Text]" custT="1"/>
      <dgm:spPr/>
      <dgm:t>
        <a:bodyPr/>
        <a:lstStyle/>
        <a:p>
          <a:r>
            <a:rPr lang="en-US" sz="2000" b="1">
              <a:latin typeface="Courier New"/>
              <a:cs typeface="Courier New"/>
            </a:rPr>
            <a:t>_region1 geo:sfWithin gag:Rethymno</a:t>
          </a:r>
        </a:p>
      </dgm:t>
    </dgm:pt>
    <dgm:pt modelId="{FF2E2096-E5B3-8041-A331-9370F87A1356}" type="parTrans" cxnId="{C92BEEA3-8C80-FB42-89DC-0EB1C809C677}">
      <dgm:prSet/>
      <dgm:spPr/>
      <dgm:t>
        <a:bodyPr/>
        <a:lstStyle/>
        <a:p>
          <a:endParaRPr lang="en-US"/>
        </a:p>
      </dgm:t>
    </dgm:pt>
    <dgm:pt modelId="{CEC8686E-6754-3C4B-B3F5-A6F87676755A}" type="sibTrans" cxnId="{C92BEEA3-8C80-FB42-89DC-0EB1C809C677}">
      <dgm:prSet/>
      <dgm:spPr/>
      <dgm:t>
        <a:bodyPr/>
        <a:lstStyle/>
        <a:p>
          <a:endParaRPr lang="en-US"/>
        </a:p>
      </dgm:t>
    </dgm:pt>
    <dgm:pt modelId="{F49F45B8-FD65-0142-9729-7F8B6BA5FF08}">
      <dgm:prSet custT="1"/>
      <dgm:spPr/>
      <dgm:t>
        <a:bodyPr/>
        <a:lstStyle/>
        <a:p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/>
        </a:p>
      </dgm:t>
    </dgm:pt>
    <dgm:pt modelId="{4B546BEF-A257-1D47-B0AF-DB1CFD2143DE}" type="parTrans" cxnId="{B25F015A-DE0E-3A44-9142-590420C881A7}">
      <dgm:prSet/>
      <dgm:spPr/>
      <dgm:t>
        <a:bodyPr/>
        <a:lstStyle/>
        <a:p>
          <a:endParaRPr lang="en-US"/>
        </a:p>
      </dgm:t>
    </dgm:pt>
    <dgm:pt modelId="{8E2F53C9-54F8-4945-8E95-5F4C1D7B959D}" type="sibTrans" cxnId="{B25F015A-DE0E-3A44-9142-590420C881A7}">
      <dgm:prSet/>
      <dgm:spPr/>
      <dgm:t>
        <a:bodyPr/>
        <a:lstStyle/>
        <a:p>
          <a:endParaRPr lang="en-US"/>
        </a:p>
      </dgm:t>
    </dgm:pt>
    <dgm:pt modelId="{FC8D23B1-E7B7-E941-BECB-71575D555FCD}" type="pres">
      <dgm:prSet presAssocID="{BC25BF55-8E77-C54F-BCC7-58E518E092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CE6AE-4114-4A4D-937F-5DBC82667CF9}" type="pres">
      <dgm:prSet presAssocID="{4E32646D-5E2E-FB4C-AB51-35F53A7E3FCE}" presName="boxAndChildren" presStyleCnt="0"/>
      <dgm:spPr/>
    </dgm:pt>
    <dgm:pt modelId="{05160B99-EA64-4944-B18C-F7DC2EEC1195}" type="pres">
      <dgm:prSet presAssocID="{4E32646D-5E2E-FB4C-AB51-35F53A7E3FCE}" presName="parentTextBox" presStyleLbl="node1" presStyleIdx="0" presStyleCnt="3"/>
      <dgm:spPr/>
      <dgm:t>
        <a:bodyPr/>
        <a:lstStyle/>
        <a:p>
          <a:endParaRPr lang="en-US"/>
        </a:p>
      </dgm:t>
    </dgm:pt>
    <dgm:pt modelId="{1B04FB4C-717E-2940-B70D-9CC6E5969221}" type="pres">
      <dgm:prSet presAssocID="{4E32646D-5E2E-FB4C-AB51-35F53A7E3FCE}" presName="entireBox" presStyleLbl="node1" presStyleIdx="0" presStyleCnt="3"/>
      <dgm:spPr/>
      <dgm:t>
        <a:bodyPr/>
        <a:lstStyle/>
        <a:p>
          <a:endParaRPr lang="en-US"/>
        </a:p>
      </dgm:t>
    </dgm:pt>
    <dgm:pt modelId="{E23A2467-FAE8-C54F-AA8D-CF2CF3336572}" type="pres">
      <dgm:prSet presAssocID="{4E32646D-5E2E-FB4C-AB51-35F53A7E3FCE}" presName="descendantBox" presStyleCnt="0"/>
      <dgm:spPr/>
    </dgm:pt>
    <dgm:pt modelId="{8B7D247D-1E09-F94F-A374-3707E5502F2E}" type="pres">
      <dgm:prSet presAssocID="{64E4B045-DFDE-4E48-87E1-F8B4EC1CE4A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DA484-8068-6144-8114-F0CF7F9B47FE}" type="pres">
      <dgm:prSet presAssocID="{ECFDF381-3719-7A48-BAF7-F7CDA9215DDE}" presName="sp" presStyleCnt="0"/>
      <dgm:spPr/>
    </dgm:pt>
    <dgm:pt modelId="{C82B7C04-CD5B-2C45-B9F7-0A120E810328}" type="pres">
      <dgm:prSet presAssocID="{4ADDBC1C-9FDA-904D-B046-F8DF442C36CF}" presName="arrowAndChildren" presStyleCnt="0"/>
      <dgm:spPr/>
    </dgm:pt>
    <dgm:pt modelId="{310F4E64-DF19-9A45-AE44-CC1BDAEB4A28}" type="pres">
      <dgm:prSet presAssocID="{4ADDBC1C-9FDA-904D-B046-F8DF442C36C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396E750-79CC-0A43-810F-DB0446C863C3}" type="pres">
      <dgm:prSet presAssocID="{4ADDBC1C-9FDA-904D-B046-F8DF442C36CF}" presName="arrow" presStyleLbl="node1" presStyleIdx="1" presStyleCnt="3"/>
      <dgm:spPr/>
      <dgm:t>
        <a:bodyPr/>
        <a:lstStyle/>
        <a:p>
          <a:endParaRPr lang="en-US"/>
        </a:p>
      </dgm:t>
    </dgm:pt>
    <dgm:pt modelId="{9E16FE68-82B2-704A-8845-E43BF1017A3E}" type="pres">
      <dgm:prSet presAssocID="{4ADDBC1C-9FDA-904D-B046-F8DF442C36CF}" presName="descendantArrow" presStyleCnt="0"/>
      <dgm:spPr/>
    </dgm:pt>
    <dgm:pt modelId="{6A1047E4-9E4A-E94C-97A6-0463675296A0}" type="pres">
      <dgm:prSet presAssocID="{E921024A-1D2B-214E-A528-0B2D2618143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E4902-9551-A745-9671-7B07EC7417C2}" type="pres">
      <dgm:prSet presAssocID="{1B0E7E17-7A3F-BD4D-9604-C0DA45C252DA}" presName="sp" presStyleCnt="0"/>
      <dgm:spPr/>
    </dgm:pt>
    <dgm:pt modelId="{99777F63-DCE3-2948-9488-0A2231B6055D}" type="pres">
      <dgm:prSet presAssocID="{9C994EC2-E2CC-2D44-B5FD-D3C744CA432A}" presName="arrowAndChildren" presStyleCnt="0"/>
      <dgm:spPr/>
    </dgm:pt>
    <dgm:pt modelId="{995B3940-752A-3B41-AE0E-38107928B521}" type="pres">
      <dgm:prSet presAssocID="{9C994EC2-E2CC-2D44-B5FD-D3C744CA432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6FB86C1-101A-1740-9F93-30B1C38596E0}" type="pres">
      <dgm:prSet presAssocID="{9C994EC2-E2CC-2D44-B5FD-D3C744CA432A}" presName="arrow" presStyleLbl="node1" presStyleIdx="2" presStyleCnt="3" custScaleX="100000" custLinFactNeighborX="68724" custLinFactNeighborY="-7542"/>
      <dgm:spPr/>
      <dgm:t>
        <a:bodyPr/>
        <a:lstStyle/>
        <a:p>
          <a:endParaRPr lang="en-US"/>
        </a:p>
      </dgm:t>
    </dgm:pt>
    <dgm:pt modelId="{028720DC-9276-E14A-A33E-D0602B7CA8B7}" type="pres">
      <dgm:prSet presAssocID="{9C994EC2-E2CC-2D44-B5FD-D3C744CA432A}" presName="descendantArrow" presStyleCnt="0"/>
      <dgm:spPr/>
    </dgm:pt>
    <dgm:pt modelId="{5AEE7151-6509-D649-8FEB-7AA398366CDE}" type="pres">
      <dgm:prSet presAssocID="{F49F45B8-FD65-0142-9729-7F8B6BA5FF0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F3704-EEBB-9540-9F9D-BDE19E637BA6}" type="presOf" srcId="{4ADDBC1C-9FDA-904D-B046-F8DF442C36CF}" destId="{B396E750-79CC-0A43-810F-DB0446C863C3}" srcOrd="1" destOrd="0" presId="urn:microsoft.com/office/officeart/2005/8/layout/process4"/>
    <dgm:cxn modelId="{3F90CC72-D04A-1546-8CF6-DF542FA821DC}" type="presOf" srcId="{F49F45B8-FD65-0142-9729-7F8B6BA5FF08}" destId="{5AEE7151-6509-D649-8FEB-7AA398366CDE}" srcOrd="0" destOrd="0" presId="urn:microsoft.com/office/officeart/2005/8/layout/process4"/>
    <dgm:cxn modelId="{3845235F-7DB7-DD43-8118-852C709669D9}" type="presOf" srcId="{4E32646D-5E2E-FB4C-AB51-35F53A7E3FCE}" destId="{05160B99-EA64-4944-B18C-F7DC2EEC1195}" srcOrd="0" destOrd="0" presId="urn:microsoft.com/office/officeart/2005/8/layout/process4"/>
    <dgm:cxn modelId="{736BECBA-9687-CC4C-827B-9051D2B45C0E}" type="presOf" srcId="{9C994EC2-E2CC-2D44-B5FD-D3C744CA432A}" destId="{36FB86C1-101A-1740-9F93-30B1C38596E0}" srcOrd="1" destOrd="0" presId="urn:microsoft.com/office/officeart/2005/8/layout/process4"/>
    <dgm:cxn modelId="{143842CF-C531-C744-8E22-664B24664772}" type="presOf" srcId="{4E32646D-5E2E-FB4C-AB51-35F53A7E3FCE}" destId="{1B04FB4C-717E-2940-B70D-9CC6E5969221}" srcOrd="1" destOrd="0" presId="urn:microsoft.com/office/officeart/2005/8/layout/process4"/>
    <dgm:cxn modelId="{8892A770-5849-FB47-894B-BF5F684EB1BB}" type="presOf" srcId="{BC25BF55-8E77-C54F-BCC7-58E518E092C8}" destId="{FC8D23B1-E7B7-E941-BECB-71575D555FCD}" srcOrd="0" destOrd="0" presId="urn:microsoft.com/office/officeart/2005/8/layout/process4"/>
    <dgm:cxn modelId="{B25F015A-DE0E-3A44-9142-590420C881A7}" srcId="{9C994EC2-E2CC-2D44-B5FD-D3C744CA432A}" destId="{F49F45B8-FD65-0142-9729-7F8B6BA5FF08}" srcOrd="0" destOrd="0" parTransId="{4B546BEF-A257-1D47-B0AF-DB1CFD2143DE}" sibTransId="{8E2F53C9-54F8-4945-8E95-5F4C1D7B959D}"/>
    <dgm:cxn modelId="{E9965869-C4C8-A64C-B3AE-2C5939797DD3}" srcId="{BC25BF55-8E77-C54F-BCC7-58E518E092C8}" destId="{4ADDBC1C-9FDA-904D-B046-F8DF442C36CF}" srcOrd="1" destOrd="0" parTransId="{3D32A7D3-6F68-C546-96B1-A9D6C25CA7F0}" sibTransId="{ECFDF381-3719-7A48-BAF7-F7CDA9215DDE}"/>
    <dgm:cxn modelId="{C92BEEA3-8C80-FB42-89DC-0EB1C809C677}" srcId="{4E32646D-5E2E-FB4C-AB51-35F53A7E3FCE}" destId="{64E4B045-DFDE-4E48-87E1-F8B4EC1CE4AA}" srcOrd="0" destOrd="0" parTransId="{FF2E2096-E5B3-8041-A331-9370F87A1356}" sibTransId="{CEC8686E-6754-3C4B-B3F5-A6F87676755A}"/>
    <dgm:cxn modelId="{57ED3437-630D-6E4C-9F40-445DD5621A57}" type="presOf" srcId="{E921024A-1D2B-214E-A528-0B2D26181433}" destId="{6A1047E4-9E4A-E94C-97A6-0463675296A0}" srcOrd="0" destOrd="0" presId="urn:microsoft.com/office/officeart/2005/8/layout/process4"/>
    <dgm:cxn modelId="{B5EC0449-2A67-0F41-87EF-F8ADDB1D78B6}" type="presOf" srcId="{9C994EC2-E2CC-2D44-B5FD-D3C744CA432A}" destId="{995B3940-752A-3B41-AE0E-38107928B521}" srcOrd="0" destOrd="0" presId="urn:microsoft.com/office/officeart/2005/8/layout/process4"/>
    <dgm:cxn modelId="{2A1B3931-41A6-DA40-A94C-D2B64996E89D}" srcId="{4ADDBC1C-9FDA-904D-B046-F8DF442C36CF}" destId="{E921024A-1D2B-214E-A528-0B2D26181433}" srcOrd="0" destOrd="0" parTransId="{A3A62BA0-A776-4C48-A87F-88C258749B86}" sibTransId="{13203D2A-E447-654A-B26D-9DA3A51ACFAD}"/>
    <dgm:cxn modelId="{3FBD5A94-3B32-C546-AA66-6DE4841800E9}" type="presOf" srcId="{4ADDBC1C-9FDA-904D-B046-F8DF442C36CF}" destId="{310F4E64-DF19-9A45-AE44-CC1BDAEB4A28}" srcOrd="0" destOrd="0" presId="urn:microsoft.com/office/officeart/2005/8/layout/process4"/>
    <dgm:cxn modelId="{3081B83E-26D0-264B-82E6-B1BE2BDB33C4}" srcId="{BC25BF55-8E77-C54F-BCC7-58E518E092C8}" destId="{9C994EC2-E2CC-2D44-B5FD-D3C744CA432A}" srcOrd="0" destOrd="0" parTransId="{A5EFA0E0-9655-2249-94E5-B6F306679536}" sibTransId="{1B0E7E17-7A3F-BD4D-9604-C0DA45C252DA}"/>
    <dgm:cxn modelId="{20987ED9-378C-4F40-9A93-D3D841CDC8D2}" type="presOf" srcId="{64E4B045-DFDE-4E48-87E1-F8B4EC1CE4AA}" destId="{8B7D247D-1E09-F94F-A374-3707E5502F2E}" srcOrd="0" destOrd="0" presId="urn:microsoft.com/office/officeart/2005/8/layout/process4"/>
    <dgm:cxn modelId="{98141A87-CD60-944F-86D8-16A079AAF691}" srcId="{BC25BF55-8E77-C54F-BCC7-58E518E092C8}" destId="{4E32646D-5E2E-FB4C-AB51-35F53A7E3FCE}" srcOrd="2" destOrd="0" parTransId="{BA11E155-6D10-5744-90AD-2F8F6ACDF501}" sibTransId="{5D7550B7-720F-5346-A464-08B54EBC8386}"/>
    <dgm:cxn modelId="{9CD72F25-9FE9-5646-A422-33C5E32C2687}" type="presParOf" srcId="{FC8D23B1-E7B7-E941-BECB-71575D555FCD}" destId="{117CE6AE-4114-4A4D-937F-5DBC82667CF9}" srcOrd="0" destOrd="0" presId="urn:microsoft.com/office/officeart/2005/8/layout/process4"/>
    <dgm:cxn modelId="{64207CEB-AE1C-A648-A09E-CF76BD2306BE}" type="presParOf" srcId="{117CE6AE-4114-4A4D-937F-5DBC82667CF9}" destId="{05160B99-EA64-4944-B18C-F7DC2EEC1195}" srcOrd="0" destOrd="0" presId="urn:microsoft.com/office/officeart/2005/8/layout/process4"/>
    <dgm:cxn modelId="{1E094A4C-7C4D-2742-841A-BE24457AB370}" type="presParOf" srcId="{117CE6AE-4114-4A4D-937F-5DBC82667CF9}" destId="{1B04FB4C-717E-2940-B70D-9CC6E5969221}" srcOrd="1" destOrd="0" presId="urn:microsoft.com/office/officeart/2005/8/layout/process4"/>
    <dgm:cxn modelId="{43808784-C93A-2442-8AE3-17672611CA5D}" type="presParOf" srcId="{117CE6AE-4114-4A4D-937F-5DBC82667CF9}" destId="{E23A2467-FAE8-C54F-AA8D-CF2CF3336572}" srcOrd="2" destOrd="0" presId="urn:microsoft.com/office/officeart/2005/8/layout/process4"/>
    <dgm:cxn modelId="{6C8701C2-92F2-6545-B9FC-B2D5496D7D81}" type="presParOf" srcId="{E23A2467-FAE8-C54F-AA8D-CF2CF3336572}" destId="{8B7D247D-1E09-F94F-A374-3707E5502F2E}" srcOrd="0" destOrd="0" presId="urn:microsoft.com/office/officeart/2005/8/layout/process4"/>
    <dgm:cxn modelId="{AFE70B1B-0266-2A4D-947B-5F99FA07FEA2}" type="presParOf" srcId="{FC8D23B1-E7B7-E941-BECB-71575D555FCD}" destId="{564DA484-8068-6144-8114-F0CF7F9B47FE}" srcOrd="1" destOrd="0" presId="urn:microsoft.com/office/officeart/2005/8/layout/process4"/>
    <dgm:cxn modelId="{47254302-6013-EF40-8C66-575603332414}" type="presParOf" srcId="{FC8D23B1-E7B7-E941-BECB-71575D555FCD}" destId="{C82B7C04-CD5B-2C45-B9F7-0A120E810328}" srcOrd="2" destOrd="0" presId="urn:microsoft.com/office/officeart/2005/8/layout/process4"/>
    <dgm:cxn modelId="{C32AF447-A75C-B34E-B77D-3DDA107134F9}" type="presParOf" srcId="{C82B7C04-CD5B-2C45-B9F7-0A120E810328}" destId="{310F4E64-DF19-9A45-AE44-CC1BDAEB4A28}" srcOrd="0" destOrd="0" presId="urn:microsoft.com/office/officeart/2005/8/layout/process4"/>
    <dgm:cxn modelId="{82346024-5F0A-9B42-B5F5-37CC53277A46}" type="presParOf" srcId="{C82B7C04-CD5B-2C45-B9F7-0A120E810328}" destId="{B396E750-79CC-0A43-810F-DB0446C863C3}" srcOrd="1" destOrd="0" presId="urn:microsoft.com/office/officeart/2005/8/layout/process4"/>
    <dgm:cxn modelId="{39D418A8-ADA7-624B-964F-CEC5D5B354F7}" type="presParOf" srcId="{C82B7C04-CD5B-2C45-B9F7-0A120E810328}" destId="{9E16FE68-82B2-704A-8845-E43BF1017A3E}" srcOrd="2" destOrd="0" presId="urn:microsoft.com/office/officeart/2005/8/layout/process4"/>
    <dgm:cxn modelId="{F9731DFD-3A46-A04F-B2C5-02439F2E1722}" type="presParOf" srcId="{9E16FE68-82B2-704A-8845-E43BF1017A3E}" destId="{6A1047E4-9E4A-E94C-97A6-0463675296A0}" srcOrd="0" destOrd="0" presId="urn:microsoft.com/office/officeart/2005/8/layout/process4"/>
    <dgm:cxn modelId="{4D4640C5-5B77-8744-B7DC-5A71208A51DD}" type="presParOf" srcId="{FC8D23B1-E7B7-E941-BECB-71575D555FCD}" destId="{531E4902-9551-A745-9671-7B07EC7417C2}" srcOrd="3" destOrd="0" presId="urn:microsoft.com/office/officeart/2005/8/layout/process4"/>
    <dgm:cxn modelId="{7C4BE3ED-91CD-344A-8D70-5E4C2C109A8D}" type="presParOf" srcId="{FC8D23B1-E7B7-E941-BECB-71575D555FCD}" destId="{99777F63-DCE3-2948-9488-0A2231B6055D}" srcOrd="4" destOrd="0" presId="urn:microsoft.com/office/officeart/2005/8/layout/process4"/>
    <dgm:cxn modelId="{E0260174-37BC-EE4B-807F-9EBE5F78BC77}" type="presParOf" srcId="{99777F63-DCE3-2948-9488-0A2231B6055D}" destId="{995B3940-752A-3B41-AE0E-38107928B521}" srcOrd="0" destOrd="0" presId="urn:microsoft.com/office/officeart/2005/8/layout/process4"/>
    <dgm:cxn modelId="{CBD9A8C1-7009-AF4B-ADD2-B63B1A6BADAE}" type="presParOf" srcId="{99777F63-DCE3-2948-9488-0A2231B6055D}" destId="{36FB86C1-101A-1740-9F93-30B1C38596E0}" srcOrd="1" destOrd="0" presId="urn:microsoft.com/office/officeart/2005/8/layout/process4"/>
    <dgm:cxn modelId="{FB414FC1-331E-9240-8539-D3FB6B9DCB02}" type="presParOf" srcId="{99777F63-DCE3-2948-9488-0A2231B6055D}" destId="{028720DC-9276-E14A-A33E-D0602B7CA8B7}" srcOrd="2" destOrd="0" presId="urn:microsoft.com/office/officeart/2005/8/layout/process4"/>
    <dgm:cxn modelId="{48540B21-23E8-A84D-B672-7902F081E75F}" type="presParOf" srcId="{028720DC-9276-E14A-A33E-D0602B7CA8B7}" destId="{5AEE7151-6509-D649-8FEB-7AA398366C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FB4C-717E-2940-B70D-9CC6E5969221}">
      <dsp:nvSpPr>
        <dsp:cNvPr id="0" name=""/>
        <dsp:cNvSpPr/>
      </dsp:nvSpPr>
      <dsp:spPr>
        <a:xfrm>
          <a:off x="0" y="2981232"/>
          <a:ext cx="7632848" cy="9785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gag:Mylopotamos geo:sfWithin gag:Rethymno</a:t>
          </a:r>
        </a:p>
      </dsp:txBody>
      <dsp:txXfrm>
        <a:off x="0" y="2981232"/>
        <a:ext cx="7632848" cy="528393"/>
      </dsp:txXfrm>
    </dsp:sp>
    <dsp:sp modelId="{8B7D247D-1E09-F94F-A374-3707E5502F2E}">
      <dsp:nvSpPr>
        <dsp:cNvPr id="0" name=""/>
        <dsp:cNvSpPr/>
      </dsp:nvSpPr>
      <dsp:spPr>
        <a:xfrm>
          <a:off x="0" y="3490056"/>
          <a:ext cx="7632848" cy="4501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_region1 geo:sfWithin gag:Rethymno</a:t>
          </a:r>
        </a:p>
      </dsp:txBody>
      <dsp:txXfrm>
        <a:off x="0" y="3490056"/>
        <a:ext cx="7632848" cy="450113"/>
      </dsp:txXfrm>
    </dsp:sp>
    <dsp:sp modelId="{B396E750-79CC-0A43-810F-DB0446C863C3}">
      <dsp:nvSpPr>
        <dsp:cNvPr id="0" name=""/>
        <dsp:cNvSpPr/>
      </dsp:nvSpPr>
      <dsp:spPr>
        <a:xfrm rot="10800000">
          <a:off x="0" y="1490966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 kern="1200">
              <a:latin typeface="Courier New"/>
              <a:cs typeface="Courier New"/>
            </a:rPr>
            <a:t>POLYGON((&lt;H&gt;))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 kern="1200">
            <a:latin typeface="Courier New"/>
            <a:cs typeface="Courier New"/>
          </a:endParaRPr>
        </a:p>
      </dsp:txBody>
      <dsp:txXfrm rot="-10800000">
        <a:off x="0" y="1490966"/>
        <a:ext cx="7632848" cy="528235"/>
      </dsp:txXfrm>
    </dsp:sp>
    <dsp:sp modelId="{6A1047E4-9E4A-E94C-97A6-0463675296A0}">
      <dsp:nvSpPr>
        <dsp:cNvPr id="0" name=""/>
        <dsp:cNvSpPr/>
      </dsp:nvSpPr>
      <dsp:spPr>
        <a:xfrm>
          <a:off x="0" y="2019201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gag:Mylopotamos</a:t>
          </a:r>
        </a:p>
      </dsp:txBody>
      <dsp:txXfrm>
        <a:off x="0" y="2019201"/>
        <a:ext cx="7632848" cy="449978"/>
      </dsp:txXfrm>
    </dsp:sp>
    <dsp:sp modelId="{36FB86C1-101A-1740-9F93-30B1C38596E0}">
      <dsp:nvSpPr>
        <dsp:cNvPr id="0" name=""/>
        <dsp:cNvSpPr/>
      </dsp:nvSpPr>
      <dsp:spPr>
        <a:xfrm rot="10800000">
          <a:off x="0" y="0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strdf:Inside</a:t>
          </a:r>
          <a:r>
            <a:rPr lang="en-US" sz="2000" kern="1200">
              <a:latin typeface="Courier New"/>
              <a:cs typeface="Courier New"/>
            </a:rPr>
            <a:t>(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 kern="1200">
              <a:latin typeface="Courier New"/>
              <a:cs typeface="Courier New"/>
            </a:rPr>
            <a:t>)</a:t>
          </a:r>
        </a:p>
      </dsp:txBody>
      <dsp:txXfrm rot="-10800000">
        <a:off x="0" y="0"/>
        <a:ext cx="7632848" cy="528235"/>
      </dsp:txXfrm>
    </dsp:sp>
    <dsp:sp modelId="{5AEE7151-6509-D649-8FEB-7AA398366CDE}">
      <dsp:nvSpPr>
        <dsp:cNvPr id="0" name=""/>
        <dsp:cNvSpPr/>
      </dsp:nvSpPr>
      <dsp:spPr>
        <a:xfrm>
          <a:off x="0" y="528935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 kern="1200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 kern="1200"/>
        </a:p>
      </dsp:txBody>
      <dsp:txXfrm>
        <a:off x="0" y="528935"/>
        <a:ext cx="7632848" cy="449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FB4C-717E-2940-B70D-9CC6E5969221}">
      <dsp:nvSpPr>
        <dsp:cNvPr id="0" name=""/>
        <dsp:cNvSpPr/>
      </dsp:nvSpPr>
      <dsp:spPr>
        <a:xfrm>
          <a:off x="0" y="2981232"/>
          <a:ext cx="7632848" cy="9785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gag:Mylopotamos geo:sfWithin gag:Rethymno</a:t>
          </a:r>
        </a:p>
      </dsp:txBody>
      <dsp:txXfrm>
        <a:off x="0" y="2981232"/>
        <a:ext cx="7632848" cy="528393"/>
      </dsp:txXfrm>
    </dsp:sp>
    <dsp:sp modelId="{8B7D247D-1E09-F94F-A374-3707E5502F2E}">
      <dsp:nvSpPr>
        <dsp:cNvPr id="0" name=""/>
        <dsp:cNvSpPr/>
      </dsp:nvSpPr>
      <dsp:spPr>
        <a:xfrm>
          <a:off x="0" y="3490056"/>
          <a:ext cx="7632848" cy="4501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_region1 geo:sfWithin gag:Rethymno</a:t>
          </a:r>
        </a:p>
      </dsp:txBody>
      <dsp:txXfrm>
        <a:off x="0" y="3490056"/>
        <a:ext cx="7632848" cy="450113"/>
      </dsp:txXfrm>
    </dsp:sp>
    <dsp:sp modelId="{B396E750-79CC-0A43-810F-DB0446C863C3}">
      <dsp:nvSpPr>
        <dsp:cNvPr id="0" name=""/>
        <dsp:cNvSpPr/>
      </dsp:nvSpPr>
      <dsp:spPr>
        <a:xfrm rot="10800000">
          <a:off x="0" y="1490966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 kern="1200">
              <a:latin typeface="Courier New"/>
              <a:cs typeface="Courier New"/>
            </a:rPr>
            <a:t>POLYGON((&lt;H&gt;))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 kern="1200">
            <a:latin typeface="Courier New"/>
            <a:cs typeface="Courier New"/>
          </a:endParaRPr>
        </a:p>
      </dsp:txBody>
      <dsp:txXfrm rot="-10800000">
        <a:off x="0" y="1490966"/>
        <a:ext cx="7632848" cy="528235"/>
      </dsp:txXfrm>
    </dsp:sp>
    <dsp:sp modelId="{6A1047E4-9E4A-E94C-97A6-0463675296A0}">
      <dsp:nvSpPr>
        <dsp:cNvPr id="0" name=""/>
        <dsp:cNvSpPr/>
      </dsp:nvSpPr>
      <dsp:spPr>
        <a:xfrm>
          <a:off x="0" y="2019201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gag:Mylopotamos</a:t>
          </a:r>
        </a:p>
      </dsp:txBody>
      <dsp:txXfrm>
        <a:off x="0" y="2019201"/>
        <a:ext cx="7632848" cy="449978"/>
      </dsp:txXfrm>
    </dsp:sp>
    <dsp:sp modelId="{36FB86C1-101A-1740-9F93-30B1C38596E0}">
      <dsp:nvSpPr>
        <dsp:cNvPr id="0" name=""/>
        <dsp:cNvSpPr/>
      </dsp:nvSpPr>
      <dsp:spPr>
        <a:xfrm rot="10800000">
          <a:off x="0" y="0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strdf:Inside</a:t>
          </a:r>
          <a:r>
            <a:rPr lang="en-US" sz="2000" kern="1200">
              <a:latin typeface="Courier New"/>
              <a:cs typeface="Courier New"/>
            </a:rPr>
            <a:t>(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 kern="1200">
              <a:latin typeface="Courier New"/>
              <a:cs typeface="Courier New"/>
            </a:rPr>
            <a:t>)</a:t>
          </a:r>
        </a:p>
      </dsp:txBody>
      <dsp:txXfrm rot="-10800000">
        <a:off x="0" y="0"/>
        <a:ext cx="7632848" cy="528235"/>
      </dsp:txXfrm>
    </dsp:sp>
    <dsp:sp modelId="{5AEE7151-6509-D649-8FEB-7AA398366CDE}">
      <dsp:nvSpPr>
        <dsp:cNvPr id="0" name=""/>
        <dsp:cNvSpPr/>
      </dsp:nvSpPr>
      <dsp:spPr>
        <a:xfrm>
          <a:off x="0" y="528935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 kern="1200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 kern="1200"/>
        </a:p>
      </dsp:txBody>
      <dsp:txXfrm>
        <a:off x="0" y="528935"/>
        <a:ext cx="7632848" cy="449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FB4C-717E-2940-B70D-9CC6E5969221}">
      <dsp:nvSpPr>
        <dsp:cNvPr id="0" name=""/>
        <dsp:cNvSpPr/>
      </dsp:nvSpPr>
      <dsp:spPr>
        <a:xfrm>
          <a:off x="0" y="2981232"/>
          <a:ext cx="7632848" cy="9785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gag:Mylopotamos geo:sfWithin gag:Rethymno</a:t>
          </a:r>
        </a:p>
      </dsp:txBody>
      <dsp:txXfrm>
        <a:off x="0" y="2981232"/>
        <a:ext cx="7632848" cy="528393"/>
      </dsp:txXfrm>
    </dsp:sp>
    <dsp:sp modelId="{8B7D247D-1E09-F94F-A374-3707E5502F2E}">
      <dsp:nvSpPr>
        <dsp:cNvPr id="0" name=""/>
        <dsp:cNvSpPr/>
      </dsp:nvSpPr>
      <dsp:spPr>
        <a:xfrm>
          <a:off x="0" y="3490056"/>
          <a:ext cx="7632848" cy="4501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_region1 geo:sfWithin gag:Rethymno</a:t>
          </a:r>
        </a:p>
      </dsp:txBody>
      <dsp:txXfrm>
        <a:off x="0" y="3490056"/>
        <a:ext cx="7632848" cy="450113"/>
      </dsp:txXfrm>
    </dsp:sp>
    <dsp:sp modelId="{B396E750-79CC-0A43-810F-DB0446C863C3}">
      <dsp:nvSpPr>
        <dsp:cNvPr id="0" name=""/>
        <dsp:cNvSpPr/>
      </dsp:nvSpPr>
      <dsp:spPr>
        <a:xfrm rot="10800000">
          <a:off x="0" y="1490966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 kern="1200">
              <a:latin typeface="Courier New"/>
              <a:cs typeface="Courier New"/>
            </a:rPr>
            <a:t>POLYGON((&lt;H&gt;))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 kern="1200">
            <a:latin typeface="Courier New"/>
            <a:cs typeface="Courier New"/>
          </a:endParaRPr>
        </a:p>
      </dsp:txBody>
      <dsp:txXfrm rot="-10800000">
        <a:off x="0" y="1490966"/>
        <a:ext cx="7632848" cy="528235"/>
      </dsp:txXfrm>
    </dsp:sp>
    <dsp:sp modelId="{6A1047E4-9E4A-E94C-97A6-0463675296A0}">
      <dsp:nvSpPr>
        <dsp:cNvPr id="0" name=""/>
        <dsp:cNvSpPr/>
      </dsp:nvSpPr>
      <dsp:spPr>
        <a:xfrm>
          <a:off x="0" y="2019201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gag:Mylopotamos</a:t>
          </a:r>
        </a:p>
      </dsp:txBody>
      <dsp:txXfrm>
        <a:off x="0" y="2019201"/>
        <a:ext cx="7632848" cy="449978"/>
      </dsp:txXfrm>
    </dsp:sp>
    <dsp:sp modelId="{36FB86C1-101A-1740-9F93-30B1C38596E0}">
      <dsp:nvSpPr>
        <dsp:cNvPr id="0" name=""/>
        <dsp:cNvSpPr/>
      </dsp:nvSpPr>
      <dsp:spPr>
        <a:xfrm rot="10800000">
          <a:off x="0" y="0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strdf:Inside</a:t>
          </a:r>
          <a:r>
            <a:rPr lang="en-US" sz="2000" kern="1200">
              <a:latin typeface="Courier New"/>
              <a:cs typeface="Courier New"/>
            </a:rPr>
            <a:t>(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 kern="1200">
              <a:latin typeface="Courier New"/>
              <a:cs typeface="Courier New"/>
            </a:rPr>
            <a:t>)</a:t>
          </a:r>
        </a:p>
      </dsp:txBody>
      <dsp:txXfrm rot="-10800000">
        <a:off x="0" y="0"/>
        <a:ext cx="7632848" cy="528235"/>
      </dsp:txXfrm>
    </dsp:sp>
    <dsp:sp modelId="{5AEE7151-6509-D649-8FEB-7AA398366CDE}">
      <dsp:nvSpPr>
        <dsp:cNvPr id="0" name=""/>
        <dsp:cNvSpPr/>
      </dsp:nvSpPr>
      <dsp:spPr>
        <a:xfrm>
          <a:off x="0" y="528935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 kern="1200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 kern="1200"/>
        </a:p>
      </dsp:txBody>
      <dsp:txXfrm>
        <a:off x="0" y="528935"/>
        <a:ext cx="7632848" cy="449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FB4C-717E-2940-B70D-9CC6E5969221}">
      <dsp:nvSpPr>
        <dsp:cNvPr id="0" name=""/>
        <dsp:cNvSpPr/>
      </dsp:nvSpPr>
      <dsp:spPr>
        <a:xfrm>
          <a:off x="0" y="2981232"/>
          <a:ext cx="7632848" cy="9785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gag:Mylopotamos geo:sfWithin gag:Rethymno</a:t>
          </a:r>
        </a:p>
      </dsp:txBody>
      <dsp:txXfrm>
        <a:off x="0" y="2981232"/>
        <a:ext cx="7632848" cy="528393"/>
      </dsp:txXfrm>
    </dsp:sp>
    <dsp:sp modelId="{8B7D247D-1E09-F94F-A374-3707E5502F2E}">
      <dsp:nvSpPr>
        <dsp:cNvPr id="0" name=""/>
        <dsp:cNvSpPr/>
      </dsp:nvSpPr>
      <dsp:spPr>
        <a:xfrm>
          <a:off x="0" y="3490056"/>
          <a:ext cx="7632848" cy="45011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_region1 geo:sfWithin gag:Rethymno</a:t>
          </a:r>
        </a:p>
      </dsp:txBody>
      <dsp:txXfrm>
        <a:off x="0" y="3490056"/>
        <a:ext cx="7632848" cy="450113"/>
      </dsp:txXfrm>
    </dsp:sp>
    <dsp:sp modelId="{B396E750-79CC-0A43-810F-DB0446C863C3}">
      <dsp:nvSpPr>
        <dsp:cNvPr id="0" name=""/>
        <dsp:cNvSpPr/>
      </dsp:nvSpPr>
      <dsp:spPr>
        <a:xfrm rot="10800000">
          <a:off x="0" y="1490966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r>
            <a:rPr lang="en-US" sz="2000" kern="1200">
              <a:latin typeface="Courier New"/>
              <a:cs typeface="Courier New"/>
            </a:rPr>
            <a:t>POLYGON((&lt;H&gt;))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</a:t>
          </a:r>
          <a:endParaRPr lang="en-US" sz="2000" kern="1200">
            <a:latin typeface="Courier New"/>
            <a:cs typeface="Courier New"/>
          </a:endParaRPr>
        </a:p>
      </dsp:txBody>
      <dsp:txXfrm rot="-10800000">
        <a:off x="0" y="1490966"/>
        <a:ext cx="7632848" cy="528235"/>
      </dsp:txXfrm>
    </dsp:sp>
    <dsp:sp modelId="{6A1047E4-9E4A-E94C-97A6-0463675296A0}">
      <dsp:nvSpPr>
        <dsp:cNvPr id="0" name=""/>
        <dsp:cNvSpPr/>
      </dsp:nvSpPr>
      <dsp:spPr>
        <a:xfrm>
          <a:off x="0" y="2019201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/>
              <a:cs typeface="Courier New"/>
            </a:rPr>
            <a:t>_region1 geo:sfWithin gag:Mylopotamos</a:t>
          </a:r>
        </a:p>
      </dsp:txBody>
      <dsp:txXfrm>
        <a:off x="0" y="2019201"/>
        <a:ext cx="7632848" cy="449978"/>
      </dsp:txXfrm>
    </dsp:sp>
    <dsp:sp modelId="{36FB86C1-101A-1740-9F93-30B1C38596E0}">
      <dsp:nvSpPr>
        <dsp:cNvPr id="0" name=""/>
        <dsp:cNvSpPr/>
      </dsp:nvSpPr>
      <dsp:spPr>
        <a:xfrm rot="10800000">
          <a:off x="0" y="0"/>
          <a:ext cx="7632848" cy="1504943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Courier New"/>
              <a:cs typeface="Courier New"/>
            </a:rPr>
            <a:t>strdf:Inside</a:t>
          </a:r>
          <a:r>
            <a:rPr lang="en-US" sz="2000" kern="1200">
              <a:latin typeface="Courier New"/>
              <a:cs typeface="Courier New"/>
            </a:rPr>
            <a:t>(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"POLYGON((&lt;H&gt;))", "POLYGON((&lt;M&gt;))"</a:t>
          </a:r>
          <a:r>
            <a:rPr lang="en-US" sz="2000" kern="1200">
              <a:latin typeface="Courier New"/>
              <a:cs typeface="Courier New"/>
            </a:rPr>
            <a:t>)</a:t>
          </a:r>
        </a:p>
      </dsp:txBody>
      <dsp:txXfrm rot="-10800000">
        <a:off x="0" y="0"/>
        <a:ext cx="7632848" cy="528235"/>
      </dsp:txXfrm>
    </dsp:sp>
    <dsp:sp modelId="{5AEE7151-6509-D649-8FEB-7AA398366CDE}">
      <dsp:nvSpPr>
        <dsp:cNvPr id="0" name=""/>
        <dsp:cNvSpPr/>
      </dsp:nvSpPr>
      <dsp:spPr>
        <a:xfrm>
          <a:off x="0" y="528935"/>
          <a:ext cx="7632848" cy="4499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"POLYGON((&lt;H&gt;))" </a:t>
          </a:r>
          <a:r>
            <a:rPr lang="en-US" sz="2000" b="1" kern="1200">
              <a:latin typeface="Courier New" charset="0"/>
              <a:ea typeface="ＭＳ Ｐゴシック" charset="0"/>
              <a:cs typeface="Courier New" charset="0"/>
            </a:rPr>
            <a:t>geo:sfWithin</a:t>
          </a:r>
          <a:r>
            <a:rPr lang="en-US" sz="2000" kern="1200">
              <a:latin typeface="Courier New" charset="0"/>
              <a:ea typeface="ＭＳ Ｐゴシック" charset="0"/>
              <a:cs typeface="Courier New" charset="0"/>
            </a:rPr>
            <a:t> "POLYGON((&lt;M&gt;))"</a:t>
          </a:r>
          <a:endParaRPr lang="en-US" sz="2000" kern="1200"/>
        </a:p>
      </dsp:txBody>
      <dsp:txXfrm>
        <a:off x="0" y="528935"/>
        <a:ext cx="7632848" cy="449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Suvayu Ali, S.F.U.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fld id="{0391B231-29F3-0E4C-AFF6-10BABE7EC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777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FF4D4D4-D007-E44E-86BC-CA7FF78186BF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7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228600" indent="-228600">
              <a:buAutoNum type="arabicPeriod"/>
            </a:pPr>
            <a:endParaRPr lang="en-US" baseline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 b="0">
              <a:latin typeface="Times New Roman" charset="0"/>
            </a:endParaRP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8454CA5-1938-0546-8E81-286DF9D8DD5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>
              <a:latin typeface="Times New Roman" charset="0"/>
            </a:endParaRPr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C4BE1F1-F418-B746-BF5D-DC90B6B619E0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Suvayu Ali, S.F.U.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391B231-29F3-0E4C-AFF6-10BABE7EC0F6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b="0">
              <a:latin typeface="Times New Roman" charset="0"/>
            </a:endParaRP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8454CA5-1938-0546-8E81-286DF9D8DD5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b="0" baseline="0">
              <a:latin typeface="Times New Roman" charset="0"/>
            </a:endParaRP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8454CA5-1938-0546-8E81-286DF9D8DD5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>
              <a:latin typeface="Times New Roman" charset="0"/>
            </a:endParaRP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34C2B48-A7D6-6149-9B3F-F2FEE704862D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 b="0">
              <a:latin typeface="Times New Roman" charset="0"/>
            </a:endParaRP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8454CA5-1938-0546-8E81-286DF9D8DD5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 b="0">
              <a:latin typeface="Times New Roman" charset="0"/>
            </a:endParaRP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8454CA5-1938-0546-8E81-286DF9D8DD5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 b="0">
              <a:latin typeface="Times New Roman" charset="0"/>
            </a:endParaRP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8454CA5-1938-0546-8E81-286DF9D8DD5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 b="0">
              <a:latin typeface="Times New Roman" charset="0"/>
            </a:endParaRP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8454CA5-1938-0546-8E81-286DF9D8DD5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F947-97D1-DC42-8A2D-986F6D16C63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F947-97D1-DC42-8A2D-986F6D16C63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F947-97D1-DC42-8A2D-986F6D16C63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F947-97D1-DC42-8A2D-986F6D16C63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F947-97D1-DC42-8A2D-986F6D16C63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F947-97D1-DC42-8A2D-986F6D16C630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 b="1">
              <a:latin typeface="Times New Roman" charset="0"/>
            </a:endParaRP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34C2B48-A7D6-6149-9B3F-F2FEE704862D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808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F552818-340C-954F-9D17-9639DCEE1DA9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30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342063" y="-3994150"/>
            <a:ext cx="12685713" cy="951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l-G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F947-97D1-DC42-8A2D-986F6D16C630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 b="1">
              <a:latin typeface="Times New Roman" charset="0"/>
            </a:endParaRP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34C2B48-A7D6-6149-9B3F-F2FEE704862D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>
              <a:latin typeface="Times New Roman" charset="0"/>
            </a:endParaRP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34C2B48-A7D6-6149-9B3F-F2FEE704862D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l-GR">
              <a:latin typeface="Times New Roman" charset="0"/>
            </a:endParaRP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34C2B48-A7D6-6149-9B3F-F2FEE704862D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800">
              <a:latin typeface="Courier New" charset="0"/>
              <a:cs typeface="Courier New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Suvayu Ali, S.F.U.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42DAA6-979A-3944-BD67-123ED53345E9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A425-4B39-CC49-B98A-A8711525B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6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25F0-0349-BD4B-A685-EB64DFF6B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502D-818E-A34E-8D1D-907C5144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8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9F746-CD95-154B-8F81-7148863C1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CE112-C63D-D64A-8056-DEA8D18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7F66-74B9-0B4B-ACA3-B35206079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9223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39223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72EE-0A60-364F-9E35-719B49749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537E-E88A-FE4C-AA5C-69A862234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0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9E13-4D52-0249-B6D2-5D21600F5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3B3D-E12E-6F4F-816C-3EEEDF18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757C1-AA34-CD4F-BA48-E6E88397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1257-FFDD-A142-82A1-2AE5135C0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0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6596-8035-8C46-A49B-00C52956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0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DD2D-7B83-5B41-A5CB-F74AA789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49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93663"/>
            <a:ext cx="2268537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93663"/>
            <a:ext cx="66548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72FD9-7D3B-A442-8984-3E0A72C3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7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93663"/>
            <a:ext cx="7364412" cy="912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3238" y="1392238"/>
            <a:ext cx="9069387" cy="4987925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65E1-617D-684C-BE5B-CA6E5488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1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089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07429"/>
            <a:ext cx="9069387" cy="86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187549"/>
            <a:ext cx="9069387" cy="55688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2087984" y="6842494"/>
            <a:ext cx="5645197" cy="6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316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8000"/>
              </a:lnSpc>
            </a:pPr>
            <a:r>
              <a:rPr lang="en-US" sz="1100">
                <a:solidFill>
                  <a:srgbClr val="000000"/>
                </a:solidFill>
                <a:latin typeface="Verdana" charset="0"/>
              </a:rPr>
              <a:t>5th International Terra Cognita Workshop</a:t>
            </a:r>
          </a:p>
          <a:p>
            <a:pPr algn="ctr" eaLnBrk="1">
              <a:lnSpc>
                <a:spcPct val="98000"/>
              </a:lnSpc>
            </a:pPr>
            <a:r>
              <a:rPr lang="en-US" sz="1100">
                <a:solidFill>
                  <a:srgbClr val="000000"/>
                </a:solidFill>
                <a:latin typeface="Verdana" charset="0"/>
              </a:rPr>
              <a:t>In Conjunction with the 11th International Semantic Web Conference </a:t>
            </a:r>
          </a:p>
          <a:p>
            <a:pPr algn="ctr" eaLnBrk="1">
              <a:lnSpc>
                <a:spcPct val="98000"/>
              </a:lnSpc>
            </a:pPr>
            <a:r>
              <a:rPr lang="en-US" sz="1100">
                <a:solidFill>
                  <a:srgbClr val="000000"/>
                </a:solidFill>
                <a:latin typeface="Verdana" charset="0"/>
              </a:rPr>
              <a:t>Boston, USA</a:t>
            </a:r>
            <a:r>
              <a:rPr lang="el-GR" sz="110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en-US" sz="1100">
                <a:solidFill>
                  <a:srgbClr val="000000"/>
                </a:solidFill>
                <a:latin typeface="Verdana" charset="0"/>
              </a:rPr>
              <a:t>November 12, 2012</a:t>
            </a:r>
          </a:p>
        </p:txBody>
      </p:sp>
    </p:spTree>
    <p:extLst>
      <p:ext uri="{BB962C8B-B14F-4D97-AF65-F5344CB8AC3E}">
        <p14:creationId xmlns:p14="http://schemas.microsoft.com/office/powerpoint/2010/main" val="3368835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326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367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03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51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DDD0-F960-6941-8A26-B5E507CB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8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91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424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297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259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81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87D7-EF64-C04A-AEE6-03EEC8013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A10B-E703-5F49-9630-152F863C3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17DE-97AB-F448-AE10-AF2E9761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932A-A419-ED47-9D9C-263DD34D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C08C-C58F-2149-8EF6-4A3D70149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84E6-288F-DB45-8543-87820EE46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2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fld id="{A3092721-5481-2D46-B68C-3171A5790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DejaVu Sans" pitchFamily="34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DejaVu Sans" pitchFamily="34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93663"/>
            <a:ext cx="73644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92238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058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 b="1">
                <a:solidFill>
                  <a:srgbClr val="004586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19925"/>
            <a:ext cx="31940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>
                <a:solidFill>
                  <a:srgbClr val="004586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200" b="1" smtClean="0">
                <a:solidFill>
                  <a:srgbClr val="004586"/>
                </a:solidFill>
                <a:latin typeface="Verdana" charset="0"/>
                <a:cs typeface="DejaVu Sans" charset="0"/>
              </a:defRPr>
            </a:lvl1pPr>
          </a:lstStyle>
          <a:p>
            <a:pPr>
              <a:defRPr/>
            </a:pPr>
            <a:fld id="{069DF19B-1966-C647-A38E-C211417F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539750" y="6948488"/>
            <a:ext cx="9036050" cy="1587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39750" y="1044575"/>
            <a:ext cx="9036050" cy="1588"/>
          </a:xfrm>
          <a:prstGeom prst="line">
            <a:avLst/>
          </a:prstGeom>
          <a:noFill/>
          <a:ln w="2736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25" r:id="rId12"/>
  </p:sldLayoutIdLst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pitchFamily="32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pitchFamily="32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pitchFamily="32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pitchFamily="32" charset="0"/>
          <a:ea typeface="ＭＳ Ｐゴシック" charset="0"/>
          <a:cs typeface="DejaVu Sans" charset="0"/>
        </a:defRPr>
      </a:lvl5pPr>
      <a:lvl6pPr marL="25146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6pPr>
      <a:lvl7pPr marL="29718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7pPr>
      <a:lvl8pPr marL="34290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8pPr>
      <a:lvl9pPr marL="3886200" indent="-228600" algn="l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buChar char="•"/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DejaVu Sans" pitchFamily="34" charset="0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DejaVu Sans" pitchFamily="34" charset="0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5pPr>
      <a:lvl6pPr marL="25146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539750" y="6948488"/>
            <a:ext cx="9036050" cy="1587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539750" y="1044575"/>
            <a:ext cx="9036050" cy="1588"/>
          </a:xfrm>
          <a:prstGeom prst="line">
            <a:avLst/>
          </a:prstGeom>
          <a:noFill/>
          <a:ln w="2736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DejaVu Sans" pitchFamily="34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DejaVu Sans" pitchFamily="34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arxiv.org/pdf/1209.3756v2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arxiv.org/pdf/1209.3756v2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ames.org/ontology/" TargetMode="External"/><Relationship Id="rId4" Type="http://schemas.openxmlformats.org/officeDocument/2006/relationships/hyperlink" Target="http://linkedgeodata.org/" TargetMode="External"/><Relationship Id="rId5" Type="http://schemas.openxmlformats.org/officeDocument/2006/relationships/hyperlink" Target="http://data.ordnancesurvey.co.uk/.html" TargetMode="External"/><Relationship Id="rId6" Type="http://schemas.openxmlformats.org/officeDocument/2006/relationships/hyperlink" Target="http://linkedopendata.gr/" TargetMode="External"/><Relationship Id="rId7" Type="http://schemas.openxmlformats.org/officeDocument/2006/relationships/hyperlink" Target="http://www.gadm.org/" TargetMode="External"/><Relationship Id="rId8" Type="http://schemas.openxmlformats.org/officeDocument/2006/relationships/hyperlink" Target="http://dbpedia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36650"/>
            <a:ext cx="9263063" cy="1606550"/>
          </a:xfrm>
        </p:spPr>
        <p:txBody>
          <a:bodyPr tIns="13607"/>
          <a:lstStyle/>
          <a:p>
            <a:pPr algn="ctr"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100" b="1">
                <a:latin typeface="Verdana" charset="0"/>
              </a:rPr>
              <a:t>Querying Linked Geospatial Data with Incomplete Information</a:t>
            </a:r>
            <a:br>
              <a:rPr lang="en-US" sz="3100" b="1">
                <a:latin typeface="Verdana" charset="0"/>
              </a:rPr>
            </a:br>
            <a:endParaRPr lang="en-US" sz="3100" b="1">
              <a:latin typeface="Verdana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8176" y="3202111"/>
            <a:ext cx="9118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316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8000"/>
              </a:lnSpc>
            </a:pPr>
            <a:r>
              <a:rPr lang="en-US" sz="2200">
                <a:solidFill>
                  <a:srgbClr val="000000"/>
                </a:solidFill>
                <a:latin typeface="Verdana" charset="0"/>
              </a:rPr>
              <a:t>Charalampos Nikolaou           Manolis Koubarakis</a:t>
            </a:r>
          </a:p>
          <a:p>
            <a:pPr algn="ctr" eaLnBrk="1">
              <a:lnSpc>
                <a:spcPct val="98000"/>
              </a:lnSpc>
            </a:pPr>
            <a:r>
              <a:rPr lang="en-US" sz="2200">
                <a:solidFill>
                  <a:srgbClr val="000000"/>
                </a:solidFill>
                <a:latin typeface="Verdana" charset="0"/>
              </a:rPr>
              <a:t>    </a:t>
            </a:r>
            <a:r>
              <a:rPr lang="en-US" sz="1800">
                <a:solidFill>
                  <a:srgbClr val="000000"/>
                </a:solidFill>
                <a:latin typeface="Verdana" charset="0"/>
              </a:rPr>
              <a:t>charnik@di.uoa.gr</a:t>
            </a:r>
            <a:r>
              <a:rPr lang="en-US" sz="2200">
                <a:solidFill>
                  <a:srgbClr val="000000"/>
                </a:solidFill>
                <a:latin typeface="Verdana" charset="0"/>
              </a:rPr>
              <a:t> 		       </a:t>
            </a:r>
            <a:r>
              <a:rPr lang="en-US" sz="1800">
                <a:solidFill>
                  <a:srgbClr val="000000"/>
                </a:solidFill>
                <a:latin typeface="Verdana" charset="0"/>
              </a:rPr>
              <a:t>koubarak@di.uoa.gr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28790" y="6160571"/>
            <a:ext cx="5976664" cy="6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316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en-US" sz="1800">
                <a:solidFill>
                  <a:srgbClr val="000000"/>
                </a:solidFill>
                <a:latin typeface="Verdana" charset="0"/>
              </a:rPr>
              <a:t>Department of Informatics &amp; Telecommunications</a:t>
            </a:r>
          </a:p>
          <a:p>
            <a:pPr eaLnBrk="1">
              <a:lnSpc>
                <a:spcPct val="98000"/>
              </a:lnSpc>
            </a:pPr>
            <a:r>
              <a:rPr lang="en-US" sz="1800">
                <a:solidFill>
                  <a:srgbClr val="000000"/>
                </a:solidFill>
                <a:latin typeface="Verdana" charset="0"/>
              </a:rPr>
              <a:t>National and Kapodistrian, University of Athens</a:t>
            </a:r>
          </a:p>
        </p:txBody>
      </p:sp>
      <p:pic>
        <p:nvPicPr>
          <p:cNvPr id="28676" name="Picture 2" descr="http://share.uoa.gr/public/Documents/new-logo/LOGO_UOA%20COL2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12457" r="17358" b="11981"/>
          <a:stretch/>
        </p:blipFill>
        <p:spPr bwMode="auto">
          <a:xfrm>
            <a:off x="287784" y="5777440"/>
            <a:ext cx="752984" cy="109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6012085"/>
            <a:ext cx="1810755" cy="8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2 at 9.2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57"/>
            <a:ext cx="10080625" cy="3382760"/>
          </a:xfrm>
          <a:prstGeom prst="rect">
            <a:avLst/>
          </a:prstGeom>
        </p:spPr>
      </p:pic>
      <p:sp>
        <p:nvSpPr>
          <p:cNvPr id="430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US">
              <a:latin typeface="Verdana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" name="Line Callout 2 (Accent Bar) 11"/>
          <p:cNvSpPr/>
          <p:nvPr/>
        </p:nvSpPr>
        <p:spPr bwMode="auto">
          <a:xfrm>
            <a:off x="647824" y="1979637"/>
            <a:ext cx="1928812" cy="357187"/>
          </a:xfrm>
          <a:prstGeom prst="accentCallout2">
            <a:avLst>
              <a:gd name="adj1" fmla="val 18750"/>
              <a:gd name="adj2" fmla="val 104992"/>
              <a:gd name="adj3" fmla="val 224670"/>
              <a:gd name="adj4" fmla="val 124546"/>
              <a:gd name="adj5" fmla="val 234846"/>
              <a:gd name="adj6" fmla="val 13617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gag:Rethymno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10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96888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>
                <a:latin typeface="Verdana" charset="0"/>
                <a:cs typeface="DejaVu Sans" charset="0"/>
              </a:rPr>
              <a:t>Extending the previous example with topological information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935856" y="4787949"/>
            <a:ext cx="8244897" cy="21048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gag:Rethymno rdf:type gag:Perfecture .</a:t>
            </a:r>
          </a:p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endParaRPr lang="en-US" sz="20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57"/>
            <a:ext cx="10080624" cy="3382760"/>
          </a:xfrm>
          <a:prstGeom prst="rect">
            <a:avLst/>
          </a:prstGeom>
        </p:spPr>
      </p:pic>
      <p:sp>
        <p:nvSpPr>
          <p:cNvPr id="430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US">
              <a:latin typeface="Verdana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3" name="Line Callout 2 (Accent Bar) 12"/>
          <p:cNvSpPr/>
          <p:nvPr/>
        </p:nvSpPr>
        <p:spPr bwMode="auto">
          <a:xfrm>
            <a:off x="6335860" y="3275781"/>
            <a:ext cx="1728788" cy="357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796"/>
              <a:gd name="adj6" fmla="val -99395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/>
                <a:ea typeface="+mn-ea"/>
                <a:cs typeface="Courier New"/>
              </a:rPr>
              <a:t>noa:region1</a:t>
            </a:r>
            <a:endParaRPr lang="el-GR">
              <a:latin typeface="Courier New"/>
              <a:ea typeface="+mn-ea"/>
              <a:cs typeface="Courier New"/>
            </a:endParaRPr>
          </a:p>
        </p:txBody>
      </p:sp>
      <p:sp>
        <p:nvSpPr>
          <p:cNvPr id="14" name="Line Callout 1 (Accent Bar) 13"/>
          <p:cNvSpPr/>
          <p:nvPr/>
        </p:nvSpPr>
        <p:spPr bwMode="auto">
          <a:xfrm>
            <a:off x="5040312" y="1763613"/>
            <a:ext cx="2505808" cy="357188"/>
          </a:xfrm>
          <a:prstGeom prst="accentCallout1">
            <a:avLst>
              <a:gd name="adj1" fmla="val 90251"/>
              <a:gd name="adj2" fmla="val -3097"/>
              <a:gd name="adj3" fmla="val 231886"/>
              <a:gd name="adj4" fmla="val -11655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gag:Mylopotamos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11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96888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>
                <a:latin typeface="Verdana" charset="0"/>
                <a:cs typeface="DejaVu Sans" charset="0"/>
              </a:rPr>
              <a:t>Extending the previous example with topological information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10" name="Line Callout 2 (Accent Bar) 9"/>
          <p:cNvSpPr/>
          <p:nvPr/>
        </p:nvSpPr>
        <p:spPr bwMode="auto">
          <a:xfrm>
            <a:off x="647824" y="1979637"/>
            <a:ext cx="1928812" cy="357187"/>
          </a:xfrm>
          <a:prstGeom prst="accentCallout2">
            <a:avLst>
              <a:gd name="adj1" fmla="val 18750"/>
              <a:gd name="adj2" fmla="val 104992"/>
              <a:gd name="adj3" fmla="val 224670"/>
              <a:gd name="adj4" fmla="val 124546"/>
              <a:gd name="adj5" fmla="val 234846"/>
              <a:gd name="adj6" fmla="val 13617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gag:Rethymno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537497" y="2992571"/>
            <a:ext cx="70767" cy="643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935856" y="4787949"/>
            <a:ext cx="8244897" cy="21048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gag:Rethymno rdf:type gag:Perfecture .</a:t>
            </a:r>
          </a:p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gag:Mylopotamos rdf:type gag:Municipality .</a:t>
            </a:r>
          </a:p>
          <a:p>
            <a:pPr lvl="1" indent="-742950">
              <a:lnSpc>
                <a:spcPct val="120000"/>
              </a:lnSpc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gag:Rethymno </a:t>
            </a:r>
            <a:r>
              <a:rPr lang="en-US" sz="2000" b="1">
                <a:latin typeface="Courier New" charset="0"/>
                <a:ea typeface="ＭＳ Ｐゴシック" charset="0"/>
                <a:cs typeface="Courier New" charset="0"/>
              </a:rPr>
              <a:t>geo:sfContains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gag:Mylopotamos .</a:t>
            </a:r>
          </a:p>
          <a:p>
            <a:pPr lvl="1" indent="-742950">
              <a:lnSpc>
                <a:spcPct val="120000"/>
              </a:lnSpc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gag:Mylopotamos </a:t>
            </a:r>
            <a:r>
              <a:rPr lang="en-US" sz="2000" b="1">
                <a:latin typeface="Courier New" charset="0"/>
                <a:ea typeface="ＭＳ Ｐゴシック" charset="0"/>
                <a:cs typeface="Courier New" charset="0"/>
              </a:rPr>
              <a:t>geo:sfContains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noa:region1. </a:t>
            </a:r>
          </a:p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endParaRPr lang="en-US" sz="200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" name="Parallelogram 3"/>
          <p:cNvSpPr/>
          <p:nvPr/>
        </p:nvSpPr>
        <p:spPr bwMode="auto">
          <a:xfrm rot="5022518">
            <a:off x="3695628" y="5015417"/>
            <a:ext cx="1221536" cy="2643911"/>
          </a:xfrm>
          <a:prstGeom prst="parallelogram">
            <a:avLst>
              <a:gd name="adj" fmla="val 28479"/>
            </a:avLst>
          </a:prstGeom>
          <a:solidFill>
            <a:schemeClr val="lt1">
              <a:alpha val="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5" name="Line Callout 1 4"/>
          <p:cNvSpPr/>
          <p:nvPr/>
        </p:nvSpPr>
        <p:spPr bwMode="auto">
          <a:xfrm>
            <a:off x="7056536" y="5147989"/>
            <a:ext cx="3024336" cy="720080"/>
          </a:xfrm>
          <a:prstGeom prst="borderCallout1">
            <a:avLst>
              <a:gd name="adj1" fmla="val 2715"/>
              <a:gd name="adj2" fmla="val -274"/>
              <a:gd name="adj3" fmla="val 101810"/>
              <a:gd name="adj4" fmla="val -47240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71000"/>
                </a:schemeClr>
              </a:gs>
              <a:gs pos="35000">
                <a:schemeClr val="accent2">
                  <a:tint val="37000"/>
                  <a:satMod val="300000"/>
                  <a:alpha val="71000"/>
                </a:schemeClr>
              </a:gs>
              <a:gs pos="100000">
                <a:schemeClr val="accent2">
                  <a:tint val="15000"/>
                  <a:satMod val="350000"/>
                  <a:alpha val="71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>
                <a:latin typeface="Arial" charset="0"/>
                <a:cs typeface="DejaVu Sans" charset="0"/>
              </a:rPr>
              <a:t>Topology vocabulary extension of GeoSPARQL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>
                <a:latin typeface="Verdana" charset="0"/>
                <a:cs typeface="DejaVu Sans" charset="0"/>
              </a:rPr>
              <a:t>Extending the previous example with topological information (cont’d)</a:t>
            </a:r>
            <a:br>
              <a:rPr lang="en-US" sz="2000">
                <a:latin typeface="Verdana" charset="0"/>
                <a:cs typeface="DejaVu Sans" charset="0"/>
              </a:rPr>
            </a:br>
            <a:r>
              <a:rPr lang="en-US" sz="2000">
                <a:latin typeface="Verdana" charset="0"/>
                <a:cs typeface="DejaVu Sans" charset="0"/>
              </a:rPr>
              <a:t>Querying using GeoSPARQL</a:t>
            </a:r>
            <a:endParaRPr lang="el-GR" sz="2000">
              <a:latin typeface="Verdana" charset="0"/>
              <a:cs typeface="DejaVu Sans" charset="0"/>
            </a:endParaRPr>
          </a:p>
        </p:txBody>
      </p:sp>
      <p:sp>
        <p:nvSpPr>
          <p:cNvPr id="46083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>
                <a:cs typeface="Courier New"/>
              </a:rPr>
              <a:t>Find all fires and hotspots inside Rethymno</a:t>
            </a:r>
          </a:p>
          <a:p>
            <a:pPr marL="0" indent="0">
              <a:buNone/>
            </a:pPr>
            <a:endParaRPr lang="en-US" sz="2000">
              <a:cs typeface="Courier New"/>
            </a:endParaRPr>
          </a:p>
          <a:p>
            <a:pPr marL="0" indent="0">
              <a:buNone/>
            </a:pPr>
            <a:r>
              <a:rPr lang="en-US" sz="2000" b="1">
                <a:latin typeface="Courier New"/>
                <a:cs typeface="Courier New"/>
              </a:rPr>
              <a:t>SELECT</a:t>
            </a:r>
            <a:r>
              <a:rPr lang="en-US" sz="2000">
                <a:latin typeface="Courier New"/>
                <a:cs typeface="Courier New"/>
              </a:rPr>
              <a:t> ?f ?h</a:t>
            </a:r>
          </a:p>
          <a:p>
            <a:pPr marL="0" indent="0">
              <a:buNone/>
            </a:pPr>
            <a:r>
              <a:rPr lang="en-US" sz="2000" b="1">
                <a:latin typeface="Courier New"/>
                <a:cs typeface="Courier New"/>
              </a:rPr>
              <a:t>WHERE</a:t>
            </a:r>
            <a:r>
              <a:rPr lang="en-US" sz="200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2000">
                <a:latin typeface="Courier New"/>
                <a:cs typeface="Courier New"/>
              </a:rPr>
              <a:t>	?h rdf:type noa:Hotspot ;</a:t>
            </a:r>
          </a:p>
          <a:p>
            <a:pPr marL="0" indent="0">
              <a:buNone/>
            </a:pPr>
            <a:r>
              <a:rPr lang="en-US" sz="2000">
                <a:latin typeface="Courier New"/>
                <a:cs typeface="Courier New"/>
              </a:rPr>
              <a:t>	   noa:correspondsTo ?f .</a:t>
            </a:r>
          </a:p>
          <a:p>
            <a:pPr marL="0" indent="0">
              <a:buNone/>
            </a:pPr>
            <a:r>
              <a:rPr lang="en-US" sz="2000">
                <a:latin typeface="Courier New"/>
                <a:cs typeface="Courier New"/>
              </a:rPr>
              <a:t>	?f rdf:type noa:Fire ;</a:t>
            </a:r>
          </a:p>
          <a:p>
            <a:pPr marL="0" indent="0">
              <a:buNone/>
            </a:pPr>
            <a:r>
              <a:rPr lang="en-US" sz="2000">
                <a:latin typeface="Courier New"/>
                <a:cs typeface="Courier New"/>
              </a:rPr>
              <a:t>	   noa:occuredIn ?r .</a:t>
            </a:r>
          </a:p>
          <a:p>
            <a:pPr marL="0" indent="0">
              <a:buNone/>
            </a:pPr>
            <a:r>
              <a:rPr lang="en-US" sz="2000">
                <a:latin typeface="Courier New"/>
                <a:cs typeface="Courier New"/>
              </a:rPr>
              <a:t>	gag:Rethymno geo:sfContains ?r .</a:t>
            </a:r>
          </a:p>
          <a:p>
            <a:pPr marL="0" indent="0">
              <a:buNone/>
            </a:pPr>
            <a:r>
              <a:rPr lang="en-US" sz="200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latin typeface="Courier New" charset="0"/>
              <a:cs typeface="Courier New" charset="0"/>
            </a:endParaRPr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6A1B5DD3-A1C0-A14C-9655-22B15E91A9E1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12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6906682" y="4429978"/>
            <a:ext cx="3024336" cy="720080"/>
          </a:xfrm>
          <a:prstGeom prst="borderCallout1">
            <a:avLst>
              <a:gd name="adj1" fmla="val 2715"/>
              <a:gd name="adj2" fmla="val -274"/>
              <a:gd name="adj3" fmla="val 101810"/>
              <a:gd name="adj4" fmla="val -47240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71000"/>
                </a:schemeClr>
              </a:gs>
              <a:gs pos="35000">
                <a:schemeClr val="accent2">
                  <a:tint val="37000"/>
                  <a:satMod val="300000"/>
                  <a:alpha val="71000"/>
                </a:schemeClr>
              </a:gs>
              <a:gs pos="100000">
                <a:schemeClr val="accent2">
                  <a:tint val="15000"/>
                  <a:satMod val="350000"/>
                  <a:alpha val="71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>
                <a:latin typeface="Arial" charset="0"/>
                <a:cs typeface="DejaVu Sans" charset="0"/>
              </a:rPr>
              <a:t>Topology vocabulary extension of GeoSPARQL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1457" y="5181510"/>
            <a:ext cx="5376773" cy="442641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7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US">
              <a:latin typeface="Verdana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Verdana" charset="0"/>
              <a:cs typeface="DejaVu Sans" charset="0"/>
            </a:endParaRPr>
          </a:p>
        </p:txBody>
      </p:sp>
      <p:pic>
        <p:nvPicPr>
          <p:cNvPr id="43012" name="Picture 5" descr="hotspot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79525"/>
            <a:ext cx="9783763" cy="550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Callout 2 (Accent Bar) 11"/>
          <p:cNvSpPr/>
          <p:nvPr/>
        </p:nvSpPr>
        <p:spPr bwMode="auto">
          <a:xfrm>
            <a:off x="6183313" y="3636963"/>
            <a:ext cx="1928812" cy="357187"/>
          </a:xfrm>
          <a:prstGeom prst="accentCallout2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noa:hotspot1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13" name="Line Callout 2 (Accent Bar) 12"/>
          <p:cNvSpPr/>
          <p:nvPr/>
        </p:nvSpPr>
        <p:spPr bwMode="auto">
          <a:xfrm>
            <a:off x="5397500" y="5565775"/>
            <a:ext cx="1428750" cy="357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0147"/>
              <a:gd name="adj6" fmla="val -55374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noa:fire1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14" name="Line Callout 1 (Accent Bar) 13"/>
          <p:cNvSpPr/>
          <p:nvPr/>
        </p:nvSpPr>
        <p:spPr bwMode="auto">
          <a:xfrm>
            <a:off x="2254250" y="3565525"/>
            <a:ext cx="1285875" cy="357188"/>
          </a:xfrm>
          <a:prstGeom prst="accentCallout1">
            <a:avLst>
              <a:gd name="adj1" fmla="val 87618"/>
              <a:gd name="adj2" fmla="val 107390"/>
              <a:gd name="adj3" fmla="val 257132"/>
              <a:gd name="adj4" fmla="val 156040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_region1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22536" name="Oval 10"/>
          <p:cNvSpPr>
            <a:spLocks noChangeArrowheads="1"/>
          </p:cNvSpPr>
          <p:nvPr/>
        </p:nvSpPr>
        <p:spPr bwMode="auto">
          <a:xfrm>
            <a:off x="4103688" y="4427538"/>
            <a:ext cx="720725" cy="792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13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22" name="1 - Τίτλος"/>
          <p:cNvSpPr txBox="1">
            <a:spLocks/>
          </p:cNvSpPr>
          <p:nvPr/>
        </p:nvSpPr>
        <p:spPr>
          <a:xfrm>
            <a:off x="406146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 sz="2000">
                <a:latin typeface="Verdana" charset="0"/>
                <a:cs typeface="DejaVu Sans" charset="0"/>
              </a:rPr>
              <a:t>NOA’s representation of hotspots (revisited)</a:t>
            </a:r>
            <a:br>
              <a:rPr lang="en-US" sz="2000">
                <a:latin typeface="Verdana" charset="0"/>
                <a:cs typeface="DejaVu Sans" charset="0"/>
              </a:rPr>
            </a:br>
            <a:r>
              <a:rPr lang="en-US" sz="2000">
                <a:latin typeface="Verdana" charset="0"/>
                <a:cs typeface="DejaVu Sans" charset="0"/>
              </a:rPr>
              <a:t>Incomplete information</a:t>
            </a:r>
            <a:endParaRPr lang="el-GR" sz="2000" baseline="30000">
              <a:latin typeface="Verdana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2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Verdana" charset="0"/>
                <a:cs typeface="DejaVu Sans" charset="0"/>
              </a:rPr>
              <a:t>NOA’s representation of hotspots (revisited)</a:t>
            </a:r>
            <a:br>
              <a:rPr lang="en-US" sz="2000">
                <a:latin typeface="Verdana" charset="0"/>
                <a:cs typeface="DejaVu Sans" charset="0"/>
              </a:rPr>
            </a:br>
            <a:r>
              <a:rPr lang="en-US" sz="2000">
                <a:latin typeface="Verdana" charset="0"/>
                <a:cs typeface="DejaVu Sans" charset="0"/>
              </a:rPr>
              <a:t>Representation using RDF</a:t>
            </a:r>
            <a:r>
              <a:rPr lang="en-US" sz="2000" baseline="30000">
                <a:latin typeface="Verdana" charset="0"/>
                <a:cs typeface="DejaVu Sans" charset="0"/>
              </a:rPr>
              <a:t>i</a:t>
            </a:r>
            <a:endParaRPr lang="el-GR" sz="2000" baseline="30000">
              <a:latin typeface="Verdana" charset="0"/>
              <a:cs typeface="DejaVu Sans" charset="0"/>
            </a:endParaRPr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 lvl="1"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noa:hotspot1 rdf:type noa:Hotspot .</a:t>
            </a:r>
          </a:p>
          <a:p>
            <a:pPr lvl="1"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noa:fire1 rdf:type noa:Fire .</a:t>
            </a:r>
          </a:p>
          <a:p>
            <a:pPr lvl="1"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noa:hotspot1 noa:correspondsTo noa:fire1 .</a:t>
            </a:r>
          </a:p>
          <a:p>
            <a:pPr lvl="1">
              <a:buFont typeface="Times New Roman" charset="0"/>
              <a:buNone/>
            </a:pPr>
            <a:endParaRPr lang="en-US" sz="1800">
              <a:latin typeface="Courier New" charset="0"/>
              <a:ea typeface="ＭＳ Ｐゴシック" charset="0"/>
              <a:cs typeface="Courier New" charset="0"/>
            </a:endParaRPr>
          </a:p>
          <a:p>
            <a:pPr lvl="1"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noa:fire1 noa:occuredIn </a:t>
            </a:r>
            <a:r>
              <a:rPr lang="en-US" sz="1800" b="1">
                <a:latin typeface="Courier New" charset="0"/>
                <a:ea typeface="ＭＳ Ｐゴシック" charset="0"/>
                <a:cs typeface="Courier New" charset="0"/>
              </a:rPr>
              <a:t>_region1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.</a:t>
            </a:r>
          </a:p>
          <a:p>
            <a:pPr lvl="1">
              <a:buFont typeface="Times New Roman" charset="0"/>
              <a:buNone/>
            </a:pPr>
            <a:endParaRPr lang="en-US" sz="1800">
              <a:latin typeface="Courier New" charset="0"/>
              <a:ea typeface="ＭＳ Ｐゴシック" charset="0"/>
              <a:cs typeface="Courier New" charset="0"/>
            </a:endParaRPr>
          </a:p>
          <a:p>
            <a:pPr lvl="1">
              <a:buFont typeface="Times New Roman" charset="0"/>
              <a:buNone/>
            </a:pPr>
            <a:endParaRPr lang="en-US" sz="1800">
              <a:latin typeface="Courier New" charset="0"/>
              <a:ea typeface="ＭＳ Ｐゴシック" charset="0"/>
              <a:cs typeface="Courier New" charset="0"/>
            </a:endParaRPr>
          </a:p>
          <a:p>
            <a:pPr lvl="1">
              <a:buFont typeface="Times New Roman" charset="0"/>
              <a:buNone/>
            </a:pPr>
            <a:endParaRPr lang="en-US" sz="1800">
              <a:latin typeface="Courier New" charset="0"/>
              <a:ea typeface="ＭＳ Ｐゴシック" charset="0"/>
              <a:cs typeface="Courier New" charset="0"/>
            </a:endParaRPr>
          </a:p>
          <a:p>
            <a:pPr lvl="1"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_region1 </a:t>
            </a:r>
            <a:r>
              <a:rPr lang="en-US" sz="1800" b="1">
                <a:latin typeface="Courier New" charset="0"/>
                <a:ea typeface="ＭＳ Ｐゴシック" charset="0"/>
                <a:cs typeface="Courier New" charset="0"/>
              </a:rPr>
              <a:t>geo:sfWithin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"POLYGON((24.81 35.32,  24.84 35.33, 24.84 35.30, 24.81 35.30,  24.81 35.32));&lt;http://spatialreference.  org/ref/epsg/4121/&gt;"^^strdf:geometry</a:t>
            </a:r>
          </a:p>
          <a:p>
            <a:pPr lvl="1">
              <a:buFont typeface="Arial" charset="0"/>
              <a:buChar char="•"/>
            </a:pPr>
            <a:endParaRPr lang="en-US"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44036" name="Oval Callout 5"/>
          <p:cNvSpPr>
            <a:spLocks noChangeArrowheads="1"/>
          </p:cNvSpPr>
          <p:nvPr/>
        </p:nvSpPr>
        <p:spPr bwMode="auto">
          <a:xfrm>
            <a:off x="6506167" y="2534101"/>
            <a:ext cx="1893225" cy="480077"/>
          </a:xfrm>
          <a:prstGeom prst="wedgeEllipseCallout">
            <a:avLst>
              <a:gd name="adj1" fmla="val -108202"/>
              <a:gd name="adj2" fmla="val 6652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e-literal</a:t>
            </a:r>
            <a:endParaRPr lang="el-GR"/>
          </a:p>
        </p:txBody>
      </p:sp>
      <p:sp>
        <p:nvSpPr>
          <p:cNvPr id="44037" name="Oval Callout 6"/>
          <p:cNvSpPr>
            <a:spLocks noChangeArrowheads="1"/>
          </p:cNvSpPr>
          <p:nvPr/>
        </p:nvSpPr>
        <p:spPr bwMode="auto">
          <a:xfrm>
            <a:off x="1655936" y="6026512"/>
            <a:ext cx="5866683" cy="8496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6083"/>
              <a:gd name="adj6" fmla="val -16667"/>
              <a:gd name="adj7" fmla="val -186172"/>
              <a:gd name="adj8" fmla="val -907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/>
              <a:t>Qualitative </a:t>
            </a:r>
            <a:r>
              <a:rPr lang="en-US" b="1"/>
              <a:t>spatial</a:t>
            </a:r>
            <a:r>
              <a:rPr lang="en-US"/>
              <a:t> constraint</a:t>
            </a:r>
            <a:endParaRPr lang="el-GR"/>
          </a:p>
        </p:txBody>
      </p:sp>
      <p:sp>
        <p:nvSpPr>
          <p:cNvPr id="44038" name="Oval Callout 6"/>
          <p:cNvSpPr>
            <a:spLocks noChangeArrowheads="1"/>
          </p:cNvSpPr>
          <p:nvPr/>
        </p:nvSpPr>
        <p:spPr bwMode="auto">
          <a:xfrm>
            <a:off x="4968693" y="3875538"/>
            <a:ext cx="1655795" cy="457489"/>
          </a:xfrm>
          <a:prstGeom prst="wedgeEllipseCallout">
            <a:avLst>
              <a:gd name="adj1" fmla="val -161934"/>
              <a:gd name="adj2" fmla="val 10382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RCC-8</a:t>
            </a:r>
            <a:endParaRPr lang="el-GR"/>
          </a:p>
        </p:txBody>
      </p:sp>
      <p:sp>
        <p:nvSpPr>
          <p:cNvPr id="44039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224FBD2D-6830-C248-B234-9D6957D9344C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14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Verdana" charset="0"/>
                <a:cs typeface="DejaVu Sans" charset="0"/>
              </a:rPr>
              <a:t>Visualization of a certainty query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US">
              <a:latin typeface="Verdana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Verdana" charset="0"/>
              <a:cs typeface="DejaVu Sans" charset="0"/>
            </a:endParaRPr>
          </a:p>
        </p:txBody>
      </p:sp>
      <p:pic>
        <p:nvPicPr>
          <p:cNvPr id="47108" name="Picture 5" descr="hotspot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79525"/>
            <a:ext cx="978376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3508544" y="3599153"/>
            <a:ext cx="2246214" cy="2082165"/>
          </a:xfrm>
          <a:prstGeom prst="rect">
            <a:avLst/>
          </a:prstGeom>
          <a:blipFill dpi="0" rotWithShape="1">
            <a:blip r:embed="rId4">
              <a:alphaModFix amt="28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1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4B15EFDD-096E-3347-8677-6B26CEE1AD67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15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>
                <a:latin typeface="Verdana" charset="0"/>
                <a:cs typeface="DejaVu Sans" charset="0"/>
              </a:rPr>
              <a:t>Certainty queries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latin typeface="Verdana" charset="0"/>
                <a:cs typeface="DejaVu Sans" charset="0"/>
              </a:rPr>
              <a:t>Find all fires that have </a:t>
            </a:r>
            <a:r>
              <a:rPr lang="en-US" sz="2000" b="1">
                <a:latin typeface="Verdana" charset="0"/>
                <a:cs typeface="DejaVu Sans" charset="0"/>
              </a:rPr>
              <a:t>certainly</a:t>
            </a:r>
            <a:r>
              <a:rPr lang="en-US" sz="2000">
                <a:latin typeface="Verdana" charset="0"/>
                <a:cs typeface="DejaVu Sans" charset="0"/>
              </a:rPr>
              <a:t> occurred inside the rectangle defined in WKT as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POLYGON((24.79 35.34, 24.85 35.34, 24.85 35.29, 24.79 35.29, 24.79 35.34))</a:t>
            </a:r>
            <a:endParaRPr lang="en-US" sz="2000">
              <a:latin typeface="Verdana" charset="0"/>
              <a:cs typeface="DejaVu Sans" charset="0"/>
            </a:endParaRPr>
          </a:p>
          <a:p>
            <a:pPr>
              <a:buFont typeface="Times New Roman" charset="0"/>
              <a:buNone/>
            </a:pPr>
            <a:r>
              <a:rPr lang="en-US" sz="1800">
                <a:latin typeface="Courier New" charset="0"/>
                <a:cs typeface="Courier New" charset="0"/>
              </a:rPr>
              <a:t>   </a:t>
            </a:r>
            <a:br>
              <a:rPr lang="en-US" sz="1800">
                <a:latin typeface="Courier New" charset="0"/>
                <a:cs typeface="Courier New" charset="0"/>
              </a:rPr>
            </a:br>
            <a:endParaRPr lang="en-US" sz="1800">
              <a:latin typeface="Courier New" charset="0"/>
              <a:cs typeface="Courier New" charset="0"/>
            </a:endParaRPr>
          </a:p>
          <a:p>
            <a:pPr>
              <a:buFont typeface="Times New Roman" charset="0"/>
              <a:buNone/>
            </a:pPr>
            <a:endParaRPr lang="en-US" sz="2000" b="1">
              <a:latin typeface="Courier New" charset="0"/>
              <a:cs typeface="Courier New" charset="0"/>
            </a:endParaRPr>
          </a:p>
          <a:p>
            <a:pPr>
              <a:buFont typeface="Times New Roman" charset="0"/>
              <a:buNone/>
            </a:pPr>
            <a:r>
              <a:rPr lang="en-US" sz="2000" b="1">
                <a:latin typeface="Courier New" charset="0"/>
                <a:cs typeface="Courier New" charset="0"/>
              </a:rPr>
              <a:t>CERTAIN</a:t>
            </a:r>
            <a:r>
              <a:rPr lang="en-US" sz="2000">
                <a:latin typeface="Courier New" charset="0"/>
                <a:cs typeface="Courier New" charset="0"/>
              </a:rPr>
              <a:t> SELECT ?F 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WHERE { 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		?F rdf:type noa:Fire ;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      noa:occuredIn ?R .   </a:t>
            </a:r>
          </a:p>
          <a:p>
            <a:pPr>
              <a:buNone/>
            </a:pPr>
            <a:r>
              <a:rPr lang="en-US" sz="2000">
                <a:latin typeface="Courier New" charset="0"/>
                <a:cs typeface="Courier New" charset="0"/>
              </a:rPr>
              <a:t>   FILTER(</a:t>
            </a:r>
            <a:r>
              <a:rPr lang="en-US" sz="2000" b="1">
                <a:latin typeface="Courier New" charset="0"/>
                <a:cs typeface="Courier New" charset="0"/>
              </a:rPr>
              <a:t>geof:sfWithin</a:t>
            </a:r>
            <a:r>
              <a:rPr lang="en-US" sz="2000">
                <a:latin typeface="Courier New" charset="0"/>
                <a:cs typeface="Courier New" charset="0"/>
              </a:rPr>
              <a:t>(?R, </a:t>
            </a:r>
            <a:r>
              <a:rPr lang="en-US" sz="2000">
                <a:latin typeface="Courier New" charset="0"/>
                <a:ea typeface="DejaVu Sans" charset="0"/>
                <a:cs typeface="Courier New" charset="0"/>
              </a:rPr>
              <a:t>"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POLYGON((24.79 35.34, 24.85              35.34, 24.85 35.29, 24.79 35.29, 24.79 35.34))</a:t>
            </a:r>
            <a:r>
              <a:rPr lang="en-US" sz="2000">
                <a:latin typeface="Courier New" charset="0"/>
                <a:ea typeface="DejaVu Sans" charset="0"/>
                <a:cs typeface="Courier New" charset="0"/>
              </a:rPr>
              <a:t>"</a:t>
            </a:r>
            <a:r>
              <a:rPr lang="en-US" sz="2000">
                <a:latin typeface="Courier New" charset="0"/>
                <a:cs typeface="Courier New" charset="0"/>
              </a:rPr>
              <a:t>))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46084" name="Oval Callout 5"/>
          <p:cNvSpPr>
            <a:spLocks noChangeArrowheads="1"/>
          </p:cNvSpPr>
          <p:nvPr/>
        </p:nvSpPr>
        <p:spPr bwMode="auto">
          <a:xfrm>
            <a:off x="5400352" y="2179265"/>
            <a:ext cx="4446972" cy="952500"/>
          </a:xfrm>
          <a:prstGeom prst="wedgeEllipseCallout">
            <a:avLst>
              <a:gd name="adj1" fmla="val -143799"/>
              <a:gd name="adj2" fmla="val 10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/>
              <a:t>New (modal) operator</a:t>
            </a:r>
            <a:endParaRPr lang="el-GR"/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6A1B5DD3-A1C0-A14C-9655-22B15E91A9E1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16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4680272" y="3779837"/>
            <a:ext cx="5357796" cy="1054270"/>
          </a:xfrm>
          <a:prstGeom prst="wedgeEllipseCallout">
            <a:avLst>
              <a:gd name="adj1" fmla="val -23919"/>
              <a:gd name="adj2" fmla="val 1144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>
                <a:latin typeface="Arial" charset="0"/>
                <a:cs typeface="DejaVu Sans" charset="0"/>
              </a:rPr>
              <a:t>New topological operator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47824" y="5580037"/>
            <a:ext cx="8640960" cy="648072"/>
          </a:xfrm>
          <a:prstGeom prst="roundRect">
            <a:avLst/>
          </a:prstGeom>
          <a:solidFill>
            <a:schemeClr val="lt1">
              <a:alpha val="2200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0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57"/>
            <a:ext cx="10080624" cy="3382760"/>
          </a:xfrm>
          <a:prstGeom prst="rect">
            <a:avLst/>
          </a:prstGeom>
        </p:spPr>
      </p:pic>
      <p:sp>
        <p:nvSpPr>
          <p:cNvPr id="430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US">
              <a:latin typeface="Verdana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3" name="Line Callout 2 (Accent Bar) 12"/>
          <p:cNvSpPr/>
          <p:nvPr/>
        </p:nvSpPr>
        <p:spPr bwMode="auto">
          <a:xfrm>
            <a:off x="6384434" y="3275781"/>
            <a:ext cx="1728788" cy="357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755"/>
              <a:gd name="adj6" fmla="val -108373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/>
                <a:ea typeface="+mn-ea"/>
                <a:cs typeface="Courier New"/>
              </a:rPr>
              <a:t>noa:fire1</a:t>
            </a:r>
            <a:endParaRPr lang="el-GR">
              <a:latin typeface="Courier New"/>
              <a:ea typeface="+mn-ea"/>
              <a:cs typeface="Courier New"/>
            </a:endParaRPr>
          </a:p>
        </p:txBody>
      </p:sp>
      <p:sp>
        <p:nvSpPr>
          <p:cNvPr id="14" name="Line Callout 1 (Accent Bar) 13"/>
          <p:cNvSpPr/>
          <p:nvPr/>
        </p:nvSpPr>
        <p:spPr bwMode="auto">
          <a:xfrm>
            <a:off x="5253155" y="1763613"/>
            <a:ext cx="2379445" cy="357188"/>
          </a:xfrm>
          <a:prstGeom prst="accentCallout1">
            <a:avLst>
              <a:gd name="adj1" fmla="val 90251"/>
              <a:gd name="adj2" fmla="val -3097"/>
              <a:gd name="adj3" fmla="val 231886"/>
              <a:gd name="adj4" fmla="val -21359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gag:Mylopotamos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17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96888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>
                <a:latin typeface="Verdana" charset="0"/>
                <a:cs typeface="DejaVu Sans" charset="0"/>
              </a:rPr>
              <a:t>Extending the previous example with topological information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10" name="Line Callout 2 (Accent Bar) 9"/>
          <p:cNvSpPr/>
          <p:nvPr/>
        </p:nvSpPr>
        <p:spPr bwMode="auto">
          <a:xfrm>
            <a:off x="647824" y="1979637"/>
            <a:ext cx="1928812" cy="357187"/>
          </a:xfrm>
          <a:prstGeom prst="accentCallout2">
            <a:avLst>
              <a:gd name="adj1" fmla="val 18750"/>
              <a:gd name="adj2" fmla="val 104992"/>
              <a:gd name="adj3" fmla="val 224670"/>
              <a:gd name="adj4" fmla="val 124546"/>
              <a:gd name="adj5" fmla="val 234846"/>
              <a:gd name="adj6" fmla="val 13617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gag:Rethymno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73878" y="2771726"/>
            <a:ext cx="395503" cy="3447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369700" y="4597583"/>
            <a:ext cx="8964977" cy="21048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gag:Rethymno rdf:type gag:Perfecture .</a:t>
            </a:r>
          </a:p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gag:Mylopotamos rdf:type gag:Municipality .</a:t>
            </a:r>
          </a:p>
          <a:p>
            <a:pPr lvl="1" indent="-742950">
              <a:lnSpc>
                <a:spcPct val="120000"/>
              </a:lnSpc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gag:Mylopotamos </a:t>
            </a:r>
            <a:r>
              <a:rPr lang="en-US" sz="1800" b="1">
                <a:latin typeface="Courier New" charset="0"/>
                <a:ea typeface="ＭＳ Ｐゴシック" charset="0"/>
                <a:cs typeface="Courier New" charset="0"/>
              </a:rPr>
              <a:t>geo:sfWithin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gag:Rethymno .</a:t>
            </a:r>
          </a:p>
          <a:p>
            <a:pPr lvl="1" indent="-742950">
              <a:lnSpc>
                <a:spcPct val="120000"/>
              </a:lnSpc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_region1 </a:t>
            </a:r>
            <a:r>
              <a:rPr lang="en-US" sz="1800" b="1">
                <a:latin typeface="Courier New" charset="0"/>
                <a:ea typeface="ＭＳ Ｐゴシック" charset="0"/>
                <a:cs typeface="Courier New" charset="0"/>
              </a:rPr>
              <a:t>geo:sfWithin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"POLYGON((24.81 35.32...))"^^strdf:WKT</a:t>
            </a:r>
          </a:p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endParaRPr lang="en-US" sz="1800">
              <a:latin typeface="Courier New" charset="0"/>
              <a:ea typeface="ＭＳ Ｐゴシック" charset="0"/>
              <a:cs typeface="Courier New" charset="0"/>
            </a:endParaRPr>
          </a:p>
        </p:txBody>
      </p:sp>
      <p:pic>
        <p:nvPicPr>
          <p:cNvPr id="7" name="Picture 6" descr="fi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8" y="2928570"/>
            <a:ext cx="115591" cy="108366"/>
          </a:xfrm>
          <a:prstGeom prst="rect">
            <a:avLst/>
          </a:prstGeom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4333059" y="2849880"/>
            <a:ext cx="277871" cy="229462"/>
          </a:xfrm>
          <a:prstGeom prst="ellipse">
            <a:avLst/>
          </a:prstGeom>
          <a:noFill/>
          <a:ln w="31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Callout 2 (Accent Bar) 16"/>
          <p:cNvSpPr/>
          <p:nvPr/>
        </p:nvSpPr>
        <p:spPr bwMode="auto">
          <a:xfrm>
            <a:off x="2448024" y="3428181"/>
            <a:ext cx="1428750" cy="357188"/>
          </a:xfrm>
          <a:prstGeom prst="accentCallout2">
            <a:avLst>
              <a:gd name="adj1" fmla="val 11567"/>
              <a:gd name="adj2" fmla="val 107483"/>
              <a:gd name="adj3" fmla="val 11567"/>
              <a:gd name="adj4" fmla="val 114411"/>
              <a:gd name="adj5" fmla="val -117672"/>
              <a:gd name="adj6" fmla="val 132236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/>
                <a:ea typeface="+mn-ea"/>
                <a:cs typeface="Courier New"/>
              </a:rPr>
              <a:t>_region1</a:t>
            </a:r>
            <a:endParaRPr lang="el-GR">
              <a:latin typeface="Courier New"/>
              <a:ea typeface="+mn-ea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173661" y="2273418"/>
            <a:ext cx="4215333" cy="357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POLYGON((</a:t>
            </a:r>
            <a:r>
              <a:rPr lang="en-US">
                <a:latin typeface="Courier New" pitchFamily="49" charset="0"/>
                <a:cs typeface="Courier New" pitchFamily="49" charset="0"/>
              </a:rPr>
              <a:t>24.81 35.32 ...</a:t>
            </a: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))</a:t>
            </a:r>
            <a:endParaRPr lang="el-GR">
              <a:ea typeface="+mn-ea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80272" y="2555701"/>
            <a:ext cx="144016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1731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13" grpId="1" animBg="1"/>
      <p:bldP spid="14" grpId="0" animBg="1"/>
      <p:bldP spid="10" grpId="0" animBg="1"/>
      <p:bldP spid="2" grpId="0" animBg="1"/>
      <p:bldP spid="2" grpId="1" animBg="1"/>
      <p:bldP spid="15" grpId="0" build="allAtOnce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57"/>
            <a:ext cx="10080624" cy="3382760"/>
          </a:xfrm>
          <a:prstGeom prst="rect">
            <a:avLst/>
          </a:prstGeom>
        </p:spPr>
      </p:pic>
      <p:sp>
        <p:nvSpPr>
          <p:cNvPr id="430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US">
              <a:latin typeface="Verdana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3" name="Line Callout 2 (Accent Bar) 12"/>
          <p:cNvSpPr/>
          <p:nvPr/>
        </p:nvSpPr>
        <p:spPr bwMode="auto">
          <a:xfrm>
            <a:off x="6384434" y="3275781"/>
            <a:ext cx="1728788" cy="357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755"/>
              <a:gd name="adj6" fmla="val -108373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/>
                <a:ea typeface="+mn-ea"/>
                <a:cs typeface="Courier New"/>
              </a:rPr>
              <a:t>noa:fire1</a:t>
            </a:r>
            <a:endParaRPr lang="el-GR">
              <a:latin typeface="Courier New"/>
              <a:ea typeface="+mn-ea"/>
              <a:cs typeface="Courier New"/>
            </a:endParaRPr>
          </a:p>
        </p:txBody>
      </p:sp>
      <p:sp>
        <p:nvSpPr>
          <p:cNvPr id="14" name="Line Callout 1 (Accent Bar) 13"/>
          <p:cNvSpPr/>
          <p:nvPr/>
        </p:nvSpPr>
        <p:spPr bwMode="auto">
          <a:xfrm>
            <a:off x="5253155" y="1763613"/>
            <a:ext cx="2379445" cy="357188"/>
          </a:xfrm>
          <a:prstGeom prst="accentCallout1">
            <a:avLst>
              <a:gd name="adj1" fmla="val 90251"/>
              <a:gd name="adj2" fmla="val -3097"/>
              <a:gd name="adj3" fmla="val 231886"/>
              <a:gd name="adj4" fmla="val -21359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gag:Mylopotamos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18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96888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>
                <a:latin typeface="Verdana" charset="0"/>
                <a:cs typeface="DejaVu Sans" charset="0"/>
              </a:rPr>
              <a:t>Extending the previous example with topological information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10" name="Line Callout 2 (Accent Bar) 9"/>
          <p:cNvSpPr/>
          <p:nvPr/>
        </p:nvSpPr>
        <p:spPr bwMode="auto">
          <a:xfrm>
            <a:off x="647824" y="1979637"/>
            <a:ext cx="1928812" cy="357187"/>
          </a:xfrm>
          <a:prstGeom prst="accentCallout2">
            <a:avLst>
              <a:gd name="adj1" fmla="val 18750"/>
              <a:gd name="adj2" fmla="val 104992"/>
              <a:gd name="adj3" fmla="val 224670"/>
              <a:gd name="adj4" fmla="val 124546"/>
              <a:gd name="adj5" fmla="val 234846"/>
              <a:gd name="adj6" fmla="val 136177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gag:Rethymno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73878" y="2771726"/>
            <a:ext cx="395503" cy="3447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369700" y="4597583"/>
            <a:ext cx="8964977" cy="21048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gag:Rethymno rdf:type gag:Perfecture .</a:t>
            </a:r>
          </a:p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gag:Mylopotamos rdf:type gag:Municipality .</a:t>
            </a:r>
          </a:p>
          <a:p>
            <a:pPr lvl="1" indent="-742950">
              <a:lnSpc>
                <a:spcPct val="120000"/>
              </a:lnSpc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gag:Mylopotamos </a:t>
            </a:r>
            <a:r>
              <a:rPr lang="en-US" sz="1800" b="1">
                <a:latin typeface="Courier New" charset="0"/>
                <a:ea typeface="ＭＳ Ｐゴシック" charset="0"/>
                <a:cs typeface="Courier New" charset="0"/>
              </a:rPr>
              <a:t>geo:sfWithin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gag:Rethymno .</a:t>
            </a:r>
          </a:p>
          <a:p>
            <a:pPr lvl="1" indent="-742950">
              <a:lnSpc>
                <a:spcPct val="120000"/>
              </a:lnSpc>
              <a:buNone/>
            </a:pP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_region1 </a:t>
            </a:r>
            <a:r>
              <a:rPr lang="en-US" sz="1800" b="1">
                <a:latin typeface="Courier New" charset="0"/>
                <a:ea typeface="ＭＳ Ｐゴシック" charset="0"/>
                <a:cs typeface="Courier New" charset="0"/>
              </a:rPr>
              <a:t>geo:sfWithin</a:t>
            </a:r>
            <a:r>
              <a:rPr lang="en-US" sz="1800">
                <a:latin typeface="Courier New" charset="0"/>
                <a:ea typeface="ＭＳ Ｐゴシック" charset="0"/>
                <a:cs typeface="Courier New" charset="0"/>
              </a:rPr>
              <a:t> "POLYGON((24.81 35.32...))"^^strdf:WKT</a:t>
            </a:r>
          </a:p>
          <a:p>
            <a:pPr lvl="1" indent="-742950">
              <a:lnSpc>
                <a:spcPct val="120000"/>
              </a:lnSpc>
              <a:buFont typeface="Times New Roman" charset="0"/>
              <a:buNone/>
            </a:pPr>
            <a:endParaRPr lang="en-US" sz="1800">
              <a:latin typeface="Courier New" charset="0"/>
              <a:ea typeface="ＭＳ Ｐゴシック" charset="0"/>
              <a:cs typeface="Courier New" charset="0"/>
            </a:endParaRPr>
          </a:p>
        </p:txBody>
      </p:sp>
      <p:pic>
        <p:nvPicPr>
          <p:cNvPr id="7" name="Picture 6" descr="fi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8" y="2928570"/>
            <a:ext cx="115591" cy="108366"/>
          </a:xfrm>
          <a:prstGeom prst="rect">
            <a:avLst/>
          </a:prstGeom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4333059" y="2849880"/>
            <a:ext cx="277871" cy="229462"/>
          </a:xfrm>
          <a:prstGeom prst="ellipse">
            <a:avLst/>
          </a:prstGeom>
          <a:noFill/>
          <a:ln w="31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Callout 2 (Accent Bar) 16"/>
          <p:cNvSpPr/>
          <p:nvPr/>
        </p:nvSpPr>
        <p:spPr bwMode="auto">
          <a:xfrm>
            <a:off x="2448024" y="3428181"/>
            <a:ext cx="1428750" cy="357188"/>
          </a:xfrm>
          <a:prstGeom prst="accentCallout2">
            <a:avLst>
              <a:gd name="adj1" fmla="val 11567"/>
              <a:gd name="adj2" fmla="val 107483"/>
              <a:gd name="adj3" fmla="val 11567"/>
              <a:gd name="adj4" fmla="val 114411"/>
              <a:gd name="adj5" fmla="val -117672"/>
              <a:gd name="adj6" fmla="val 132236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/>
                <a:ea typeface="+mn-ea"/>
                <a:cs typeface="Courier New"/>
              </a:rPr>
              <a:t>_region1</a:t>
            </a:r>
            <a:endParaRPr lang="el-GR">
              <a:latin typeface="Courier New"/>
              <a:ea typeface="+mn-ea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173661" y="2273418"/>
            <a:ext cx="4215333" cy="357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POLYGON((</a:t>
            </a:r>
            <a:r>
              <a:rPr lang="en-US">
                <a:latin typeface="Courier New" pitchFamily="49" charset="0"/>
                <a:cs typeface="Courier New" pitchFamily="49" charset="0"/>
              </a:rPr>
              <a:t>24.81 35.32 ...</a:t>
            </a: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))</a:t>
            </a:r>
            <a:endParaRPr lang="el-GR">
              <a:ea typeface="+mn-ea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80272" y="2555701"/>
            <a:ext cx="144016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983475" y="3635821"/>
            <a:ext cx="4217077" cy="112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Beyond</a:t>
            </a:r>
            <a:r>
              <a:rPr lang="en-US" sz="2400"/>
              <a:t> </a:t>
            </a:r>
            <a:r>
              <a:rPr lang="en-US" sz="2400" b="1"/>
              <a:t>stSPARQL</a:t>
            </a:r>
            <a:r>
              <a:rPr lang="en-US" sz="2400"/>
              <a:t> and the topology vocabulary extension of </a:t>
            </a:r>
            <a:r>
              <a:rPr lang="en-US" sz="2400" b="1"/>
              <a:t>GeoSPARQL</a:t>
            </a:r>
          </a:p>
        </p:txBody>
      </p:sp>
    </p:spTree>
    <p:extLst>
      <p:ext uri="{BB962C8B-B14F-4D97-AF65-F5344CB8AC3E}">
        <p14:creationId xmlns:p14="http://schemas.microsoft.com/office/powerpoint/2010/main" val="26866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13" grpId="1" animBg="1"/>
      <p:bldP spid="14" grpId="0" animBg="1"/>
      <p:bldP spid="10" grpId="0" animBg="1"/>
      <p:bldP spid="2" grpId="0" animBg="1"/>
      <p:bldP spid="2" grpId="1" animBg="1"/>
      <p:bldP spid="15" grpId="0" build="allAtOnce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>
                <a:latin typeface="Verdana" charset="0"/>
                <a:cs typeface="DejaVu Sans" charset="0"/>
              </a:rPr>
              <a:t>Certainty queries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46083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>
                <a:latin typeface="Verdana" charset="0"/>
                <a:cs typeface="DejaVu Sans" charset="0"/>
              </a:rPr>
              <a:t>Find all fires that have </a:t>
            </a:r>
            <a:r>
              <a:rPr lang="en-US" sz="2000" b="1">
                <a:latin typeface="Verdana" charset="0"/>
                <a:cs typeface="DejaVu Sans" charset="0"/>
              </a:rPr>
              <a:t>certainly</a:t>
            </a:r>
            <a:r>
              <a:rPr lang="en-US" sz="2000">
                <a:latin typeface="Verdana" charset="0"/>
                <a:cs typeface="DejaVu Sans" charset="0"/>
              </a:rPr>
              <a:t> occurred inside Rethymno</a:t>
            </a:r>
          </a:p>
          <a:p>
            <a:pPr>
              <a:buFont typeface="Times New Roman" charset="0"/>
              <a:buNone/>
            </a:pPr>
            <a:r>
              <a:rPr lang="en-US" sz="1800">
                <a:latin typeface="Courier New" charset="0"/>
                <a:cs typeface="Courier New" charset="0"/>
              </a:rPr>
              <a:t>   </a:t>
            </a:r>
            <a:br>
              <a:rPr lang="en-US" sz="1800">
                <a:latin typeface="Courier New" charset="0"/>
                <a:cs typeface="Courier New" charset="0"/>
              </a:rPr>
            </a:br>
            <a:endParaRPr lang="en-US" sz="1800">
              <a:latin typeface="Courier New" charset="0"/>
              <a:cs typeface="Courier New" charset="0"/>
            </a:endParaRPr>
          </a:p>
          <a:p>
            <a:pPr>
              <a:buFont typeface="Times New Roman" charset="0"/>
              <a:buNone/>
            </a:pPr>
            <a:endParaRPr lang="en-US" sz="2000" b="1">
              <a:latin typeface="Courier New" charset="0"/>
              <a:cs typeface="Courier New" charset="0"/>
            </a:endParaRPr>
          </a:p>
          <a:p>
            <a:pPr>
              <a:buFont typeface="Times New Roman" charset="0"/>
              <a:buNone/>
            </a:pPr>
            <a:r>
              <a:rPr lang="en-US" sz="2000" b="1">
                <a:latin typeface="Courier New" charset="0"/>
                <a:cs typeface="Courier New" charset="0"/>
              </a:rPr>
              <a:t>CERTAIN</a:t>
            </a:r>
            <a:r>
              <a:rPr lang="en-US" sz="2000">
                <a:latin typeface="Courier New" charset="0"/>
                <a:cs typeface="Courier New" charset="0"/>
              </a:rPr>
              <a:t> SELECT ?F 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WHERE { 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		?F rdf:type noa:Fire ;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      noa:occuredIn ?R .   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   FILTER(</a:t>
            </a:r>
            <a:r>
              <a:rPr lang="en-US" sz="2000" b="1">
                <a:latin typeface="Courier New" charset="0"/>
                <a:cs typeface="Courier New" charset="0"/>
              </a:rPr>
              <a:t>geof:sfWithin</a:t>
            </a:r>
            <a:r>
              <a:rPr lang="en-US" sz="2000">
                <a:latin typeface="Courier New" charset="0"/>
                <a:cs typeface="Courier New" charset="0"/>
              </a:rPr>
              <a:t>(?R, gag:Rethymno))</a:t>
            </a:r>
          </a:p>
          <a:p>
            <a:pPr>
              <a:buFont typeface="Times New Roman" charset="0"/>
              <a:buNone/>
            </a:pPr>
            <a:r>
              <a:rPr lang="en-US" sz="2000"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6A1B5DD3-A1C0-A14C-9655-22B15E91A9E1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19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8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>
                <a:latin typeface="Verdana" charset="0"/>
                <a:cs typeface="ＭＳ Ｐゴシック" charset="0"/>
              </a:rPr>
              <a:t>Outline</a:t>
            </a:r>
            <a:endParaRPr lang="el-GR">
              <a:latin typeface="Verdana" charset="0"/>
              <a:cs typeface="ＭＳ Ｐゴシック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F00BB2D7-9421-E544-A40F-CD42FCB03C6D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2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3238" y="1456208"/>
            <a:ext cx="9069387" cy="4987925"/>
          </a:xfrm>
        </p:spPr>
        <p:txBody>
          <a:bodyPr/>
          <a:lstStyle/>
          <a:p>
            <a:r>
              <a:rPr lang="en-US" sz="2400"/>
              <a:t>Linked geospatial data (motivation)</a:t>
            </a:r>
            <a:br>
              <a:rPr lang="en-US" sz="2400"/>
            </a:br>
            <a:endParaRPr lang="en-US" sz="2400"/>
          </a:p>
          <a:p>
            <a:r>
              <a:rPr lang="en-US" sz="2400"/>
              <a:t>Querying complete geospatial information </a:t>
            </a:r>
            <a:br>
              <a:rPr lang="en-US" sz="2400"/>
            </a:br>
            <a:r>
              <a:rPr lang="en-US" sz="2400"/>
              <a:t>(exact geometries)</a:t>
            </a:r>
            <a:br>
              <a:rPr lang="en-US" sz="2400"/>
            </a:br>
            <a:endParaRPr lang="en-US" sz="2400"/>
          </a:p>
          <a:p>
            <a:r>
              <a:rPr lang="en-US" sz="2400"/>
              <a:t>Querying qualitative geospatial information</a:t>
            </a:r>
            <a:br>
              <a:rPr lang="en-US" sz="2400"/>
            </a:br>
            <a:endParaRPr lang="en-US" sz="2400"/>
          </a:p>
          <a:p>
            <a:r>
              <a:rPr lang="en-US" sz="2400"/>
              <a:t>Querying incomplete geospatial information</a:t>
            </a:r>
            <a:br>
              <a:rPr lang="en-US" sz="2400"/>
            </a:br>
            <a:endParaRPr lang="en-US" sz="2400"/>
          </a:p>
          <a:p>
            <a:r>
              <a:rPr lang="en-US" sz="2400"/>
              <a:t>The RDF</a:t>
            </a:r>
            <a:r>
              <a:rPr lang="en-US" sz="2400" baseline="30000"/>
              <a:t>i</a:t>
            </a:r>
            <a:r>
              <a:rPr lang="en-US" sz="2400"/>
              <a:t> framework</a:t>
            </a:r>
            <a:br>
              <a:rPr lang="en-US" sz="2400"/>
            </a:br>
            <a:endParaRPr lang="en-US" sz="2400"/>
          </a:p>
          <a:p>
            <a:r>
              <a:rPr lang="en-US" sz="2400"/>
              <a:t>Future work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510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6A1B5DD3-A1C0-A14C-9655-22B15E91A9E1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20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397" y="1155803"/>
            <a:ext cx="7629227" cy="1690902"/>
            <a:chOff x="219397" y="1187549"/>
            <a:chExt cx="9074390" cy="1690902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19397" y="1187549"/>
              <a:ext cx="9069387" cy="1674910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342900" indent="-3429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8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4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5pPr>
              <a:lvl6pPr marL="25146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34290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9pPr>
            </a:lstStyle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gag:Mylopotamos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gag:Rethymno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gag:Mylopatamos strdf:hasGeometry "POLYGON((&lt;M&gt;))"^^strdf:WKT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gag:Rethymno strdf:hasGeometry "POLYGON((&lt;R&gt;))"^^strdf:WKT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_region1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"POLYGON((&lt;H&gt;))"^^strdf:WKT</a:t>
              </a:r>
            </a:p>
            <a:p>
              <a:pPr marL="0" indent="0">
                <a:buNone/>
              </a:pPr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7701" y="1211938"/>
              <a:ext cx="476086" cy="1666513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marL="0" indent="0">
                <a:buNone/>
              </a:pPr>
              <a:r>
                <a:rPr lang="en-US" b="1"/>
                <a:t>D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T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B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S</a:t>
              </a:r>
            </a:p>
            <a:p>
              <a:pPr marL="0" indent="0">
                <a:buNone/>
              </a:pPr>
              <a:r>
                <a:rPr lang="en-US" b="1"/>
                <a:t>E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7910508" y="3035368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Vocabulary translation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07332" y="4571925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Qualitative</a:t>
            </a:r>
            <a: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 </a:t>
            </a:r>
            <a:b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0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spatial reasoning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8640712" y="3923853"/>
            <a:ext cx="648072" cy="576064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2748096"/>
              </p:ext>
            </p:extLst>
          </p:nvPr>
        </p:nvGraphicFramePr>
        <p:xfrm>
          <a:off x="215776" y="295484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7915840" y="6012085"/>
            <a:ext cx="2138367" cy="8835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Combined</a:t>
            </a:r>
          </a:p>
          <a:p>
            <a:pPr algn="ctr"/>
            <a:r>
              <a:rPr lang="en-US" b="1">
                <a:latin typeface="Arial" charset="0"/>
                <a:cs typeface="DejaVu Sans" charset="0"/>
              </a:rPr>
              <a:t>algorithm</a:t>
            </a:r>
            <a:br>
              <a:rPr lang="en-US" b="1">
                <a:latin typeface="Arial" charset="0"/>
                <a:cs typeface="DejaVu Sans" charset="0"/>
              </a:rPr>
            </a:b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U Typewriter Text Regular"/>
              <a:cs typeface="CMU Typewriter Text Regular"/>
            </a:endParaRPr>
          </a:p>
        </p:txBody>
      </p:sp>
      <p:sp>
        <p:nvSpPr>
          <p:cNvPr id="17" name="Equal 16"/>
          <p:cNvSpPr/>
          <p:nvPr/>
        </p:nvSpPr>
        <p:spPr bwMode="auto">
          <a:xfrm>
            <a:off x="8650237" y="5427505"/>
            <a:ext cx="648072" cy="576064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>
                <a:latin typeface="Verdana" charset="0"/>
                <a:cs typeface="DejaVu Sans" charset="0"/>
              </a:rPr>
              <a:t>Computing the answer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2952576" y="5436021"/>
            <a:ext cx="14706400" cy="147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2" name="Line Callout 1 (Accent Bar) 1"/>
          <p:cNvSpPr/>
          <p:nvPr/>
        </p:nvSpPr>
        <p:spPr bwMode="auto">
          <a:xfrm>
            <a:off x="7920632" y="1115541"/>
            <a:ext cx="2159993" cy="648072"/>
          </a:xfrm>
          <a:prstGeom prst="accentCallout1">
            <a:avLst>
              <a:gd name="adj1" fmla="val 18750"/>
              <a:gd name="adj2" fmla="val -8333"/>
              <a:gd name="adj3" fmla="val 46982"/>
              <a:gd name="adj4" fmla="val -52287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Mylopotamos</a:t>
            </a:r>
          </a:p>
        </p:txBody>
      </p:sp>
      <p:sp>
        <p:nvSpPr>
          <p:cNvPr id="18" name="Line Callout 1 (Accent Bar) 17"/>
          <p:cNvSpPr/>
          <p:nvPr/>
        </p:nvSpPr>
        <p:spPr bwMode="auto">
          <a:xfrm>
            <a:off x="7920632" y="1691605"/>
            <a:ext cx="2159993" cy="576064"/>
          </a:xfrm>
          <a:prstGeom prst="accentCallout1">
            <a:avLst>
              <a:gd name="adj1" fmla="val 18750"/>
              <a:gd name="adj2" fmla="val -8333"/>
              <a:gd name="adj3" fmla="val 45817"/>
              <a:gd name="adj4" fmla="val -56018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Rethymno</a:t>
            </a:r>
          </a:p>
        </p:txBody>
      </p:sp>
      <p:sp>
        <p:nvSpPr>
          <p:cNvPr id="19" name="Line Callout 1 (Accent Bar) 18"/>
          <p:cNvSpPr/>
          <p:nvPr/>
        </p:nvSpPr>
        <p:spPr bwMode="auto">
          <a:xfrm>
            <a:off x="7920632" y="2267669"/>
            <a:ext cx="2187946" cy="576064"/>
          </a:xfrm>
          <a:prstGeom prst="accentCallout1">
            <a:avLst>
              <a:gd name="adj1" fmla="val 18750"/>
              <a:gd name="adj2" fmla="val -8333"/>
              <a:gd name="adj3" fmla="val 32592"/>
              <a:gd name="adj4" fmla="val -53319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Hotspot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-2088480" y="3923853"/>
            <a:ext cx="13689904" cy="298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-1432516" y="2883993"/>
            <a:ext cx="12881540" cy="403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 animBg="1"/>
      <p:bldP spid="18" grpId="0" animBg="1"/>
      <p:bldP spid="19" grpId="0" animBg="1"/>
      <p:bldP spid="20" grpId="0" animBg="1"/>
      <p:bldP spid="20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6A1B5DD3-A1C0-A14C-9655-22B15E91A9E1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21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397" y="1155803"/>
            <a:ext cx="7629227" cy="1690902"/>
            <a:chOff x="219397" y="1187549"/>
            <a:chExt cx="9074390" cy="1690902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19397" y="1187549"/>
              <a:ext cx="9069387" cy="1674910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342900" indent="-3429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8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4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5pPr>
              <a:lvl6pPr marL="25146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34290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9pPr>
            </a:lstStyle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gag:Mylopotamos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gag:Rethymno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gag:Mylopatamos strdf:hasGeometry "POLYGON((&lt;M&gt;))"^^strdf:WKT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gag:Rethymno strdf:hasGeometry "POLYGON((&lt;R&gt;))"^^strdf:WKT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_region1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"POLYGON((&lt;H&gt;))"^^strdf:WKT</a:t>
              </a:r>
            </a:p>
            <a:p>
              <a:pPr marL="0" indent="0">
                <a:buNone/>
              </a:pPr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7701" y="1211938"/>
              <a:ext cx="476086" cy="1666513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marL="0" indent="0">
                <a:buNone/>
              </a:pPr>
              <a:r>
                <a:rPr lang="en-US" b="1"/>
                <a:t>D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T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B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S</a:t>
              </a:r>
            </a:p>
            <a:p>
              <a:pPr marL="0" indent="0">
                <a:buNone/>
              </a:pPr>
              <a:r>
                <a:rPr lang="en-US" b="1"/>
                <a:t>E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7910508" y="3035368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Vocabulary translation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07332" y="4571925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Qualitative</a:t>
            </a:r>
            <a: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 </a:t>
            </a:r>
            <a:b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0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spatial reasoning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8640712" y="3923853"/>
            <a:ext cx="648072" cy="576064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3888659"/>
              </p:ext>
            </p:extLst>
          </p:nvPr>
        </p:nvGraphicFramePr>
        <p:xfrm>
          <a:off x="215776" y="295484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7915840" y="6012085"/>
            <a:ext cx="2138367" cy="8835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Combined</a:t>
            </a:r>
          </a:p>
          <a:p>
            <a:pPr algn="ctr"/>
            <a:r>
              <a:rPr lang="en-US" b="1">
                <a:latin typeface="Arial" charset="0"/>
                <a:cs typeface="DejaVu Sans" charset="0"/>
              </a:rPr>
              <a:t>algorithm</a:t>
            </a:r>
            <a:br>
              <a:rPr lang="en-US" b="1">
                <a:latin typeface="Arial" charset="0"/>
                <a:cs typeface="DejaVu Sans" charset="0"/>
              </a:rPr>
            </a:b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U Typewriter Text Regular"/>
              <a:cs typeface="CMU Typewriter Text Regular"/>
            </a:endParaRPr>
          </a:p>
        </p:txBody>
      </p:sp>
      <p:sp>
        <p:nvSpPr>
          <p:cNvPr id="17" name="Equal 16"/>
          <p:cNvSpPr/>
          <p:nvPr/>
        </p:nvSpPr>
        <p:spPr bwMode="auto">
          <a:xfrm>
            <a:off x="8650237" y="5427505"/>
            <a:ext cx="648072" cy="576064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>
                <a:latin typeface="Verdana" charset="0"/>
                <a:cs typeface="DejaVu Sans" charset="0"/>
              </a:rPr>
              <a:t>Computing the answer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2952576" y="5436021"/>
            <a:ext cx="14706400" cy="147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2" name="Line Callout 1 (Accent Bar) 1"/>
          <p:cNvSpPr/>
          <p:nvPr/>
        </p:nvSpPr>
        <p:spPr bwMode="auto">
          <a:xfrm>
            <a:off x="7920632" y="1115541"/>
            <a:ext cx="2159993" cy="648072"/>
          </a:xfrm>
          <a:prstGeom prst="accentCallout1">
            <a:avLst>
              <a:gd name="adj1" fmla="val 18750"/>
              <a:gd name="adj2" fmla="val -8333"/>
              <a:gd name="adj3" fmla="val 46982"/>
              <a:gd name="adj4" fmla="val -52287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Mylopotamos</a:t>
            </a:r>
          </a:p>
        </p:txBody>
      </p:sp>
      <p:sp>
        <p:nvSpPr>
          <p:cNvPr id="18" name="Line Callout 1 (Accent Bar) 17"/>
          <p:cNvSpPr/>
          <p:nvPr/>
        </p:nvSpPr>
        <p:spPr bwMode="auto">
          <a:xfrm>
            <a:off x="7920632" y="1691605"/>
            <a:ext cx="2159993" cy="576064"/>
          </a:xfrm>
          <a:prstGeom prst="accentCallout1">
            <a:avLst>
              <a:gd name="adj1" fmla="val 18750"/>
              <a:gd name="adj2" fmla="val -8333"/>
              <a:gd name="adj3" fmla="val 45817"/>
              <a:gd name="adj4" fmla="val -56018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Rethymno</a:t>
            </a:r>
          </a:p>
        </p:txBody>
      </p:sp>
      <p:sp>
        <p:nvSpPr>
          <p:cNvPr id="19" name="Line Callout 1 (Accent Bar) 18"/>
          <p:cNvSpPr/>
          <p:nvPr/>
        </p:nvSpPr>
        <p:spPr bwMode="auto">
          <a:xfrm>
            <a:off x="7920632" y="2267669"/>
            <a:ext cx="2187946" cy="576064"/>
          </a:xfrm>
          <a:prstGeom prst="accentCallout1">
            <a:avLst>
              <a:gd name="adj1" fmla="val 18750"/>
              <a:gd name="adj2" fmla="val -8333"/>
              <a:gd name="adj3" fmla="val 32592"/>
              <a:gd name="adj4" fmla="val -53319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Hotspot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-2088480" y="3923853"/>
            <a:ext cx="13689904" cy="298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6A1B5DD3-A1C0-A14C-9655-22B15E91A9E1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22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397" y="1155803"/>
            <a:ext cx="7629227" cy="1690902"/>
            <a:chOff x="219397" y="1187549"/>
            <a:chExt cx="9074390" cy="1690902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19397" y="1187549"/>
              <a:ext cx="9069387" cy="1674910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342900" indent="-3429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8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4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5pPr>
              <a:lvl6pPr marL="25146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34290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9pPr>
            </a:lstStyle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gag:Mylopotamos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gag:Rethymno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gag:Mylopatamos strdf:hasGeometry "POLYGON((&lt;M&gt;))"^^strdf:WKT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gag:Rethymno strdf:hasGeometry "POLYGON((&lt;R&gt;))"^^strdf:WKT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_region1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"POLYGON((&lt;H&gt;))"^^strdf:WKT</a:t>
              </a:r>
            </a:p>
            <a:p>
              <a:pPr marL="0" indent="0">
                <a:buNone/>
              </a:pPr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7701" y="1211938"/>
              <a:ext cx="476086" cy="1666513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marL="0" indent="0">
                <a:buNone/>
              </a:pPr>
              <a:r>
                <a:rPr lang="en-US" b="1"/>
                <a:t>D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T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B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S</a:t>
              </a:r>
            </a:p>
            <a:p>
              <a:pPr marL="0" indent="0">
                <a:buNone/>
              </a:pPr>
              <a:r>
                <a:rPr lang="en-US" b="1"/>
                <a:t>E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7910508" y="3035368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Vocabulary translation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07332" y="4571925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Qualitative</a:t>
            </a:r>
            <a: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 </a:t>
            </a:r>
            <a:b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0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spatial reasoning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8640712" y="3923853"/>
            <a:ext cx="648072" cy="576064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6044021"/>
              </p:ext>
            </p:extLst>
          </p:nvPr>
        </p:nvGraphicFramePr>
        <p:xfrm>
          <a:off x="215776" y="295484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7915840" y="6012085"/>
            <a:ext cx="2138367" cy="8835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Combined</a:t>
            </a:r>
          </a:p>
          <a:p>
            <a:pPr algn="ctr"/>
            <a:r>
              <a:rPr lang="en-US" b="1">
                <a:latin typeface="Arial" charset="0"/>
                <a:cs typeface="DejaVu Sans" charset="0"/>
              </a:rPr>
              <a:t>algorithm</a:t>
            </a:r>
            <a:br>
              <a:rPr lang="en-US" b="1">
                <a:latin typeface="Arial" charset="0"/>
                <a:cs typeface="DejaVu Sans" charset="0"/>
              </a:rPr>
            </a:b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U Typewriter Text Regular"/>
              <a:cs typeface="CMU Typewriter Text Regular"/>
            </a:endParaRPr>
          </a:p>
        </p:txBody>
      </p:sp>
      <p:sp>
        <p:nvSpPr>
          <p:cNvPr id="17" name="Equal 16"/>
          <p:cNvSpPr/>
          <p:nvPr/>
        </p:nvSpPr>
        <p:spPr bwMode="auto">
          <a:xfrm>
            <a:off x="8650237" y="5427505"/>
            <a:ext cx="648072" cy="576064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>
                <a:latin typeface="Verdana" charset="0"/>
                <a:cs typeface="DejaVu Sans" charset="0"/>
              </a:rPr>
              <a:t>Computing the answer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2952576" y="5436021"/>
            <a:ext cx="14706400" cy="147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2" name="Line Callout 1 (Accent Bar) 1"/>
          <p:cNvSpPr/>
          <p:nvPr/>
        </p:nvSpPr>
        <p:spPr bwMode="auto">
          <a:xfrm>
            <a:off x="7920632" y="1115541"/>
            <a:ext cx="2159993" cy="648072"/>
          </a:xfrm>
          <a:prstGeom prst="accentCallout1">
            <a:avLst>
              <a:gd name="adj1" fmla="val 18750"/>
              <a:gd name="adj2" fmla="val -8333"/>
              <a:gd name="adj3" fmla="val 46982"/>
              <a:gd name="adj4" fmla="val -52287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Mylopotamos</a:t>
            </a:r>
          </a:p>
        </p:txBody>
      </p:sp>
      <p:sp>
        <p:nvSpPr>
          <p:cNvPr id="18" name="Line Callout 1 (Accent Bar) 17"/>
          <p:cNvSpPr/>
          <p:nvPr/>
        </p:nvSpPr>
        <p:spPr bwMode="auto">
          <a:xfrm>
            <a:off x="7920632" y="1691605"/>
            <a:ext cx="2159993" cy="576064"/>
          </a:xfrm>
          <a:prstGeom prst="accentCallout1">
            <a:avLst>
              <a:gd name="adj1" fmla="val 18750"/>
              <a:gd name="adj2" fmla="val -8333"/>
              <a:gd name="adj3" fmla="val 45817"/>
              <a:gd name="adj4" fmla="val -56018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Rethymno</a:t>
            </a:r>
          </a:p>
        </p:txBody>
      </p:sp>
      <p:sp>
        <p:nvSpPr>
          <p:cNvPr id="19" name="Line Callout 1 (Accent Bar) 18"/>
          <p:cNvSpPr/>
          <p:nvPr/>
        </p:nvSpPr>
        <p:spPr bwMode="auto">
          <a:xfrm>
            <a:off x="7920632" y="2267669"/>
            <a:ext cx="2187946" cy="576064"/>
          </a:xfrm>
          <a:prstGeom prst="accentCallout1">
            <a:avLst>
              <a:gd name="adj1" fmla="val 18750"/>
              <a:gd name="adj2" fmla="val -8333"/>
              <a:gd name="adj3" fmla="val 32592"/>
              <a:gd name="adj4" fmla="val -53319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Hotspot</a:t>
            </a:r>
          </a:p>
        </p:txBody>
      </p:sp>
    </p:spTree>
    <p:extLst>
      <p:ext uri="{BB962C8B-B14F-4D97-AF65-F5344CB8AC3E}">
        <p14:creationId xmlns:p14="http://schemas.microsoft.com/office/powerpoint/2010/main" val="313619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6A1B5DD3-A1C0-A14C-9655-22B15E91A9E1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23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397" y="1155803"/>
            <a:ext cx="7629227" cy="1690902"/>
            <a:chOff x="219397" y="1187549"/>
            <a:chExt cx="9074390" cy="1690902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19397" y="1187549"/>
              <a:ext cx="9069387" cy="1674910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342900" indent="-3429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8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buChar char="•"/>
                <a:defRPr sz="24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buChar char="–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DejaVu Sans" pitchFamily="34" charset="0"/>
                  <a:cs typeface="+mn-cs"/>
                </a:defRPr>
              </a:lvl5pPr>
              <a:lvl6pPr marL="25146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34290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57200" rtl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9pPr>
            </a:lstStyle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gag:Mylopotamos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gag:Rethymno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gag:Mylopatamos strdf:hasGeometry "POLYGON((&lt;M&gt;))"^^strdf:WKT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gag:Rethymno strdf:hasGeometry "POLYGON((&lt;R&gt;))"^^strdf:WKT .</a:t>
              </a:r>
            </a:p>
            <a:p>
              <a:pPr lvl="1" indent="-742950">
                <a:lnSpc>
                  <a:spcPct val="120000"/>
                </a:lnSpc>
                <a:buNone/>
              </a:pP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_region1 </a:t>
              </a:r>
              <a:r>
                <a:rPr lang="en-US" sz="1400" b="1">
                  <a:latin typeface="Courier New" charset="0"/>
                  <a:ea typeface="ＭＳ Ｐゴシック" charset="0"/>
                  <a:cs typeface="Courier New" charset="0"/>
                </a:rPr>
                <a:t>geo:sfWithin</a:t>
              </a:r>
              <a:r>
                <a:rPr lang="en-US" sz="1400">
                  <a:latin typeface="Courier New" charset="0"/>
                  <a:ea typeface="ＭＳ Ｐゴシック" charset="0"/>
                  <a:cs typeface="Courier New" charset="0"/>
                </a:rPr>
                <a:t> "POLYGON((&lt;H&gt;))"^^strdf:WKT</a:t>
              </a:r>
            </a:p>
            <a:p>
              <a:pPr marL="0" indent="0">
                <a:buNone/>
              </a:pPr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7701" y="1211938"/>
              <a:ext cx="476086" cy="1666513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marL="0" indent="0">
                <a:buNone/>
              </a:pPr>
              <a:r>
                <a:rPr lang="en-US" b="1"/>
                <a:t>D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T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B</a:t>
              </a:r>
            </a:p>
            <a:p>
              <a:pPr marL="0" indent="0">
                <a:buNone/>
              </a:pPr>
              <a:r>
                <a:rPr lang="en-US" b="1"/>
                <a:t>A</a:t>
              </a:r>
            </a:p>
            <a:p>
              <a:pPr marL="0" indent="0">
                <a:buNone/>
              </a:pPr>
              <a:r>
                <a:rPr lang="en-US" b="1"/>
                <a:t>S</a:t>
              </a:r>
            </a:p>
            <a:p>
              <a:pPr marL="0" indent="0">
                <a:buNone/>
              </a:pPr>
              <a:r>
                <a:rPr lang="en-US" b="1"/>
                <a:t>E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7910508" y="3035368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Vocabulary translation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07332" y="4571925"/>
            <a:ext cx="2138367" cy="8115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Qualitative</a:t>
            </a:r>
            <a: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 </a:t>
            </a:r>
            <a:br>
              <a:rPr kumimoji="0" lang="en-US" sz="18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0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spatial reasoning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8640712" y="3923853"/>
            <a:ext cx="648072" cy="576064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9925789"/>
              </p:ext>
            </p:extLst>
          </p:nvPr>
        </p:nvGraphicFramePr>
        <p:xfrm>
          <a:off x="215776" y="295484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7915840" y="6012085"/>
            <a:ext cx="2138367" cy="8835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Combined</a:t>
            </a:r>
          </a:p>
          <a:p>
            <a:pPr algn="ctr"/>
            <a:r>
              <a:rPr lang="en-US" b="1">
                <a:latin typeface="Arial" charset="0"/>
                <a:cs typeface="DejaVu Sans" charset="0"/>
              </a:rPr>
              <a:t>algorithm</a:t>
            </a:r>
            <a:br>
              <a:rPr lang="en-US" b="1">
                <a:latin typeface="Arial" charset="0"/>
                <a:cs typeface="DejaVu Sans" charset="0"/>
              </a:rPr>
            </a:b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U Typewriter Text Regular"/>
              <a:cs typeface="CMU Typewriter Text Regular"/>
            </a:endParaRPr>
          </a:p>
        </p:txBody>
      </p:sp>
      <p:sp>
        <p:nvSpPr>
          <p:cNvPr id="17" name="Equal 16"/>
          <p:cNvSpPr/>
          <p:nvPr/>
        </p:nvSpPr>
        <p:spPr bwMode="auto">
          <a:xfrm>
            <a:off x="8650237" y="5427505"/>
            <a:ext cx="648072" cy="576064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>
                <a:latin typeface="Verdana" charset="0"/>
                <a:cs typeface="DejaVu Sans" charset="0"/>
              </a:rPr>
              <a:t>Computing the answer</a:t>
            </a:r>
            <a:endParaRPr lang="el-GR">
              <a:latin typeface="Verdana" charset="0"/>
              <a:cs typeface="DejaVu Sans" charset="0"/>
            </a:endParaRPr>
          </a:p>
        </p:txBody>
      </p:sp>
      <p:sp>
        <p:nvSpPr>
          <p:cNvPr id="2" name="Line Callout 1 (Accent Bar) 1"/>
          <p:cNvSpPr/>
          <p:nvPr/>
        </p:nvSpPr>
        <p:spPr bwMode="auto">
          <a:xfrm>
            <a:off x="7920632" y="1115541"/>
            <a:ext cx="2159993" cy="648072"/>
          </a:xfrm>
          <a:prstGeom prst="accentCallout1">
            <a:avLst>
              <a:gd name="adj1" fmla="val 18750"/>
              <a:gd name="adj2" fmla="val -8333"/>
              <a:gd name="adj3" fmla="val 46982"/>
              <a:gd name="adj4" fmla="val -52287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Mylopotamos</a:t>
            </a:r>
          </a:p>
        </p:txBody>
      </p:sp>
      <p:sp>
        <p:nvSpPr>
          <p:cNvPr id="18" name="Line Callout 1 (Accent Bar) 17"/>
          <p:cNvSpPr/>
          <p:nvPr/>
        </p:nvSpPr>
        <p:spPr bwMode="auto">
          <a:xfrm>
            <a:off x="7920632" y="1691605"/>
            <a:ext cx="2159993" cy="576064"/>
          </a:xfrm>
          <a:prstGeom prst="accentCallout1">
            <a:avLst>
              <a:gd name="adj1" fmla="val 18750"/>
              <a:gd name="adj2" fmla="val -8333"/>
              <a:gd name="adj3" fmla="val 45817"/>
              <a:gd name="adj4" fmla="val -56018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Rethymno</a:t>
            </a:r>
          </a:p>
        </p:txBody>
      </p:sp>
      <p:sp>
        <p:nvSpPr>
          <p:cNvPr id="19" name="Line Callout 1 (Accent Bar) 18"/>
          <p:cNvSpPr/>
          <p:nvPr/>
        </p:nvSpPr>
        <p:spPr bwMode="auto">
          <a:xfrm>
            <a:off x="7920632" y="2267669"/>
            <a:ext cx="2187946" cy="576064"/>
          </a:xfrm>
          <a:prstGeom prst="accentCallout1">
            <a:avLst>
              <a:gd name="adj1" fmla="val 18750"/>
              <a:gd name="adj2" fmla="val -8333"/>
              <a:gd name="adj3" fmla="val 32592"/>
              <a:gd name="adj4" fmla="val -53319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Geometry for </a:t>
            </a:r>
            <a: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</a:br>
            <a:r>
              <a: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Hotspot</a:t>
            </a:r>
          </a:p>
        </p:txBody>
      </p:sp>
    </p:spTree>
    <p:extLst>
      <p:ext uri="{BB962C8B-B14F-4D97-AF65-F5344CB8AC3E}">
        <p14:creationId xmlns:p14="http://schemas.microsoft.com/office/powerpoint/2010/main" val="39028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Framework RDF</a:t>
            </a:r>
            <a:r>
              <a:rPr lang="en-US" baseline="3000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187549"/>
            <a:ext cx="9073008" cy="536636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000"/>
              <a:t>Extension of RDF with </a:t>
            </a:r>
            <a:r>
              <a:rPr lang="en-US" sz="2000" b="1"/>
              <a:t>incomplete information</a:t>
            </a:r>
          </a:p>
          <a:p>
            <a:pPr>
              <a:lnSpc>
                <a:spcPct val="160000"/>
              </a:lnSpc>
            </a:pPr>
            <a:r>
              <a:rPr lang="en-US" sz="2000"/>
              <a:t>New kind of literals (</a:t>
            </a:r>
            <a:r>
              <a:rPr lang="en-US" sz="2000" b="1"/>
              <a:t>e-literals</a:t>
            </a:r>
            <a:r>
              <a:rPr lang="en-US" sz="2000"/>
              <a:t>) for each datatype</a:t>
            </a:r>
          </a:p>
          <a:p>
            <a:pPr lvl="1">
              <a:lnSpc>
                <a:spcPct val="160000"/>
              </a:lnSpc>
            </a:pPr>
            <a:r>
              <a:rPr lang="en-US" sz="2000"/>
              <a:t>Property values that </a:t>
            </a:r>
            <a:r>
              <a:rPr lang="en-US" sz="2000" i="1"/>
              <a:t>exist</a:t>
            </a:r>
            <a:r>
              <a:rPr lang="en-US" sz="2000"/>
              <a:t> but are </a:t>
            </a:r>
            <a:r>
              <a:rPr lang="en-US" sz="2000" i="1"/>
              <a:t>unknown</a:t>
            </a:r>
            <a:r>
              <a:rPr lang="en-US" sz="2000"/>
              <a:t> or </a:t>
            </a:r>
            <a:r>
              <a:rPr lang="en-US" sz="2000" i="1"/>
              <a:t>partially known</a:t>
            </a:r>
            <a:r>
              <a:rPr lang="el-GR" sz="2000"/>
              <a:t/>
            </a:r>
            <a:br>
              <a:rPr lang="el-GR" sz="2000"/>
            </a:br>
            <a:endParaRPr lang="en-US" sz="2000"/>
          </a:p>
          <a:p>
            <a:pPr>
              <a:lnSpc>
                <a:spcPct val="160000"/>
              </a:lnSpc>
            </a:pPr>
            <a:r>
              <a:rPr lang="en-US" sz="2000" b="1"/>
              <a:t>Partial knowledge</a:t>
            </a:r>
            <a:r>
              <a:rPr lang="en-US" sz="2000"/>
              <a:t>: captured by constraints </a:t>
            </a:r>
            <a:br>
              <a:rPr lang="en-US" sz="2000"/>
            </a:br>
            <a:r>
              <a:rPr lang="en-US" sz="2000"/>
              <a:t>(appropriate constraint language </a:t>
            </a:r>
            <a:r>
              <a:rPr lang="en-US" sz="2000" i="1"/>
              <a:t>L</a:t>
            </a:r>
            <a:r>
              <a:rPr lang="en-US" sz="2000"/>
              <a:t>)</a:t>
            </a:r>
            <a:r>
              <a:rPr lang="el-GR" sz="2000"/>
              <a:t/>
            </a:r>
            <a:br>
              <a:rPr lang="el-GR" sz="2000"/>
            </a:br>
            <a:endParaRPr lang="en-US" sz="2000"/>
          </a:p>
          <a:p>
            <a:pPr>
              <a:lnSpc>
                <a:spcPct val="160000"/>
              </a:lnSpc>
            </a:pPr>
            <a:r>
              <a:rPr lang="en-US" sz="2000"/>
              <a:t>RDF graphs </a:t>
            </a:r>
            <a:r>
              <a:rPr lang="en-US" sz="2000" b="1"/>
              <a:t>extended</a:t>
            </a:r>
            <a:r>
              <a:rPr lang="en-US" sz="2000"/>
              <a:t> to RDF</a:t>
            </a:r>
            <a:r>
              <a:rPr lang="en-US" sz="2000" baseline="30000"/>
              <a:t>i</a:t>
            </a:r>
            <a:r>
              <a:rPr lang="en-US" sz="2000"/>
              <a:t> databases: pair </a:t>
            </a:r>
            <a:r>
              <a:rPr lang="en-US" sz="2000" b="1"/>
              <a:t>(G, </a:t>
            </a:r>
            <a:r>
              <a:rPr lang="el-GR" sz="2000" b="1"/>
              <a:t>φ)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G: RDF graph with e-literals</a:t>
            </a:r>
            <a:br>
              <a:rPr lang="en-US" sz="2000"/>
            </a:br>
            <a:r>
              <a:rPr lang="el-GR" sz="2000"/>
              <a:t>φ</a:t>
            </a:r>
            <a:r>
              <a:rPr lang="en-US" sz="2000"/>
              <a:t>: quantifier-free formula of </a:t>
            </a:r>
            <a:r>
              <a:rPr lang="en-US" sz="2000" i="1"/>
              <a:t>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0080" y="6182473"/>
            <a:ext cx="3672800" cy="953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CMU Typewriter Text Regular"/>
                <a:cs typeface="CMU Typewriter Text Regular"/>
              </a:rPr>
              <a:t>Charalampos Nikolaou and Manolis Koubarakis</a:t>
            </a:r>
            <a:br>
              <a:rPr lang="en-US" sz="1200">
                <a:solidFill>
                  <a:srgbClr val="800000"/>
                </a:solidFill>
                <a:latin typeface="CMU Typewriter Text Regular"/>
                <a:cs typeface="CMU Typewriter Text Regular"/>
              </a:rPr>
            </a:br>
            <a:r>
              <a:rPr lang="en-US" sz="1200" b="1">
                <a:solidFill>
                  <a:srgbClr val="800000"/>
                </a:solidFill>
                <a:latin typeface="CMU Typewriter Text Regular"/>
                <a:cs typeface="CMU Typewriter Text Regular"/>
              </a:rPr>
              <a:t>Incomplete Information in RDF</a:t>
            </a:r>
            <a:r>
              <a:rPr lang="en-US" sz="1200" b="1" i="1">
                <a:solidFill>
                  <a:srgbClr val="800000"/>
                </a:solidFill>
                <a:latin typeface="CMU Typewriter Text Regular"/>
                <a:cs typeface="CMU Typewriter Text Regular"/>
              </a:rPr>
              <a:t/>
            </a:r>
            <a:br>
              <a:rPr lang="en-US" sz="1200" b="1" i="1">
                <a:solidFill>
                  <a:srgbClr val="800000"/>
                </a:solidFill>
                <a:latin typeface="CMU Typewriter Text Regular"/>
                <a:cs typeface="CMU Typewriter Text Regular"/>
              </a:rPr>
            </a:br>
            <a:r>
              <a:rPr lang="hu-HU" sz="1200">
                <a:solidFill>
                  <a:srgbClr val="800000"/>
                </a:solidFill>
                <a:latin typeface="CMU Typewriter Text Regular"/>
                <a:cs typeface="CMU Typewriter Text Regular"/>
              </a:rPr>
              <a:t>arXiv:1209.3756v2 [cs.DB] 18 Sep 2012</a:t>
            </a:r>
            <a:r>
              <a:rPr lang="en-US" sz="1200">
                <a:latin typeface="CMU Typewriter Text Regular"/>
                <a:cs typeface="CMU Typewriter Text Regular"/>
              </a:rPr>
              <a:t/>
            </a:r>
            <a:br>
              <a:rPr lang="en-US" sz="1200">
                <a:latin typeface="CMU Typewriter Text Regular"/>
                <a:cs typeface="CMU Typewriter Text Regular"/>
              </a:rPr>
            </a:br>
            <a:r>
              <a:rPr lang="en-US" sz="1200">
                <a:latin typeface="CMU Typewriter Text Regular"/>
                <a:cs typeface="CMU Typewriter Text Regular"/>
                <a:hlinkClick r:id="rId3"/>
              </a:rPr>
              <a:t>http://arxiv.org/pdf/1209.3756v2.pdf</a:t>
            </a:r>
            <a:r>
              <a:rPr lang="el-GR" sz="1200">
                <a:latin typeface="CMU Typewriter Text Regular"/>
                <a:cs typeface="CMU Typewriter Text Regular"/>
              </a:rPr>
              <a:t> </a:t>
            </a:r>
            <a:endParaRPr lang="en-US" sz="1200">
              <a:latin typeface="CMU Typewriter Text Regular"/>
              <a:cs typeface="CMU Typewriter Text Regular"/>
            </a:endParaRPr>
          </a:p>
          <a:p>
            <a:endParaRPr lang="en-US" sz="120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559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6106715" y="4565595"/>
            <a:ext cx="8063879" cy="576064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2400"/>
              <a:t>  {      </a:t>
            </a:r>
            <a:r>
              <a:rPr lang="en-US" sz="2400" baseline="-25000"/>
              <a:t>                                </a:t>
            </a:r>
            <a:r>
              <a:rPr lang="en-US" sz="2400"/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5500" y="6516141"/>
            <a:ext cx="11169748" cy="432048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"x≥7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x≤13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y≥9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y≤18"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RDF</a:t>
            </a:r>
            <a:r>
              <a:rPr lang="en-US" baseline="30000"/>
              <a:t>i</a:t>
            </a:r>
            <a:r>
              <a:rPr lang="en-US"/>
              <a:t>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31565"/>
            <a:ext cx="5184576" cy="275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hotspot1 type Hotspot .</a:t>
            </a:r>
          </a:p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fire1 type Fire .</a:t>
            </a:r>
          </a:p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hotspot1 correspondsTo fire1 .</a:t>
            </a:r>
          </a:p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fire1 occuredIn _region1 . </a:t>
            </a:r>
          </a:p>
          <a:p>
            <a:pPr marL="0" indent="0">
              <a:buNone/>
            </a:pPr>
            <a:endParaRPr lang="en-US" sz="150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_region1 geo:sfWithin "x≥6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x≤23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y≥8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y≤19"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3" y="1120904"/>
            <a:ext cx="4105853" cy="323637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880072" y="3275781"/>
            <a:ext cx="2592288" cy="4320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 w="28575" cmpd="sng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5472360" y="3131765"/>
            <a:ext cx="1152128" cy="3600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84200" y="5362778"/>
            <a:ext cx="4816152" cy="155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0583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Times New Roman" charset="0"/>
              <a:buNone/>
            </a:pPr>
            <a:r>
              <a:rPr lang="en-US" sz="1500">
                <a:latin typeface="Courier New"/>
                <a:cs typeface="Courier New"/>
              </a:rPr>
              <a:t>hotspot1 type Hotspot .</a:t>
            </a:r>
          </a:p>
          <a:p>
            <a:pPr marL="0" indent="0">
              <a:buFont typeface="Times New Roman" charset="0"/>
              <a:buNone/>
            </a:pPr>
            <a:r>
              <a:rPr lang="en-US" sz="1500">
                <a:latin typeface="Courier New"/>
                <a:cs typeface="Courier New"/>
              </a:rPr>
              <a:t>fire1 type Fire .</a:t>
            </a:r>
          </a:p>
          <a:p>
            <a:pPr marL="0" indent="0">
              <a:buFont typeface="Times New Roman" charset="0"/>
              <a:buNone/>
            </a:pPr>
            <a:r>
              <a:rPr lang="en-US" sz="1500">
                <a:latin typeface="Courier New"/>
                <a:cs typeface="Courier New"/>
              </a:rPr>
              <a:t>hotspot1 correspondsTo fire1 .</a:t>
            </a:r>
          </a:p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fire1 occuredIn                        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5500" y="6508784"/>
            <a:ext cx="10305652" cy="432048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"x≥8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x≤14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y≥10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y≤18"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4008" y="6508784"/>
            <a:ext cx="9649072" cy="432048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"x≥9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x≤14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y≥10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y≤18"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04008" y="6508784"/>
            <a:ext cx="9073008" cy="432048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1500">
                <a:latin typeface="Courier New"/>
                <a:cs typeface="Courier New"/>
              </a:rPr>
              <a:t>"x≥10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x≤21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y≥10</a:t>
            </a:r>
            <a:r>
              <a:rPr lang="es-ES_tradnl" sz="1500">
                <a:latin typeface="Courier New"/>
                <a:cs typeface="Courier New"/>
              </a:rPr>
              <a:t>∧</a:t>
            </a:r>
            <a:r>
              <a:rPr lang="en-US" sz="1500">
                <a:latin typeface="Courier New"/>
                <a:cs typeface="Courier New"/>
              </a:rPr>
              <a:t>y≤15"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0432" y="4571925"/>
            <a:ext cx="7344816" cy="576064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2400"/>
              <a:t>  { G</a:t>
            </a:r>
            <a:r>
              <a:rPr lang="en-US" sz="2400" baseline="-25000"/>
              <a:t>1, </a:t>
            </a:r>
            <a:r>
              <a:rPr lang="en-US" sz="2400"/>
              <a:t>G</a:t>
            </a:r>
            <a:r>
              <a:rPr lang="en-US" sz="2400" baseline="-25000"/>
              <a:t>2, </a:t>
            </a:r>
            <a:r>
              <a:rPr lang="en-US" sz="2400"/>
              <a:t>G</a:t>
            </a:r>
            <a:r>
              <a:rPr lang="en-US" sz="2400" baseline="-25000"/>
              <a:t>3,</a:t>
            </a:r>
            <a:r>
              <a:rPr lang="en-US" sz="2400"/>
              <a:t> G</a:t>
            </a:r>
            <a:r>
              <a:rPr lang="en-US" sz="2400" baseline="-25000"/>
              <a:t>4, </a:t>
            </a:r>
            <a:r>
              <a:rPr lang="en-US" sz="2400"/>
              <a:t>... }</a:t>
            </a:r>
          </a:p>
        </p:txBody>
      </p:sp>
      <p:cxnSp>
        <p:nvCxnSpPr>
          <p:cNvPr id="25" name="Straight Arrow Connector 24"/>
          <p:cNvCxnSpPr>
            <a:stCxn id="14" idx="3"/>
          </p:cNvCxnSpPr>
          <p:nvPr/>
        </p:nvCxnSpPr>
        <p:spPr bwMode="auto">
          <a:xfrm flipV="1">
            <a:off x="5400352" y="5003973"/>
            <a:ext cx="1368152" cy="11360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</p:cNvCxnSpPr>
          <p:nvPr/>
        </p:nvCxnSpPr>
        <p:spPr bwMode="auto">
          <a:xfrm flipV="1">
            <a:off x="5400352" y="5003973"/>
            <a:ext cx="1872208" cy="11360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</p:cNvCxnSpPr>
          <p:nvPr/>
        </p:nvCxnSpPr>
        <p:spPr bwMode="auto">
          <a:xfrm flipV="1">
            <a:off x="5400352" y="5003973"/>
            <a:ext cx="2304256" cy="11360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</p:cNvCxnSpPr>
          <p:nvPr/>
        </p:nvCxnSpPr>
        <p:spPr bwMode="auto">
          <a:xfrm flipV="1">
            <a:off x="5400352" y="5003973"/>
            <a:ext cx="2808312" cy="11360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6" idx="2"/>
          </p:cNvCxnSpPr>
          <p:nvPr/>
        </p:nvCxnSpPr>
        <p:spPr bwMode="auto">
          <a:xfrm rot="16200000" flipH="1">
            <a:off x="4086206" y="2753723"/>
            <a:ext cx="864096" cy="3204356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00152" y="4067869"/>
            <a:ext cx="23762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2400"/>
              <a:t>corresponds to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20432" y="4571925"/>
            <a:ext cx="6768752" cy="576064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2400"/>
              <a:t>  { G</a:t>
            </a:r>
            <a:r>
              <a:rPr lang="en-US" sz="2400" baseline="-25000"/>
              <a:t>1, </a:t>
            </a:r>
            <a:r>
              <a:rPr lang="en-US" sz="2400"/>
              <a:t>G</a:t>
            </a:r>
            <a:r>
              <a:rPr lang="en-US" sz="2400" baseline="-25000"/>
              <a:t>2, </a:t>
            </a:r>
            <a:r>
              <a:rPr lang="en-US" sz="2400"/>
              <a:t>G</a:t>
            </a:r>
            <a:r>
              <a:rPr lang="en-US" sz="2400" baseline="-25000"/>
              <a:t>3</a:t>
            </a:r>
            <a:r>
              <a:rPr lang="en-US" sz="2400"/>
              <a:t>           }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07732" y="4571925"/>
            <a:ext cx="6061372" cy="576064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2400"/>
              <a:t>  { G</a:t>
            </a:r>
            <a:r>
              <a:rPr lang="en-US" sz="2400" baseline="-25000"/>
              <a:t>1, </a:t>
            </a:r>
            <a:r>
              <a:rPr lang="en-US" sz="2400"/>
              <a:t>G</a:t>
            </a:r>
            <a:r>
              <a:rPr lang="en-US" sz="2400" baseline="-25000"/>
              <a:t>2                         </a:t>
            </a:r>
            <a:r>
              <a:rPr lang="en-US" sz="2400"/>
              <a:t>}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13065" y="4571925"/>
            <a:ext cx="5335959" cy="576064"/>
          </a:xfrm>
          <a:prstGeom prst="rect">
            <a:avLst/>
          </a:prstGeom>
          <a:ln>
            <a:noFill/>
          </a:ln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2400"/>
              <a:t>  { G</a:t>
            </a:r>
            <a:r>
              <a:rPr lang="en-US" sz="2400" baseline="-25000"/>
              <a:t>1                                 </a:t>
            </a:r>
            <a:r>
              <a:rPr lang="en-US" sz="2400"/>
              <a:t>}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192440" y="4496644"/>
            <a:ext cx="3024336" cy="6546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 w="38100" cmpd="sng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776" y="1259557"/>
            <a:ext cx="5400600" cy="26642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13000"/>
                </a:schemeClr>
              </a:gs>
              <a:gs pos="35000">
                <a:schemeClr val="accent6">
                  <a:tint val="37000"/>
                  <a:satMod val="300000"/>
                  <a:alpha val="13000"/>
                </a:schemeClr>
              </a:gs>
              <a:gs pos="100000">
                <a:schemeClr val="accent6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 w="38100" cmpd="sng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71" name="Oval Callout 70"/>
          <p:cNvSpPr/>
          <p:nvPr/>
        </p:nvSpPr>
        <p:spPr bwMode="auto">
          <a:xfrm>
            <a:off x="6336456" y="5940077"/>
            <a:ext cx="3584515" cy="950506"/>
          </a:xfrm>
          <a:prstGeom prst="wedgeEllipseCallout">
            <a:avLst>
              <a:gd name="adj1" fmla="val 25226"/>
              <a:gd name="adj2" fmla="val -12954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set of RDF</a:t>
            </a:r>
            <a:r>
              <a:rPr kumimoji="0" lang="en-US" sz="2000" b="1" i="0" u="none" strike="noStrike" cap="none" normalizeH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 graphs</a:t>
            </a:r>
            <a:endParaRPr kumimoji="0" lang="el-GR" sz="2000" b="1" i="0" u="none" strike="noStrike" cap="none" normalizeH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l-GR" sz="2000" b="1" baseline="0">
                <a:latin typeface="Arial" charset="0"/>
                <a:cs typeface="DejaVu Sans" charset="0"/>
              </a:rPr>
              <a:t>(</a:t>
            </a:r>
            <a:r>
              <a:rPr lang="en-US" sz="2000" b="1" baseline="0">
                <a:latin typeface="Arial" charset="0"/>
                <a:cs typeface="DejaVu Sans" charset="0"/>
              </a:rPr>
              <a:t>possible</a:t>
            </a:r>
            <a:r>
              <a:rPr lang="en-US" sz="2000" b="1">
                <a:latin typeface="Arial" charset="0"/>
                <a:cs typeface="DejaVu Sans" charset="0"/>
              </a:rPr>
              <a:t> worlds</a:t>
            </a:r>
            <a:r>
              <a:rPr lang="el-GR" sz="2000" b="1" baseline="0">
                <a:latin typeface="Arial" charset="0"/>
                <a:cs typeface="DejaVu Sans" charset="0"/>
              </a:rPr>
              <a:t>)</a:t>
            </a:r>
            <a:endParaRPr kumimoji="0" lang="en-US" sz="2000" b="1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816129" y="1979637"/>
            <a:ext cx="732922" cy="1080120"/>
            <a:chOff x="6816129" y="1979637"/>
            <a:chExt cx="732922" cy="1080120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816129" y="1979637"/>
              <a:ext cx="732922" cy="10801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endParaRPr>
            </a:p>
          </p:txBody>
        </p:sp>
        <p:pic>
          <p:nvPicPr>
            <p:cNvPr id="72" name="Picture 71" descr="fi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512" y="2555701"/>
              <a:ext cx="533400" cy="35560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697339" y="2339677"/>
            <a:ext cx="1335559" cy="638253"/>
            <a:chOff x="11265593" y="3237981"/>
            <a:chExt cx="1335559" cy="638253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1265593" y="3237981"/>
              <a:ext cx="1335559" cy="63825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endParaRPr>
            </a:p>
          </p:txBody>
        </p:sp>
        <p:pic>
          <p:nvPicPr>
            <p:cNvPr id="76" name="Picture 75" descr="fi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672" y="3424237"/>
              <a:ext cx="533400" cy="355600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6984528" y="1979637"/>
            <a:ext cx="792088" cy="911715"/>
            <a:chOff x="6984528" y="1979637"/>
            <a:chExt cx="792088" cy="911715"/>
          </a:xfrm>
        </p:grpSpPr>
        <p:sp>
          <p:nvSpPr>
            <p:cNvPr id="77" name="Rectangle 76"/>
            <p:cNvSpPr/>
            <p:nvPr/>
          </p:nvSpPr>
          <p:spPr bwMode="auto">
            <a:xfrm>
              <a:off x="6984528" y="1979637"/>
              <a:ext cx="792088" cy="911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endParaRPr>
            </a:p>
          </p:txBody>
        </p:sp>
        <p:pic>
          <p:nvPicPr>
            <p:cNvPr id="78" name="Picture 77" descr="fi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208" y="2123653"/>
              <a:ext cx="533400" cy="35560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7057677" y="1979637"/>
            <a:ext cx="719237" cy="920231"/>
            <a:chOff x="7057677" y="1979637"/>
            <a:chExt cx="719237" cy="920231"/>
          </a:xfrm>
        </p:grpSpPr>
        <p:sp>
          <p:nvSpPr>
            <p:cNvPr id="80" name="Rectangle 79"/>
            <p:cNvSpPr/>
            <p:nvPr/>
          </p:nvSpPr>
          <p:spPr bwMode="auto">
            <a:xfrm>
              <a:off x="7057677" y="1979637"/>
              <a:ext cx="719237" cy="9202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endParaRPr>
            </a:p>
          </p:txBody>
        </p:sp>
        <p:pic>
          <p:nvPicPr>
            <p:cNvPr id="84" name="Picture 83" descr="fi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52" y="2267669"/>
              <a:ext cx="533400" cy="35560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7128544" y="2482261"/>
            <a:ext cx="1296144" cy="580230"/>
            <a:chOff x="7128544" y="2482261"/>
            <a:chExt cx="1296144" cy="580230"/>
          </a:xfrm>
        </p:grpSpPr>
        <p:sp>
          <p:nvSpPr>
            <p:cNvPr id="86" name="Rectangle 85"/>
            <p:cNvSpPr/>
            <p:nvPr/>
          </p:nvSpPr>
          <p:spPr bwMode="auto">
            <a:xfrm>
              <a:off x="7128544" y="2482261"/>
              <a:ext cx="1296144" cy="5802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endParaRPr>
            </a:p>
          </p:txBody>
        </p:sp>
        <p:pic>
          <p:nvPicPr>
            <p:cNvPr id="87" name="Picture 86" descr="fi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616" y="2555701"/>
              <a:ext cx="533400" cy="355600"/>
            </a:xfrm>
            <a:prstGeom prst="rect">
              <a:avLst/>
            </a:prstGeom>
          </p:spPr>
        </p:pic>
      </p:grpSp>
      <p:cxnSp>
        <p:nvCxnSpPr>
          <p:cNvPr id="90" name="Straight Arrow Connector 89"/>
          <p:cNvCxnSpPr>
            <a:endCxn id="73" idx="1"/>
          </p:cNvCxnSpPr>
          <p:nvPr/>
        </p:nvCxnSpPr>
        <p:spPr bwMode="auto">
          <a:xfrm>
            <a:off x="3168104" y="2627709"/>
            <a:ext cx="3529235" cy="3109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>
            <a:off x="3855293" y="2235923"/>
            <a:ext cx="3129235" cy="31977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9" grpId="0"/>
      <p:bldP spid="19" grpId="1"/>
      <p:bldP spid="3" grpId="0" build="p"/>
      <p:bldP spid="9" grpId="0" animBg="1"/>
      <p:bldP spid="9" grpId="1" animBg="1"/>
      <p:bldP spid="14" grpId="0"/>
      <p:bldP spid="20" grpId="0"/>
      <p:bldP spid="20" grpId="1"/>
      <p:bldP spid="21" grpId="0"/>
      <p:bldP spid="21" grpId="1"/>
      <p:bldP spid="22" grpId="0"/>
      <p:bldP spid="23" grpId="0"/>
      <p:bldP spid="49" grpId="0"/>
      <p:bldP spid="66" grpId="0"/>
      <p:bldP spid="66" grpId="1"/>
      <p:bldP spid="67" grpId="0"/>
      <p:bldP spid="67" grpId="1"/>
      <p:bldP spid="68" grpId="0"/>
      <p:bldP spid="68" grpId="1"/>
      <p:bldP spid="70" grpId="0" animBg="1"/>
      <p:bldP spid="6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Certain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331565"/>
            <a:ext cx="4824536" cy="2753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CERTAIN</a:t>
            </a:r>
            <a:r>
              <a:rPr lang="en-US" sz="1600">
                <a:latin typeface="Courier New" charset="0"/>
                <a:cs typeface="Courier New" charset="0"/>
              </a:rPr>
              <a:t> SELECT ?F 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WHERE { 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	?F rdf:type noa:Fire ;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	noa:occuredIn ?R .   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	FILTER(</a:t>
            </a:r>
            <a:r>
              <a:rPr lang="en-US" sz="1600" b="1">
                <a:latin typeface="Courier New" charset="0"/>
                <a:cs typeface="Courier New" charset="0"/>
              </a:rPr>
              <a:t>geof:sfWithin</a:t>
            </a:r>
            <a:r>
              <a:rPr lang="en-US" sz="1600">
                <a:latin typeface="Courier New" charset="0"/>
                <a:cs typeface="Courier New" charset="0"/>
              </a:rPr>
              <a:t>(?R, 				</a:t>
            </a:r>
            <a:r>
              <a:rPr lang="en-US" sz="1600">
                <a:latin typeface="Courier New"/>
                <a:cs typeface="Courier New"/>
              </a:rPr>
              <a:t>"x≥2</a:t>
            </a:r>
            <a:r>
              <a:rPr lang="es-ES_tradnl" sz="1600">
                <a:latin typeface="Courier New"/>
                <a:cs typeface="Courier New"/>
              </a:rPr>
              <a:t>∧</a:t>
            </a:r>
            <a:r>
              <a:rPr lang="en-US" sz="1600">
                <a:latin typeface="Courier New"/>
                <a:cs typeface="Courier New"/>
              </a:rPr>
              <a:t>x≤28</a:t>
            </a:r>
            <a:r>
              <a:rPr lang="es-ES_tradnl" sz="1600">
                <a:latin typeface="Courier New"/>
                <a:cs typeface="Courier New"/>
              </a:rPr>
              <a:t>∧</a:t>
            </a:r>
            <a:r>
              <a:rPr lang="en-US" sz="1600">
                <a:latin typeface="Courier New"/>
                <a:cs typeface="Courier New"/>
              </a:rPr>
              <a:t>y≥4</a:t>
            </a:r>
            <a:r>
              <a:rPr lang="es-ES_tradnl" sz="1600">
                <a:latin typeface="Courier New"/>
                <a:cs typeface="Courier New"/>
              </a:rPr>
              <a:t>∧</a:t>
            </a:r>
            <a:r>
              <a:rPr lang="en-US" sz="1600">
                <a:latin typeface="Courier New"/>
                <a:cs typeface="Courier New"/>
              </a:rPr>
              <a:t>y≤22"</a:t>
            </a:r>
            <a:r>
              <a:rPr lang="en-US" sz="1600">
                <a:latin typeface="Courier New" charset="0"/>
                <a:cs typeface="Courier New" charset="0"/>
              </a:rPr>
              <a:t>))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}</a:t>
            </a:r>
          </a:p>
        </p:txBody>
      </p:sp>
      <p:cxnSp>
        <p:nvCxnSpPr>
          <p:cNvPr id="10" name="Straight Arrow Connector 9"/>
          <p:cNvCxnSpPr>
            <a:stCxn id="27" idx="3"/>
          </p:cNvCxnSpPr>
          <p:nvPr/>
        </p:nvCxnSpPr>
        <p:spPr bwMode="auto">
          <a:xfrm>
            <a:off x="4905136" y="3403925"/>
            <a:ext cx="1215296" cy="17576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 bwMode="auto">
          <a:xfrm>
            <a:off x="2312848" y="3241622"/>
            <a:ext cx="2592288" cy="32460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 w="28575" cmpd="sng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7944" y="5228663"/>
            <a:ext cx="6819705" cy="63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Cert(q) = q(G</a:t>
            </a:r>
            <a:r>
              <a:rPr lang="en-US" sz="2000" baseline="-25000"/>
              <a:t>1</a:t>
            </a:r>
            <a:r>
              <a:rPr lang="en-US" sz="2000"/>
              <a:t>)  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⋂  </a:t>
            </a:r>
            <a:r>
              <a:rPr lang="en-US" sz="2000"/>
              <a:t>q(G</a:t>
            </a:r>
            <a:r>
              <a:rPr lang="en-US" sz="2000" baseline="-25000"/>
              <a:t>2</a:t>
            </a:r>
            <a:r>
              <a:rPr lang="en-US" sz="2000"/>
              <a:t>) 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 ⋂  </a:t>
            </a:r>
            <a:r>
              <a:rPr lang="en-US" sz="2000"/>
              <a:t>q(G</a:t>
            </a:r>
            <a:r>
              <a:rPr lang="en-US" sz="2000" baseline="-25000"/>
              <a:t>3</a:t>
            </a:r>
            <a:r>
              <a:rPr lang="en-US" sz="2000"/>
              <a:t>) 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 ⋂  </a:t>
            </a:r>
            <a:r>
              <a:rPr lang="en-US" sz="2000"/>
              <a:t>q(G</a:t>
            </a:r>
            <a:r>
              <a:rPr lang="en-US" sz="2000" baseline="-25000"/>
              <a:t>4</a:t>
            </a:r>
            <a:r>
              <a:rPr lang="en-US" sz="2000"/>
              <a:t>)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  ⋂  ...</a:t>
            </a:r>
            <a:endParaRPr lang="en-US" sz="2000"/>
          </a:p>
          <a:p>
            <a:endParaRPr lang="en-US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3" y="1120904"/>
            <a:ext cx="4105853" cy="32363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97339" y="2339677"/>
            <a:ext cx="1335559" cy="638253"/>
            <a:chOff x="11265593" y="3237981"/>
            <a:chExt cx="1335559" cy="638253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1265593" y="3237981"/>
              <a:ext cx="1335559" cy="63825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endParaRPr>
            </a:p>
          </p:txBody>
        </p:sp>
        <p:pic>
          <p:nvPicPr>
            <p:cNvPr id="17" name="Picture 16" descr="fi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672" y="3424237"/>
              <a:ext cx="533400" cy="3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5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7" grpId="0" animBg="1"/>
      <p:bldP spid="27" grpId="1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Certain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331565"/>
            <a:ext cx="4824536" cy="2753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CERTAIN</a:t>
            </a:r>
            <a:r>
              <a:rPr lang="en-US" sz="1600">
                <a:latin typeface="Courier New" charset="0"/>
                <a:cs typeface="Courier New" charset="0"/>
              </a:rPr>
              <a:t> SELECT ?F 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WHERE { 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	?F rdf:type noa:Fire ;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	noa:occuredIn ?R .   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	FILTER(</a:t>
            </a:r>
            <a:r>
              <a:rPr lang="en-US" sz="1600" b="1">
                <a:latin typeface="Courier New" charset="0"/>
                <a:cs typeface="Courier New" charset="0"/>
              </a:rPr>
              <a:t>geof:sfWithin</a:t>
            </a:r>
            <a:r>
              <a:rPr lang="en-US" sz="1600">
                <a:latin typeface="Courier New" charset="0"/>
                <a:cs typeface="Courier New" charset="0"/>
              </a:rPr>
              <a:t>(?R, 				</a:t>
            </a:r>
            <a:r>
              <a:rPr lang="en-US" sz="1600">
                <a:latin typeface="Courier New"/>
                <a:cs typeface="Courier New"/>
              </a:rPr>
              <a:t>"x≥2</a:t>
            </a:r>
            <a:r>
              <a:rPr lang="es-ES_tradnl" sz="1600">
                <a:latin typeface="Courier New"/>
                <a:cs typeface="Courier New"/>
              </a:rPr>
              <a:t>∧</a:t>
            </a:r>
            <a:r>
              <a:rPr lang="en-US" sz="1600">
                <a:latin typeface="Courier New"/>
                <a:cs typeface="Courier New"/>
              </a:rPr>
              <a:t>x≤28</a:t>
            </a:r>
            <a:r>
              <a:rPr lang="es-ES_tradnl" sz="1600">
                <a:latin typeface="Courier New"/>
                <a:cs typeface="Courier New"/>
              </a:rPr>
              <a:t>∧</a:t>
            </a:r>
            <a:r>
              <a:rPr lang="en-US" sz="1600">
                <a:latin typeface="Courier New"/>
                <a:cs typeface="Courier New"/>
              </a:rPr>
              <a:t>y≥4</a:t>
            </a:r>
            <a:r>
              <a:rPr lang="es-ES_tradnl" sz="1600">
                <a:latin typeface="Courier New"/>
                <a:cs typeface="Courier New"/>
              </a:rPr>
              <a:t>∧</a:t>
            </a:r>
            <a:r>
              <a:rPr lang="en-US" sz="1600">
                <a:latin typeface="Courier New"/>
                <a:cs typeface="Courier New"/>
              </a:rPr>
              <a:t>y≤22"</a:t>
            </a:r>
            <a:r>
              <a:rPr lang="en-US" sz="1600">
                <a:latin typeface="Courier New" charset="0"/>
                <a:cs typeface="Courier New" charset="0"/>
              </a:rPr>
              <a:t>))</a:t>
            </a:r>
          </a:p>
          <a:p>
            <a:pPr>
              <a:buNone/>
            </a:pPr>
            <a:r>
              <a:rPr lang="en-US" sz="1600">
                <a:latin typeface="Courier New" charset="0"/>
                <a:cs typeface="Courier New" charset="0"/>
              </a:rPr>
              <a:t>}</a:t>
            </a:r>
          </a:p>
        </p:txBody>
      </p:sp>
      <p:cxnSp>
        <p:nvCxnSpPr>
          <p:cNvPr id="10" name="Straight Arrow Connector 9"/>
          <p:cNvCxnSpPr>
            <a:stCxn id="27" idx="3"/>
          </p:cNvCxnSpPr>
          <p:nvPr/>
        </p:nvCxnSpPr>
        <p:spPr bwMode="auto">
          <a:xfrm>
            <a:off x="4905136" y="3403925"/>
            <a:ext cx="1215296" cy="17576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 bwMode="auto">
          <a:xfrm>
            <a:off x="2312848" y="3241622"/>
            <a:ext cx="2592288" cy="32460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 w="28575" cmpd="sng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7944" y="5228663"/>
            <a:ext cx="6819705" cy="63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Cert(q) = q(G</a:t>
            </a:r>
            <a:r>
              <a:rPr lang="en-US" sz="2000" baseline="-25000"/>
              <a:t>1</a:t>
            </a:r>
            <a:r>
              <a:rPr lang="en-US" sz="2000"/>
              <a:t>)  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⋂  </a:t>
            </a:r>
            <a:r>
              <a:rPr lang="en-US" sz="2000"/>
              <a:t>q(G</a:t>
            </a:r>
            <a:r>
              <a:rPr lang="en-US" sz="2000" baseline="-25000"/>
              <a:t>2</a:t>
            </a:r>
            <a:r>
              <a:rPr lang="en-US" sz="2000"/>
              <a:t>) 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 ⋂  </a:t>
            </a:r>
            <a:r>
              <a:rPr lang="en-US" sz="2000"/>
              <a:t>q(G</a:t>
            </a:r>
            <a:r>
              <a:rPr lang="en-US" sz="2000" baseline="-25000"/>
              <a:t>3</a:t>
            </a:r>
            <a:r>
              <a:rPr lang="en-US" sz="2000"/>
              <a:t>) 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 ⋂  </a:t>
            </a:r>
            <a:r>
              <a:rPr lang="en-US" sz="2000"/>
              <a:t>q(G</a:t>
            </a:r>
            <a:r>
              <a:rPr lang="en-US" sz="2000" baseline="-25000"/>
              <a:t>4</a:t>
            </a:r>
            <a:r>
              <a:rPr lang="en-US" sz="2000"/>
              <a:t>)</a:t>
            </a:r>
            <a:r>
              <a:rPr lang="en-US" sz="2000" b="1">
                <a:solidFill>
                  <a:prstClr val="black"/>
                </a:solidFill>
                <a:latin typeface="DejaVuLGCSans-Bold"/>
              </a:rPr>
              <a:t>  ⋂  ...</a:t>
            </a:r>
            <a:endParaRPr lang="en-US" sz="2000"/>
          </a:p>
          <a:p>
            <a:endParaRPr lang="en-US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3" y="1120904"/>
            <a:ext cx="4105853" cy="32363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97339" y="2339677"/>
            <a:ext cx="1335559" cy="638253"/>
            <a:chOff x="11265593" y="3237981"/>
            <a:chExt cx="1335559" cy="638253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1265593" y="3237981"/>
              <a:ext cx="1335559" cy="63825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endParaRPr>
            </a:p>
          </p:txBody>
        </p:sp>
        <p:pic>
          <p:nvPicPr>
            <p:cNvPr id="17" name="Picture 16" descr="fir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672" y="3424237"/>
              <a:ext cx="533400" cy="3556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664048" y="3851845"/>
            <a:ext cx="4217077" cy="7835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How the </a:t>
            </a:r>
            <a:r>
              <a:rPr lang="en-US" sz="2400" b="1">
                <a:solidFill>
                  <a:schemeClr val="tx1"/>
                </a:solidFill>
              </a:rPr>
              <a:t>certain answer</a:t>
            </a:r>
            <a:r>
              <a:rPr lang="en-US" sz="2400">
                <a:solidFill>
                  <a:schemeClr val="tx1"/>
                </a:solidFill>
              </a:rPr>
              <a:t> is </a:t>
            </a:r>
            <a:r>
              <a:rPr lang="en-US" sz="2400" b="1">
                <a:solidFill>
                  <a:srgbClr val="FF0000"/>
                </a:solidFill>
              </a:rPr>
              <a:t>computed</a:t>
            </a:r>
            <a:r>
              <a:rPr lang="en-US" sz="2400" b="1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82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7" grpId="0" animBg="1"/>
      <p:bldP spid="27" grpId="1" animBg="1"/>
      <p:bldP spid="15" grpId="0"/>
      <p:bldP spid="15" grpId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Framework RDF</a:t>
            </a:r>
            <a:r>
              <a:rPr lang="en-US" baseline="30000"/>
              <a:t>i</a:t>
            </a:r>
            <a:r>
              <a:rPr lang="en-US"/>
              <a:t>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187549"/>
            <a:ext cx="9073008" cy="53663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400"/>
              <a:t>Formal semantics for RDF</a:t>
            </a:r>
            <a:r>
              <a:rPr lang="en-US" sz="2400" baseline="30000"/>
              <a:t>i</a:t>
            </a:r>
            <a:r>
              <a:rPr lang="en-US" sz="2400"/>
              <a:t> and SPARQL query evaluation</a:t>
            </a:r>
            <a:r>
              <a:rPr lang="el-GR" sz="2400"/>
              <a:t/>
            </a:r>
            <a:br>
              <a:rPr lang="el-GR" sz="2400"/>
            </a:br>
            <a:endParaRPr lang="en-US" sz="2400"/>
          </a:p>
          <a:p>
            <a:pPr>
              <a:lnSpc>
                <a:spcPct val="160000"/>
              </a:lnSpc>
            </a:pPr>
            <a:r>
              <a:rPr lang="en-US" sz="2400" b="1"/>
              <a:t>Representation Systems</a:t>
            </a:r>
            <a:r>
              <a:rPr lang="en-US" sz="2400"/>
              <a:t>: </a:t>
            </a:r>
          </a:p>
          <a:p>
            <a:pPr lvl="1">
              <a:lnSpc>
                <a:spcPct val="160000"/>
              </a:lnSpc>
            </a:pPr>
            <a:r>
              <a:rPr lang="en-US" sz="2400"/>
              <a:t>CONSTRUCT with AUF graph patterns</a:t>
            </a:r>
          </a:p>
          <a:p>
            <a:pPr lvl="1">
              <a:lnSpc>
                <a:spcPct val="160000"/>
              </a:lnSpc>
            </a:pPr>
            <a:r>
              <a:rPr lang="en-US" sz="2400"/>
              <a:t>CONSTRUCT with well-designed graph patterns</a:t>
            </a:r>
            <a:r>
              <a:rPr lang="el-GR" sz="2400"/>
              <a:t/>
            </a:r>
            <a:br>
              <a:rPr lang="el-GR" sz="2400"/>
            </a:br>
            <a:endParaRPr lang="en-US" sz="2400"/>
          </a:p>
          <a:p>
            <a:pPr>
              <a:lnSpc>
                <a:spcPct val="160000"/>
              </a:lnSpc>
            </a:pPr>
            <a:r>
              <a:rPr lang="en-US" sz="2400" b="1"/>
              <a:t>Certain Answer</a:t>
            </a:r>
            <a:r>
              <a:rPr lang="en-US" sz="2400"/>
              <a:t>: semantics, algorithms, computational complexity when </a:t>
            </a:r>
            <a:r>
              <a:rPr lang="en-US" sz="2400" i="1"/>
              <a:t>L</a:t>
            </a:r>
            <a:r>
              <a:rPr lang="en-US" sz="2400"/>
              <a:t> is a language of spatial topological constraints</a:t>
            </a:r>
            <a:r>
              <a:rPr lang="el-GR" sz="2400"/>
              <a:t/>
            </a:r>
            <a:br>
              <a:rPr lang="el-GR" sz="2400"/>
            </a:br>
            <a:endParaRPr lang="en-US" sz="2400"/>
          </a:p>
          <a:p>
            <a:pPr>
              <a:lnSpc>
                <a:spcPct val="160000"/>
              </a:lnSpc>
            </a:pPr>
            <a:r>
              <a:rPr lang="en-US" sz="2400"/>
              <a:t>Implementation in the system </a:t>
            </a:r>
            <a:r>
              <a:rPr lang="en-US" sz="2400" b="1"/>
              <a:t>Strabon</a:t>
            </a:r>
            <a:r>
              <a:rPr lang="en-US" sz="2400"/>
              <a:t> has started </a:t>
            </a:r>
            <a:r>
              <a:rPr lang="en-US" sz="2400">
                <a:solidFill>
                  <a:srgbClr val="000000"/>
                </a:solidFill>
              </a:rPr>
              <a:t>with </a:t>
            </a:r>
            <a:r>
              <a:rPr lang="en-US" sz="2400" i="1">
                <a:solidFill>
                  <a:srgbClr val="000000"/>
                </a:solidFill>
              </a:rPr>
              <a:t>L</a:t>
            </a:r>
            <a:r>
              <a:rPr lang="el-GR" sz="2400" i="1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being PCL (topological constraints between variables and polygon constants)</a:t>
            </a:r>
          </a:p>
        </p:txBody>
      </p:sp>
      <p:sp>
        <p:nvSpPr>
          <p:cNvPr id="5" name="TextBox 4"/>
          <p:cNvSpPr txBox="1"/>
          <p:nvPr/>
        </p:nvSpPr>
        <p:spPr>
          <a:xfrm rot="900000">
            <a:off x="6397234" y="2511613"/>
            <a:ext cx="3672800" cy="953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CMU Typewriter Text Regular"/>
                <a:cs typeface="CMU Typewriter Text Regular"/>
              </a:rPr>
              <a:t>Charalampos Nikolaou and Manolis Koubarakis</a:t>
            </a:r>
            <a:br>
              <a:rPr lang="en-US" sz="1200">
                <a:solidFill>
                  <a:srgbClr val="800000"/>
                </a:solidFill>
                <a:latin typeface="CMU Typewriter Text Regular"/>
                <a:cs typeface="CMU Typewriter Text Regular"/>
              </a:rPr>
            </a:br>
            <a:r>
              <a:rPr lang="en-US" sz="1200" b="1">
                <a:solidFill>
                  <a:srgbClr val="800000"/>
                </a:solidFill>
                <a:latin typeface="CMU Typewriter Text Regular"/>
                <a:cs typeface="CMU Typewriter Text Regular"/>
              </a:rPr>
              <a:t>Incomplete Information in RDF</a:t>
            </a:r>
            <a:r>
              <a:rPr lang="en-US" sz="1200" b="1" i="1">
                <a:solidFill>
                  <a:srgbClr val="800000"/>
                </a:solidFill>
                <a:latin typeface="CMU Typewriter Text Regular"/>
                <a:cs typeface="CMU Typewriter Text Regular"/>
              </a:rPr>
              <a:t/>
            </a:r>
            <a:br>
              <a:rPr lang="en-US" sz="1200" b="1" i="1">
                <a:solidFill>
                  <a:srgbClr val="800000"/>
                </a:solidFill>
                <a:latin typeface="CMU Typewriter Text Regular"/>
                <a:cs typeface="CMU Typewriter Text Regular"/>
              </a:rPr>
            </a:br>
            <a:r>
              <a:rPr lang="hu-HU" sz="1200">
                <a:solidFill>
                  <a:srgbClr val="800000"/>
                </a:solidFill>
                <a:latin typeface="CMU Typewriter Text Regular"/>
                <a:cs typeface="CMU Typewriter Text Regular"/>
              </a:rPr>
              <a:t>arXiv:1209.3756v2 [cs.DB] 18 Sep 2012</a:t>
            </a:r>
            <a:r>
              <a:rPr lang="en-US" sz="1200">
                <a:latin typeface="CMU Typewriter Text Regular"/>
                <a:cs typeface="CMU Typewriter Text Regular"/>
              </a:rPr>
              <a:t/>
            </a:r>
            <a:br>
              <a:rPr lang="en-US" sz="1200">
                <a:latin typeface="CMU Typewriter Text Regular"/>
                <a:cs typeface="CMU Typewriter Text Regular"/>
              </a:rPr>
            </a:br>
            <a:r>
              <a:rPr lang="en-US" sz="1200">
                <a:latin typeface="CMU Typewriter Text Regular"/>
                <a:cs typeface="CMU Typewriter Text Regular"/>
                <a:hlinkClick r:id="rId3"/>
              </a:rPr>
              <a:t>http://arxiv.org/pdf/1209.3756v2.pdf</a:t>
            </a:r>
            <a:r>
              <a:rPr lang="el-GR" sz="1200">
                <a:latin typeface="CMU Typewriter Text Regular"/>
                <a:cs typeface="CMU Typewriter Text Regular"/>
              </a:rPr>
              <a:t> </a:t>
            </a:r>
            <a:endParaRPr lang="en-US" sz="1200">
              <a:latin typeface="CMU Typewriter Text Regular"/>
              <a:cs typeface="CMU Typewriter Text Regular"/>
            </a:endParaRPr>
          </a:p>
          <a:p>
            <a:endParaRPr lang="en-US" sz="1200">
              <a:latin typeface="CMU Typewriter Text Regular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85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187549"/>
            <a:ext cx="9073008" cy="53663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1"/>
              <a:t>How</a:t>
            </a:r>
            <a:r>
              <a:rPr lang="en-US" sz="2000"/>
              <a:t> do we implement </a:t>
            </a:r>
            <a:r>
              <a:rPr lang="en-US" sz="2000" b="1"/>
              <a:t>querying with topological relations</a:t>
            </a:r>
            <a:r>
              <a:rPr lang="en-US" sz="2000"/>
              <a:t> in RDF stores for stSPARQL/GeoSPARQL?</a:t>
            </a:r>
          </a:p>
          <a:p>
            <a:pPr>
              <a:lnSpc>
                <a:spcPct val="120000"/>
              </a:lnSpc>
            </a:pPr>
            <a:r>
              <a:rPr lang="en-US" sz="2000" b="1"/>
              <a:t>How</a:t>
            </a:r>
            <a:r>
              <a:rPr lang="en-US" sz="2000"/>
              <a:t> do we implement </a:t>
            </a:r>
            <a:r>
              <a:rPr lang="en-US" sz="2000" b="1"/>
              <a:t>certainty queries</a:t>
            </a:r>
            <a:r>
              <a:rPr lang="en-US" sz="2000"/>
              <a:t> for RDF</a:t>
            </a:r>
            <a:r>
              <a:rPr lang="en-US" sz="2000" baseline="30000"/>
              <a:t>i</a:t>
            </a:r>
            <a:r>
              <a:rPr lang="en-US" sz="2000"/>
              <a:t>?</a:t>
            </a:r>
            <a:endParaRPr lang="en-US" sz="2000" baseline="30000"/>
          </a:p>
          <a:p>
            <a:pPr>
              <a:lnSpc>
                <a:spcPct val="120000"/>
              </a:lnSpc>
            </a:pPr>
            <a:endParaRPr lang="en-US" sz="20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/>
              <a:t>DL reasoners with RCC-8 support </a:t>
            </a:r>
            <a:r>
              <a:rPr lang="en-US" sz="2000" b="1">
                <a:solidFill>
                  <a:srgbClr val="000000"/>
                </a:solidFill>
              </a:rPr>
              <a:t>offer topological reasoning already</a:t>
            </a:r>
            <a:r>
              <a:rPr lang="en-US" sz="2000">
                <a:solidFill>
                  <a:srgbClr val="000000"/>
                </a:solidFill>
              </a:rPr>
              <a:t> (implementing a path-consistency algorithm)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RacerPro      </a:t>
            </a:r>
            <a:r>
              <a:rPr lang="en-US" sz="1800">
                <a:solidFill>
                  <a:schemeClr val="tx1"/>
                </a:solidFill>
              </a:rPr>
              <a:t>[</a:t>
            </a:r>
            <a:r>
              <a:rPr lang="en-US" sz="20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Möller et al.</a:t>
            </a:r>
            <a:r>
              <a:rPr lang="en-US" sz="1800">
                <a:solidFill>
                  <a:schemeClr val="tx1"/>
                </a:solidFill>
              </a:rPr>
              <a:t>], </a:t>
            </a:r>
            <a:r>
              <a:rPr lang="en-US" sz="1800">
                <a:solidFill>
                  <a:schemeClr val="tx1"/>
                </a:solidFill>
                <a:cs typeface="Arial" charset="0"/>
              </a:rPr>
              <a:t>[</a:t>
            </a:r>
            <a:r>
              <a:rPr lang="en-US" sz="20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Wessel-Möller, JAPLL’09</a:t>
            </a:r>
            <a:r>
              <a:rPr lang="en-US" sz="1800">
                <a:solidFill>
                  <a:schemeClr val="tx1"/>
                </a:solidFill>
              </a:rPr>
              <a:t>]</a:t>
            </a:r>
            <a:endParaRPr lang="en-US" sz="2000"/>
          </a:p>
          <a:p>
            <a:pPr lvl="1"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</a:rPr>
              <a:t>PelletSpatial </a:t>
            </a:r>
            <a:r>
              <a:rPr lang="en-US" sz="1800">
                <a:solidFill>
                  <a:schemeClr val="tx1"/>
                </a:solidFill>
              </a:rPr>
              <a:t>[</a:t>
            </a:r>
            <a:r>
              <a:rPr lang="en-US" sz="20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Stocker-Sirin, OWLED</a:t>
            </a:r>
            <a:r>
              <a:rPr lang="fr-FR" sz="20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’</a:t>
            </a:r>
            <a:r>
              <a:rPr lang="en-US" sz="20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09</a:t>
            </a:r>
            <a:r>
              <a:rPr lang="en-US" sz="1800">
                <a:solidFill>
                  <a:schemeClr val="tx1"/>
                </a:solidFill>
              </a:rPr>
              <a:t>]</a:t>
            </a:r>
            <a:endParaRPr lang="en-US" sz="200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en-US" sz="20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/>
              <a:t>RDF</a:t>
            </a:r>
            <a:r>
              <a:rPr lang="en-US" sz="2000" baseline="30000"/>
              <a:t>i</a:t>
            </a:r>
            <a:r>
              <a:rPr lang="en-US" sz="2000"/>
              <a:t> goes </a:t>
            </a:r>
            <a:r>
              <a:rPr lang="en-US" sz="2000" b="1"/>
              <a:t>beyond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Reason about </a:t>
            </a:r>
            <a:r>
              <a:rPr lang="en-US" sz="2000" b="1"/>
              <a:t>qualitative and quantitative</a:t>
            </a:r>
            <a:r>
              <a:rPr lang="en-US" sz="2000"/>
              <a:t> geospatial information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Can be used in other application domains (e.g., temporal)</a:t>
            </a:r>
          </a:p>
        </p:txBody>
      </p:sp>
    </p:spTree>
    <p:extLst>
      <p:ext uri="{BB962C8B-B14F-4D97-AF65-F5344CB8AC3E}">
        <p14:creationId xmlns:p14="http://schemas.microsoft.com/office/powerpoint/2010/main" val="22516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>
                <a:latin typeface="Verdana" charset="0"/>
                <a:cs typeface="ＭＳ Ｐゴシック" charset="0"/>
              </a:rPr>
              <a:t>Motivation</a:t>
            </a:r>
            <a:endParaRPr lang="el-GR">
              <a:latin typeface="Verdana" charset="0"/>
              <a:cs typeface="ＭＳ Ｐゴシック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F00BB2D7-9421-E544-A40F-CD42FCB03C6D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3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3238" y="1896869"/>
            <a:ext cx="9073578" cy="5256584"/>
          </a:xfrm>
        </p:spPr>
        <p:txBody>
          <a:bodyPr numCol="2"/>
          <a:lstStyle/>
          <a:p>
            <a:pPr marL="971550" lvl="1" indent="-514350">
              <a:buFont typeface="+mj-lt"/>
              <a:buAutoNum type="arabicPeriod"/>
            </a:pPr>
            <a:r>
              <a:rPr lang="en-US" sz="2000"/>
              <a:t>GeoNames</a:t>
            </a:r>
            <a:br>
              <a:rPr lang="en-US" sz="2000"/>
            </a:br>
            <a:r>
              <a:rPr lang="en-US" sz="2000">
                <a:hlinkClick r:id="rId3"/>
              </a:rPr>
              <a:t>http://www.geonames.org/ontology/</a:t>
            </a:r>
            <a:r>
              <a:rPr lang="en-US" sz="200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LinkedGeoData (OpenStreetMap)</a:t>
            </a:r>
            <a:br>
              <a:rPr lang="en-US" sz="2000"/>
            </a:br>
            <a:r>
              <a:rPr lang="en-US" sz="2000">
                <a:hlinkClick r:id="rId4"/>
              </a:rPr>
              <a:t>http://linkedgeodata.org/</a:t>
            </a:r>
            <a:r>
              <a:rPr lang="en-US" sz="200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Administrative geography of Great Britain</a:t>
            </a:r>
            <a:br>
              <a:rPr lang="en-US" sz="2000"/>
            </a:br>
            <a:r>
              <a:rPr lang="en-US" sz="2000"/>
              <a:t>(Ordnance Survey)</a:t>
            </a:r>
            <a:br>
              <a:rPr lang="en-US" sz="2000"/>
            </a:br>
            <a:r>
              <a:rPr lang="en-US" sz="2000">
                <a:hlinkClick r:id="rId5"/>
              </a:rPr>
              <a:t>http://data.ordnancesurvey.co.uk/.html</a:t>
            </a:r>
            <a:r>
              <a:rPr lang="en-US" sz="200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Greek Administrative Geography</a:t>
            </a:r>
            <a:br>
              <a:rPr lang="en-US" sz="2000"/>
            </a:br>
            <a:r>
              <a:rPr lang="en-US" sz="2000">
                <a:hlinkClick r:id="rId6"/>
              </a:rPr>
              <a:t>http://linkedopendata.gr/</a:t>
            </a:r>
            <a:r>
              <a:rPr lang="en-US" sz="200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Corine Land Cover of Greece</a:t>
            </a:r>
            <a:br>
              <a:rPr lang="en-US" sz="2000"/>
            </a:br>
            <a:r>
              <a:rPr lang="en-US" sz="2000">
                <a:hlinkClick r:id="rId6"/>
              </a:rPr>
              <a:t>http://linkedopendata.gr/</a:t>
            </a:r>
            <a:r>
              <a:rPr lang="en-US" sz="200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Global Administrative Areas (GADM)</a:t>
            </a:r>
            <a:br>
              <a:rPr lang="en-US" sz="2000"/>
            </a:br>
            <a:r>
              <a:rPr lang="en-US" sz="2000">
                <a:hlinkClick r:id="rId7"/>
              </a:rPr>
              <a:t>http://www.gadm.org/</a:t>
            </a:r>
            <a:endParaRPr lang="en-US" sz="2000"/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DBpedia</a:t>
            </a:r>
            <a:br>
              <a:rPr lang="en-US" sz="2000"/>
            </a:br>
            <a:r>
              <a:rPr lang="en-US" sz="2000">
                <a:hlinkClick r:id="rId8"/>
              </a:rPr>
              <a:t>http://dbpedia.org/</a:t>
            </a:r>
            <a:r>
              <a:rPr lang="en-US" sz="200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3238" y="1219830"/>
            <a:ext cx="9069387" cy="5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058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Linked geospatial data</a:t>
            </a:r>
          </a:p>
        </p:txBody>
      </p:sp>
    </p:spTree>
    <p:extLst>
      <p:ext uri="{BB962C8B-B14F-4D97-AF65-F5344CB8AC3E}">
        <p14:creationId xmlns:p14="http://schemas.microsoft.com/office/powerpoint/2010/main" val="389489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96888" y="93663"/>
            <a:ext cx="73644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03238" y="1392238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>
            <a:lvl1pPr marL="342900" indent="-339725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spcAft>
                <a:spcPts val="1413"/>
              </a:spcAft>
              <a:buClrTx/>
              <a:buFontTx/>
              <a:buNone/>
            </a:pPr>
            <a:endParaRPr lang="en-US" sz="2800" b="1">
              <a:solidFill>
                <a:srgbClr val="000000"/>
              </a:solidFill>
              <a:latin typeface="Verdana" charset="0"/>
            </a:endParaRPr>
          </a:p>
          <a:p>
            <a:pPr algn="ctr" eaLnBrk="1">
              <a:lnSpc>
                <a:spcPct val="97000"/>
              </a:lnSpc>
              <a:spcAft>
                <a:spcPts val="1413"/>
              </a:spcAft>
              <a:buClrTx/>
              <a:buFontTx/>
              <a:buNone/>
            </a:pPr>
            <a:endParaRPr lang="en-US" sz="2800" b="1">
              <a:solidFill>
                <a:srgbClr val="000000"/>
              </a:solidFill>
              <a:latin typeface="Verdana" charset="0"/>
            </a:endParaRPr>
          </a:p>
          <a:p>
            <a:pPr algn="ctr" eaLnBrk="1">
              <a:lnSpc>
                <a:spcPct val="97000"/>
              </a:lnSpc>
              <a:spcAft>
                <a:spcPts val="1413"/>
              </a:spcAft>
              <a:buClrTx/>
              <a:buFontTx/>
              <a:buNone/>
            </a:pPr>
            <a:r>
              <a:rPr lang="en-US" sz="2800" b="1">
                <a:solidFill>
                  <a:srgbClr val="000000"/>
                </a:solidFill>
                <a:latin typeface="Verdana" charset="0"/>
              </a:rPr>
              <a:t>Thank</a:t>
            </a:r>
            <a:r>
              <a:rPr lang="el-GR" sz="2800" b="1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Verdana" charset="0"/>
              </a:rPr>
              <a:t>you for your attention!</a:t>
            </a:r>
          </a:p>
          <a:p>
            <a:pPr algn="ctr" eaLnBrk="1">
              <a:lnSpc>
                <a:spcPct val="97000"/>
              </a:lnSpc>
              <a:spcAft>
                <a:spcPts val="1413"/>
              </a:spcAft>
              <a:buClrTx/>
              <a:buFontTx/>
              <a:buNone/>
            </a:pPr>
            <a:endParaRPr lang="en-US" sz="2800" b="1">
              <a:solidFill>
                <a:srgbClr val="000000"/>
              </a:solidFill>
              <a:latin typeface="Verdana" charset="0"/>
            </a:endParaRPr>
          </a:p>
          <a:p>
            <a:pPr algn="ctr" eaLnBrk="1">
              <a:lnSpc>
                <a:spcPct val="97000"/>
              </a:lnSpc>
              <a:spcAft>
                <a:spcPts val="1413"/>
              </a:spcAft>
              <a:buClrTx/>
              <a:buFontTx/>
              <a:buNone/>
            </a:pPr>
            <a:r>
              <a:rPr lang="en-US" sz="2800" b="1">
                <a:solidFill>
                  <a:srgbClr val="000000"/>
                </a:solidFill>
                <a:latin typeface="Verdana" charset="0"/>
              </a:rP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187549"/>
            <a:ext cx="9073008" cy="53663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>
                <a:solidFill>
                  <a:schemeClr val="tx1"/>
                </a:solidFill>
                <a:latin typeface="CMU Typewriter Text Regular"/>
                <a:cs typeface="CMU Typewriter Text Regular"/>
              </a:rPr>
              <a:t>[</a:t>
            </a:r>
            <a:r>
              <a:rPr lang="en-US" sz="24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Weiming Liu et al.</a:t>
            </a:r>
            <a:r>
              <a:rPr lang="en-US" sz="2400">
                <a:solidFill>
                  <a:schemeClr val="tx1"/>
                </a:solidFill>
                <a:latin typeface="CMU Typewriter Text Regular"/>
                <a:cs typeface="CMU Typewriter Text Regular"/>
              </a:rPr>
              <a:t>]</a:t>
            </a:r>
          </a:p>
          <a:p>
            <a:pPr marL="0" indent="0">
              <a:buNone/>
              <a:defRPr/>
            </a:pPr>
            <a:r>
              <a:rPr lang="en-US" sz="2000">
                <a:solidFill>
                  <a:schemeClr val="tx1"/>
                </a:solidFill>
                <a:latin typeface="Verdana"/>
                <a:cs typeface="Verdana"/>
              </a:rPr>
              <a:t>Weiming Liu, Sheng-sheng Wang, Sanjiang Li, Dayou Liu: </a:t>
            </a:r>
            <a:r>
              <a:rPr lang="en-US" sz="2000" i="1">
                <a:solidFill>
                  <a:schemeClr val="tx1"/>
                </a:solidFill>
                <a:latin typeface="Verdana"/>
                <a:cs typeface="Verdana"/>
              </a:rPr>
              <a:t>Solving Qualitative Constraints Involving Landmarks</a:t>
            </a:r>
            <a:r>
              <a:rPr lang="en-US" sz="2000">
                <a:solidFill>
                  <a:schemeClr val="tx1"/>
                </a:solidFill>
                <a:latin typeface="Verdana"/>
                <a:cs typeface="Verdana"/>
              </a:rPr>
              <a:t>. CP 2011:523-537 </a:t>
            </a:r>
          </a:p>
          <a:p>
            <a:pPr marL="0" indent="0">
              <a:buNone/>
              <a:defRPr/>
            </a:pPr>
            <a:endParaRPr lang="en-US" sz="2000">
              <a:solidFill>
                <a:schemeClr val="tx1"/>
              </a:solidFill>
              <a:latin typeface="Verdana"/>
              <a:cs typeface="Verdana"/>
            </a:endParaRPr>
          </a:p>
          <a:p>
            <a:pPr marL="0" indent="0">
              <a:buNone/>
              <a:defRPr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[</a:t>
            </a:r>
            <a:r>
              <a:rPr lang="en-US" sz="24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Wessel-Möller, JAPLL’09</a:t>
            </a:r>
            <a:r>
              <a:rPr lang="en-US" sz="2400">
                <a:solidFill>
                  <a:schemeClr val="tx1"/>
                </a:solidFill>
              </a:rPr>
              <a:t>]</a:t>
            </a:r>
          </a:p>
          <a:p>
            <a:pPr marL="84138" indent="0">
              <a:buNone/>
              <a:tabLst>
                <a:tab pos="84138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000">
                <a:solidFill>
                  <a:schemeClr val="tx1"/>
                </a:solidFill>
                <a:cs typeface="Verdana"/>
              </a:rPr>
              <a:t>Michael Wessel, Ralf Möller: </a:t>
            </a:r>
            <a:r>
              <a:rPr lang="en-US" sz="2000" i="1">
                <a:solidFill>
                  <a:schemeClr val="tx1"/>
                </a:solidFill>
                <a:cs typeface="Verdana"/>
              </a:rPr>
              <a:t>Flexible software architectures for ontology-based information systems</a:t>
            </a:r>
            <a:r>
              <a:rPr lang="en-US" sz="2000">
                <a:solidFill>
                  <a:schemeClr val="tx1"/>
                </a:solidFill>
                <a:cs typeface="Verdana"/>
              </a:rPr>
              <a:t>. J. Applied Logic (JAPLL) 7(1):75-99 (2009)</a:t>
            </a:r>
          </a:p>
          <a:p>
            <a:pPr>
              <a:defRPr/>
            </a:pPr>
            <a:endParaRPr lang="en-US" sz="2000">
              <a:solidFill>
                <a:schemeClr val="tx1"/>
              </a:solidFill>
              <a:cs typeface="Verdana"/>
            </a:endParaRPr>
          </a:p>
          <a:p>
            <a:pPr marL="0" indent="0">
              <a:buNone/>
              <a:defRPr/>
            </a:pPr>
            <a:r>
              <a:rPr lang="en-US" sz="2400">
                <a:solidFill>
                  <a:schemeClr val="tx1"/>
                </a:solidFill>
              </a:rPr>
              <a:t>[</a:t>
            </a:r>
            <a:r>
              <a:rPr lang="en-US" sz="2400">
                <a:solidFill>
                  <a:srgbClr val="BC300A"/>
                </a:solidFill>
                <a:latin typeface="CMU Typewriter Text Regular" charset="0"/>
                <a:cs typeface="CMU Typewriter Text Regular" charset="0"/>
              </a:rPr>
              <a:t>Stocker-Sirin, OWLED‘09</a:t>
            </a:r>
            <a:r>
              <a:rPr lang="en-US" sz="2400">
                <a:solidFill>
                  <a:schemeClr val="tx1"/>
                </a:solidFill>
              </a:rPr>
              <a:t>]</a:t>
            </a:r>
          </a:p>
          <a:p>
            <a:pPr marL="84138" indent="0" algn="just">
              <a:buNone/>
              <a:tabLst>
                <a:tab pos="84138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000">
                <a:solidFill>
                  <a:schemeClr val="tx1"/>
                </a:solidFill>
                <a:cs typeface="Verdana"/>
              </a:rPr>
              <a:t>Markus Stocker, Evren Sirin: </a:t>
            </a:r>
            <a:r>
              <a:rPr lang="en-US" sz="2000" i="1">
                <a:solidFill>
                  <a:schemeClr val="tx1"/>
                </a:solidFill>
                <a:cs typeface="Verdana"/>
              </a:rPr>
              <a:t>PelletSpatial: A Hybrid RCC-8 and RDF/OWL Reasoning and Query Engine</a:t>
            </a:r>
            <a:r>
              <a:rPr lang="en-US" sz="2000">
                <a:solidFill>
                  <a:schemeClr val="tx1"/>
                </a:solidFill>
                <a:cs typeface="Verdana"/>
              </a:rPr>
              <a:t>. OWLED 2009</a:t>
            </a:r>
          </a:p>
          <a:p>
            <a:pPr>
              <a:lnSpc>
                <a:spcPct val="120000"/>
              </a:lnSpc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>
                <a:latin typeface="Verdana" charset="0"/>
                <a:cs typeface="ＭＳ Ｐゴシック" charset="0"/>
              </a:rPr>
              <a:t>Motivation</a:t>
            </a:r>
            <a:endParaRPr lang="el-GR">
              <a:latin typeface="Verdana" charset="0"/>
              <a:cs typeface="ＭＳ Ｐゴシック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F00BB2D7-9421-E544-A40F-CD42FCB03C6D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4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24553" y="3059757"/>
            <a:ext cx="10918872" cy="138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over 9.5 million geometries</a:t>
            </a:r>
            <a:br>
              <a:rPr lang="en-US" sz="5400"/>
            </a:br>
            <a:r>
              <a:rPr lang="en-US" sz="3600"/>
              <a:t>(points, linestrings, polygons)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39138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3664694"/>
            <a:ext cx="5389134" cy="3245187"/>
          </a:xfrm>
          <a:prstGeom prst="rect">
            <a:avLst/>
          </a:prstGeom>
        </p:spPr>
      </p:pic>
      <p:pic>
        <p:nvPicPr>
          <p:cNvPr id="3" name="Picture 2" descr="satell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02" y="5147989"/>
            <a:ext cx="3565250" cy="1782626"/>
          </a:xfrm>
          <a:prstGeom prst="rect">
            <a:avLst/>
          </a:prstGeom>
        </p:spPr>
      </p:pic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>
                <a:latin typeface="Verdana" charset="0"/>
                <a:cs typeface="ＭＳ Ｐゴシック" charset="0"/>
              </a:rPr>
              <a:t>Motivation (cont’d)</a:t>
            </a:r>
            <a:endParaRPr lang="el-GR">
              <a:latin typeface="Verdana" charset="0"/>
              <a:cs typeface="ＭＳ Ｐゴシック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F00BB2D7-9421-E544-A40F-CD42FCB03C6D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5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3238" y="1896869"/>
            <a:ext cx="9073578" cy="5256584"/>
          </a:xfrm>
        </p:spPr>
        <p:txBody>
          <a:bodyPr numCol="1"/>
          <a:lstStyle/>
          <a:p>
            <a:pPr marL="400050"/>
            <a:r>
              <a:rPr lang="en-US" sz="2400">
                <a:solidFill>
                  <a:schemeClr val="tx1"/>
                </a:solidFill>
              </a:rPr>
              <a:t>Earth observation</a:t>
            </a:r>
          </a:p>
          <a:p>
            <a:pPr marL="800100" lvl="1"/>
            <a:r>
              <a:rPr lang="en-US" sz="2400">
                <a:solidFill>
                  <a:schemeClr val="tx1"/>
                </a:solidFill>
              </a:rPr>
              <a:t>National Observatory of Athens (NOA)</a:t>
            </a:r>
          </a:p>
          <a:p>
            <a:pPr marL="1200150" lvl="2"/>
            <a:r>
              <a:rPr lang="en-US" sz="1800">
                <a:solidFill>
                  <a:schemeClr val="tx1"/>
                </a:solidFill>
              </a:rPr>
              <a:t>Fire monitoring and burnt scar mapping</a:t>
            </a:r>
          </a:p>
          <a:p>
            <a:pPr marL="1200150" lvl="2"/>
            <a:r>
              <a:rPr lang="en-US" sz="1800">
                <a:solidFill>
                  <a:schemeClr val="tx1"/>
                </a:solidFill>
              </a:rPr>
              <a:t>Risk assessment</a:t>
            </a:r>
            <a:br>
              <a:rPr lang="en-US" sz="1800">
                <a:solidFill>
                  <a:schemeClr val="tx1"/>
                </a:solidFill>
              </a:rPr>
            </a:br>
            <a:endParaRPr lang="en-US" sz="1800">
              <a:solidFill>
                <a:schemeClr val="tx1"/>
              </a:solidFill>
            </a:endParaRPr>
          </a:p>
          <a:p>
            <a:pPr marL="800100" lvl="1"/>
            <a:endParaRPr lang="en-US" sz="2400">
              <a:solidFill>
                <a:schemeClr val="tx1"/>
              </a:solidFill>
            </a:endParaRPr>
          </a:p>
          <a:p>
            <a:pPr marL="800100" lvl="1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3238" y="1219830"/>
            <a:ext cx="9069387" cy="5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058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Exploitation</a:t>
            </a:r>
          </a:p>
        </p:txBody>
      </p:sp>
      <p:pic>
        <p:nvPicPr>
          <p:cNvPr id="4" name="Picture 3" descr="Meteosat_Geostasjonær_satellit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79" y="1064225"/>
            <a:ext cx="2693020" cy="20197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36" y="3779837"/>
            <a:ext cx="1810755" cy="8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6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3238" y="1896869"/>
            <a:ext cx="9073578" cy="5256584"/>
          </a:xfrm>
        </p:spPr>
        <p:txBody>
          <a:bodyPr numCol="1"/>
          <a:lstStyle/>
          <a:p>
            <a:pPr marL="400050"/>
            <a:r>
              <a:rPr lang="en-US" sz="2400">
                <a:solidFill>
                  <a:schemeClr val="tx1"/>
                </a:solidFill>
              </a:rPr>
              <a:t>Earth observation</a:t>
            </a:r>
          </a:p>
          <a:p>
            <a:pPr marL="400050"/>
            <a:endParaRPr lang="en-US" sz="2400">
              <a:solidFill>
                <a:schemeClr val="tx1"/>
              </a:solidFill>
            </a:endParaRPr>
          </a:p>
          <a:p>
            <a:pPr marL="400050"/>
            <a:endParaRPr lang="en-US" sz="2400">
              <a:solidFill>
                <a:schemeClr val="tx1"/>
              </a:solidFill>
            </a:endParaRPr>
          </a:p>
          <a:p>
            <a:pPr marL="400050"/>
            <a:endParaRPr lang="en-US" sz="2400">
              <a:solidFill>
                <a:schemeClr val="tx1"/>
              </a:solidFill>
            </a:endParaRPr>
          </a:p>
          <a:p>
            <a:pPr marL="800100" lvl="1"/>
            <a:r>
              <a:rPr lang="en-US" sz="2400">
                <a:solidFill>
                  <a:schemeClr val="tx1"/>
                </a:solidFill>
              </a:rPr>
              <a:t>German Aerospace Center (DLR)</a:t>
            </a:r>
          </a:p>
          <a:p>
            <a:pPr marL="1200150" lvl="2"/>
            <a:r>
              <a:rPr lang="en-US" sz="1800">
                <a:solidFill>
                  <a:schemeClr val="tx1"/>
                </a:solidFill>
              </a:rPr>
              <a:t>Management of environmental disasters (oil spills, tsunamis, floods, etc.) </a:t>
            </a:r>
          </a:p>
          <a:p>
            <a:pPr marL="1200150" lvl="2"/>
            <a:r>
              <a:rPr lang="en-US" sz="1800">
                <a:solidFill>
                  <a:schemeClr val="tx1"/>
                </a:solidFill>
              </a:rPr>
              <a:t>Land use and regional/urban planning</a:t>
            </a:r>
          </a:p>
        </p:txBody>
      </p:sp>
      <p:pic>
        <p:nvPicPr>
          <p:cNvPr id="3" name="Picture 2" descr="satellite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02" y="5147989"/>
            <a:ext cx="3565250" cy="1782626"/>
          </a:xfrm>
          <a:prstGeom prst="rect">
            <a:avLst/>
          </a:prstGeom>
        </p:spPr>
      </p:pic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>
                <a:latin typeface="Verdana" charset="0"/>
                <a:cs typeface="ＭＳ Ｐゴシック" charset="0"/>
              </a:rPr>
              <a:t>Motivation (cont’d)</a:t>
            </a:r>
            <a:endParaRPr lang="el-GR">
              <a:latin typeface="Verdana" charset="0"/>
              <a:cs typeface="ＭＳ Ｐゴシック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F00BB2D7-9421-E544-A40F-CD42FCB03C6D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6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pic>
        <p:nvPicPr>
          <p:cNvPr id="4" name="Picture 3" descr="Meteosat_Geostasjonær_satellit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79" y="1064225"/>
            <a:ext cx="2693020" cy="2019765"/>
          </a:xfrm>
          <a:prstGeom prst="rect">
            <a:avLst/>
          </a:prstGeom>
        </p:spPr>
      </p:pic>
      <p:pic>
        <p:nvPicPr>
          <p:cNvPr id="6" name="Picture 5" descr="zerstoerung2_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133732"/>
            <a:ext cx="5195456" cy="2944094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36" y="3779837"/>
            <a:ext cx="1810755" cy="8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9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amic-threshol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" y="1056639"/>
            <a:ext cx="8471472" cy="5875376"/>
          </a:xfrm>
          <a:prstGeom prst="rect">
            <a:avLst/>
          </a:prstGeom>
        </p:spPr>
      </p:pic>
      <p:sp>
        <p:nvSpPr>
          <p:cNvPr id="430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3238" y="1392238"/>
            <a:ext cx="9069387" cy="5459412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US">
              <a:latin typeface="Verdana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" name="Line Callout 2 (Accent Bar) 11"/>
          <p:cNvSpPr/>
          <p:nvPr/>
        </p:nvSpPr>
        <p:spPr bwMode="auto">
          <a:xfrm>
            <a:off x="6351860" y="4931965"/>
            <a:ext cx="1928812" cy="3571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6107"/>
              <a:gd name="adj6" fmla="val -71939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>
                <a:latin typeface="Courier New" pitchFamily="49" charset="0"/>
                <a:ea typeface="+mn-ea"/>
                <a:cs typeface="Courier New" pitchFamily="49" charset="0"/>
              </a:rPr>
              <a:t>noa:hotspot1</a:t>
            </a:r>
            <a:endParaRPr lang="el-GR">
              <a:ea typeface="+mn-ea"/>
              <a:cs typeface="Courier New" pitchFamily="49" charset="0"/>
            </a:endParaRPr>
          </a:p>
        </p:txBody>
      </p:sp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7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22" name="1 - Τίτλος"/>
          <p:cNvSpPr txBox="1">
            <a:spLocks/>
          </p:cNvSpPr>
          <p:nvPr/>
        </p:nvSpPr>
        <p:spPr>
          <a:xfrm>
            <a:off x="406146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>
                <a:latin typeface="Verdana" charset="0"/>
                <a:cs typeface="DejaVu Sans" charset="0"/>
              </a:rPr>
              <a:t>NOA’s representation of hotspots</a:t>
            </a:r>
            <a:endParaRPr lang="el-GR" baseline="30000">
              <a:latin typeface="Verdana" charset="0"/>
              <a:cs typeface="DejaVu Sans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832408" y="3908215"/>
            <a:ext cx="3689942" cy="3785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DejaVu Sans" charset="0"/>
              </a:rPr>
              <a:t>(</a:t>
            </a:r>
            <a:r>
              <a:rPr lang="en-US" b="1">
                <a:solidFill>
                  <a:srgbClr val="FF0000"/>
                </a:solidFill>
                <a:latin typeface="Courier New"/>
                <a:cs typeface="Courier New"/>
              </a:rPr>
              <a:t>24.825668, 35.310643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DejaVu San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484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8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22" name="1 - Τίτλος"/>
          <p:cNvSpPr txBox="1">
            <a:spLocks/>
          </p:cNvSpPr>
          <p:nvPr/>
        </p:nvSpPr>
        <p:spPr>
          <a:xfrm>
            <a:off x="406146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 sz="2000">
                <a:latin typeface="Verdana" charset="0"/>
                <a:cs typeface="DejaVu Sans" charset="0"/>
              </a:rPr>
              <a:t>NOA’s representation of hotspots (cont’d)</a:t>
            </a:r>
            <a:br>
              <a:rPr lang="en-US" sz="2000">
                <a:latin typeface="Verdana" charset="0"/>
                <a:cs typeface="DejaVu Sans" charset="0"/>
              </a:rPr>
            </a:br>
            <a:r>
              <a:rPr lang="en-US" sz="2000">
                <a:latin typeface="Verdana" charset="0"/>
                <a:cs typeface="DejaVu Sans" charset="0"/>
              </a:rPr>
              <a:t>Representation using stRDF</a:t>
            </a:r>
            <a:endParaRPr lang="el-GR" sz="2000" baseline="30000">
              <a:latin typeface="Verdana" charset="0"/>
              <a:cs typeface="DejaVu Sans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238" y="1392238"/>
            <a:ext cx="9069387" cy="54839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Courier New"/>
                <a:cs typeface="Courier New"/>
              </a:rPr>
              <a:t>noa:hotspot1 rdf:type noa:Hotspot .</a:t>
            </a:r>
          </a:p>
          <a:p>
            <a:pPr marL="0" indent="0">
              <a:buNone/>
            </a:pPr>
            <a:endParaRPr lang="en-US" sz="240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>
                <a:latin typeface="Courier New"/>
                <a:cs typeface="Courier New"/>
              </a:rPr>
              <a:t>noa:fire1 rdf:type noa:Fire .</a:t>
            </a:r>
          </a:p>
          <a:p>
            <a:pPr marL="0" indent="0">
              <a:buNone/>
            </a:pPr>
            <a:endParaRPr lang="en-US" sz="240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>
                <a:latin typeface="Courier New"/>
                <a:cs typeface="Courier New"/>
              </a:rPr>
              <a:t>noa:hotspot1 noa:correspondsTo noa:fire1 .</a:t>
            </a:r>
          </a:p>
          <a:p>
            <a:pPr marL="0" indent="0">
              <a:buNone/>
            </a:pPr>
            <a:endParaRPr lang="en-US" sz="240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>
                <a:latin typeface="Courier New"/>
                <a:cs typeface="Courier New"/>
              </a:rPr>
              <a:t>noa:fire1 noa:occuredIn noa:region1 .</a:t>
            </a:r>
          </a:p>
          <a:p>
            <a:pPr marL="0" indent="0">
              <a:buNone/>
            </a:pPr>
            <a:endParaRPr lang="en-US" sz="240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>
                <a:latin typeface="Courier New"/>
                <a:cs typeface="Courier New"/>
              </a:rPr>
              <a:t>noa:region1 </a:t>
            </a:r>
            <a:r>
              <a:rPr lang="en-US" sz="2400" b="1">
                <a:latin typeface="Courier New"/>
                <a:cs typeface="Courier New"/>
              </a:rPr>
              <a:t>strdf:hasGeometry</a:t>
            </a:r>
            <a:r>
              <a:rPr lang="en-US" sz="2400">
                <a:latin typeface="Courier New"/>
                <a:cs typeface="Courier New"/>
              </a:rPr>
              <a:t> </a:t>
            </a:r>
            <a:r>
              <a:rPr lang="el-GR" sz="2400">
                <a:latin typeface="Courier New"/>
                <a:cs typeface="Courier New"/>
              </a:rPr>
              <a:t/>
            </a:r>
            <a:br>
              <a:rPr lang="el-GR" sz="2400">
                <a:latin typeface="Courier New"/>
                <a:cs typeface="Courier New"/>
              </a:rPr>
            </a:br>
            <a:r>
              <a:rPr lang="el-GR" sz="2400">
                <a:latin typeface="Courier New"/>
                <a:cs typeface="Courier New"/>
              </a:rPr>
              <a:t>			</a:t>
            </a:r>
            <a:r>
              <a:rPr lang="en-US" sz="2400" b="1">
                <a:latin typeface="Courier New"/>
                <a:cs typeface="Courier New"/>
              </a:rPr>
              <a:t>"POINT(24.825668 35.310643)"^^strdf:WKT 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653121" y="6073500"/>
            <a:ext cx="7872134" cy="442641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5184328" y="3478976"/>
            <a:ext cx="4847528" cy="1403234"/>
          </a:xfrm>
          <a:prstGeom prst="wedgeEllipseCallout">
            <a:avLst>
              <a:gd name="adj1" fmla="val -31764"/>
              <a:gd name="adj2" fmla="val 1292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>
                <a:latin typeface="Arial" charset="0"/>
                <a:cs typeface="DejaVu Sans" charset="0"/>
              </a:rPr>
              <a:t>Encoding of geometries using RDF literas in WKT format</a:t>
            </a:r>
            <a:br>
              <a:rPr lang="en-US">
                <a:latin typeface="Arial" charset="0"/>
                <a:cs typeface="DejaVu Sans" charset="0"/>
              </a:rPr>
            </a:br>
            <a:r>
              <a:rPr lang="en-US">
                <a:latin typeface="Arial" charset="0"/>
                <a:cs typeface="DejaVu Sans" charset="0"/>
              </a:rPr>
              <a:t>(OGC standard)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4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8000"/>
              </a:lnSpc>
              <a:buClrTx/>
              <a:buFontTx/>
              <a:buNone/>
            </a:pPr>
            <a:fld id="{D4D19A67-F602-9041-9B47-4987F6C8EB8F}" type="slidenum">
              <a:rPr lang="en-US" sz="1200" b="1">
                <a:solidFill>
                  <a:srgbClr val="004586"/>
                </a:solidFill>
                <a:latin typeface="Verdana" charset="0"/>
              </a:rPr>
              <a:pPr algn="r" eaLnBrk="1">
                <a:lnSpc>
                  <a:spcPct val="98000"/>
                </a:lnSpc>
                <a:buClrTx/>
                <a:buFontTx/>
                <a:buNone/>
              </a:pPr>
              <a:t>9</a:t>
            </a:fld>
            <a:endParaRPr lang="en-US" sz="1200" b="1">
              <a:solidFill>
                <a:srgbClr val="004586"/>
              </a:solidFill>
              <a:latin typeface="Verdana" charset="0"/>
            </a:endParaRPr>
          </a:p>
        </p:txBody>
      </p:sp>
      <p:sp>
        <p:nvSpPr>
          <p:cNvPr id="22" name="1 - Τίτλος"/>
          <p:cNvSpPr txBox="1">
            <a:spLocks/>
          </p:cNvSpPr>
          <p:nvPr/>
        </p:nvSpPr>
        <p:spPr>
          <a:xfrm>
            <a:off x="406146" y="93663"/>
            <a:ext cx="7364412" cy="91281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2pPr>
            <a:lvl3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3pPr>
            <a:lvl4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4pPr>
            <a:lvl5pPr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b="1">
                <a:solidFill>
                  <a:srgbClr val="004586"/>
                </a:solidFill>
                <a:latin typeface="Verdana" pitchFamily="32" charset="0"/>
                <a:ea typeface="ＭＳ Ｐゴシック" charset="0"/>
                <a:cs typeface="DejaVu Sans" charset="0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4586"/>
                </a:solidFill>
                <a:latin typeface="Verdana" pitchFamily="32" charset="0"/>
                <a:cs typeface="DejaVu Sans" charset="0"/>
              </a:defRPr>
            </a:lvl9pPr>
          </a:lstStyle>
          <a:p>
            <a:r>
              <a:rPr lang="en-US" sz="2000">
                <a:latin typeface="Verdana" charset="0"/>
                <a:cs typeface="DejaVu Sans" charset="0"/>
              </a:rPr>
              <a:t>NOA’s representation of hotspots (cont’d)</a:t>
            </a:r>
            <a:br>
              <a:rPr lang="en-US" sz="2000">
                <a:latin typeface="Verdana" charset="0"/>
                <a:cs typeface="DejaVu Sans" charset="0"/>
              </a:rPr>
            </a:br>
            <a:r>
              <a:rPr lang="en-US" sz="2000">
                <a:latin typeface="Verdana" charset="0"/>
                <a:cs typeface="DejaVu Sans" charset="0"/>
              </a:rPr>
              <a:t>Querying using stSPARQL</a:t>
            </a:r>
            <a:endParaRPr lang="el-GR" sz="2000" baseline="30000">
              <a:latin typeface="Verdana" charset="0"/>
              <a:cs typeface="DejaVu Sans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238" y="1392238"/>
            <a:ext cx="9069387" cy="54839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DejaVu Sans" pitchFamily="34" charset="0"/>
                <a:cs typeface="+mn-cs"/>
              </a:defRPr>
            </a:lvl5pPr>
            <a:lvl6pPr marL="25146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cs typeface="Courier New"/>
              </a:rPr>
              <a:t>Find all fires and hotspots inside Rethymno</a:t>
            </a:r>
          </a:p>
          <a:p>
            <a:pPr marL="0" indent="0">
              <a:buNone/>
            </a:pPr>
            <a:endParaRPr lang="en-US" sz="2400">
              <a:cs typeface="Courier New"/>
            </a:endParaRPr>
          </a:p>
          <a:p>
            <a:pPr marL="0" indent="0">
              <a:buNone/>
            </a:pPr>
            <a:r>
              <a:rPr lang="en-US" sz="1800" b="1">
                <a:latin typeface="Courier New"/>
                <a:cs typeface="Courier New"/>
              </a:rPr>
              <a:t>SELECT</a:t>
            </a:r>
            <a:r>
              <a:rPr lang="en-US" sz="1800">
                <a:latin typeface="Courier New"/>
                <a:cs typeface="Courier New"/>
              </a:rPr>
              <a:t> ?f ?h</a:t>
            </a:r>
          </a:p>
          <a:p>
            <a:pPr marL="0" indent="0">
              <a:buNone/>
            </a:pPr>
            <a:r>
              <a:rPr lang="en-US" sz="1800" b="1">
                <a:latin typeface="Courier New"/>
                <a:cs typeface="Courier New"/>
              </a:rPr>
              <a:t>WHERE</a:t>
            </a:r>
            <a:r>
              <a:rPr lang="en-US" sz="180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	?h rdf:type noa:Hotspot ;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	   noa:correspondsTo ?f .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	?f rdf:type noa:Fire ;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	   noa:occuredIn ?r .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	?r strdf:hasGeometry ?rgeo .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	gag:Rethymno strdf:hasGeometry ?rethGeo .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	</a:t>
            </a:r>
            <a:r>
              <a:rPr lang="en-US" sz="1800" b="1">
                <a:latin typeface="Courier New"/>
                <a:cs typeface="Courier New"/>
              </a:rPr>
              <a:t>FILTER</a:t>
            </a:r>
            <a:r>
              <a:rPr lang="en-US" sz="1800">
                <a:latin typeface="Courier New"/>
                <a:cs typeface="Courier New"/>
              </a:rPr>
              <a:t> (strdf:contains(?rethGeo, ?rgeo))</a:t>
            </a:r>
          </a:p>
          <a:p>
            <a:pPr marL="0" indent="0">
              <a:buNone/>
            </a:pPr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926062" y="5568195"/>
            <a:ext cx="5914450" cy="442641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6483037" y="4255450"/>
            <a:ext cx="3310927" cy="871297"/>
          </a:xfrm>
          <a:prstGeom prst="wedgeEllipseCallout">
            <a:avLst>
              <a:gd name="adj1" fmla="val -55314"/>
              <a:gd name="adj2" fmla="val 8994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Greek Administrative Geography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35856" y="6009355"/>
            <a:ext cx="5914450" cy="442641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6769945" y="5327063"/>
            <a:ext cx="3310927" cy="541006"/>
          </a:xfrm>
          <a:prstGeom prst="wedgeEllipseCallout">
            <a:avLst>
              <a:gd name="adj1" fmla="val -46791"/>
              <a:gd name="adj2" fmla="val 928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DejaVu Sans" charset="0"/>
              </a:rPr>
              <a:t>Spatial filtering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46" y="1878651"/>
            <a:ext cx="5440932" cy="18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KYZIR@TAALXJMFUVWYY577" val="4629"/>
</p:tagLst>
</file>

<file path=ppt/theme/theme1.xml><?xml version="1.0" encoding="utf-8"?>
<a:theme xmlns:a="http://schemas.openxmlformats.org/drawingml/2006/main" name="TELEIO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Office Theme">
      <a:majorFont>
        <a:latin typeface="Verdana"/>
        <a:ea typeface=""/>
        <a:cs typeface="DejaVu Sans"/>
      </a:majorFont>
      <a:minorFont>
        <a:latin typeface="Verdana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  <a:txDef>
      <a:spPr/>
      <a:bodyPr>
        <a:normAutofit/>
      </a:bodyPr>
      <a:lstStyle>
        <a:defPPr marL="0" indent="0">
          <a:buNone/>
          <a:defRPr sz="240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TELEIOS</Template>
  <TotalTime>7933</TotalTime>
  <Words>1743</Words>
  <Application>Microsoft Macintosh PowerPoint</Application>
  <PresentationFormat>Custom</PresentationFormat>
  <Paragraphs>412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TELEIOS</vt:lpstr>
      <vt:lpstr>Office Theme</vt:lpstr>
      <vt:lpstr>1_Office Theme</vt:lpstr>
      <vt:lpstr>Querying Linked Geospatial Data with Incomplete Information </vt:lpstr>
      <vt:lpstr>Outline</vt:lpstr>
      <vt:lpstr>Motivation</vt:lpstr>
      <vt:lpstr>Motivation</vt:lpstr>
      <vt:lpstr>Motivation (cont’d)</vt:lpstr>
      <vt:lpstr>Motivation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Extending the previous example with topological information (cont’d) Querying using GeoSPARQL</vt:lpstr>
      <vt:lpstr>PowerPoint Presentation</vt:lpstr>
      <vt:lpstr>NOA’s representation of hotspots (revisited) Representation using RDFi</vt:lpstr>
      <vt:lpstr>Visualization of a certainty query</vt:lpstr>
      <vt:lpstr>Certainty queries</vt:lpstr>
      <vt:lpstr>PowerPoint Presentation</vt:lpstr>
      <vt:lpstr>PowerPoint Presentation</vt:lpstr>
      <vt:lpstr>Certainty queries</vt:lpstr>
      <vt:lpstr>Computing the answer</vt:lpstr>
      <vt:lpstr>Computing the answer</vt:lpstr>
      <vt:lpstr>Computing the answer</vt:lpstr>
      <vt:lpstr>Computing the answer</vt:lpstr>
      <vt:lpstr>The Framework RDFi</vt:lpstr>
      <vt:lpstr>RDFi Semantics</vt:lpstr>
      <vt:lpstr>Certain answers</vt:lpstr>
      <vt:lpstr>Certain answers</vt:lpstr>
      <vt:lpstr>The Framework RDFi (cont’d)</vt:lpstr>
      <vt:lpstr>Future work</vt:lpstr>
      <vt:lpstr>PowerPoint Presentation</vt:lpstr>
      <vt:lpstr>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storage and query processing for EO image metadata, WP4</dc:title>
  <dc:subject>2nd Annual Review for TELEIOS EU Project, Luxembourg, 12 October, 2012</dc:subject>
  <dc:creator>Charalampos Nikolaou</dc:creator>
  <cp:keywords/>
  <dc:description/>
  <cp:lastModifiedBy>Charalampos Nikolaou</cp:lastModifiedBy>
  <cp:revision>940</cp:revision>
  <cp:lastPrinted>2012-10-12T07:22:43Z</cp:lastPrinted>
  <dcterms:created xsi:type="dcterms:W3CDTF">2011-09-05T10:35:18Z</dcterms:created>
  <dcterms:modified xsi:type="dcterms:W3CDTF">2013-10-20T20:27:41Z</dcterms:modified>
  <cp:category/>
</cp:coreProperties>
</file>