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59" r:id="rId10"/>
    <p:sldId id="278" r:id="rId11"/>
    <p:sldId id="279" r:id="rId12"/>
    <p:sldId id="276" r:id="rId13"/>
    <p:sldId id="267" r:id="rId14"/>
    <p:sldId id="280" r:id="rId15"/>
    <p:sldId id="269" r:id="rId16"/>
    <p:sldId id="271" r:id="rId17"/>
    <p:sldId id="272" r:id="rId18"/>
    <p:sldId id="275" r:id="rId19"/>
    <p:sldId id="274" r:id="rId20"/>
    <p:sldId id="258" r:id="rId21"/>
    <p:sldId id="27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52" autoAdjust="0"/>
  </p:normalViewPr>
  <p:slideViewPr>
    <p:cSldViewPr snapToGrid="0" snapToObjects="1">
      <p:cViewPr varScale="1">
        <p:scale>
          <a:sx n="100" d="100"/>
          <a:sy n="100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EECEE-4DF1-354E-A667-BD53F800E3C9}" type="datetimeFigureOut">
              <a:t>Aug/23/09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7EA70-9FEB-4D42-ACDB-AC46EC0E16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1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>
                <a:solidFill>
                  <a:srgbClr val="9C5252"/>
                </a:solidFill>
              </a:rPr>
              <a:t>Chaudhuri (VLDB’88)</a:t>
            </a:r>
          </a:p>
          <a:p>
            <a:pPr lvl="1">
              <a:buFont typeface="Lucida Grande"/>
              <a:buChar char="-"/>
            </a:pPr>
            <a:r>
              <a:rPr lang="en-US" sz="1400" b="1"/>
              <a:t>Framework</a:t>
            </a:r>
            <a:r>
              <a:rPr lang="en-US" sz="1400"/>
              <a:t> for temporal relationships in a database employing a </a:t>
            </a:r>
            <a:r>
              <a:rPr lang="en-US" sz="1400" b="1"/>
              <a:t>graph model </a:t>
            </a:r>
            <a:r>
              <a:rPr lang="en-US" sz="1400"/>
              <a:t>(limited to </a:t>
            </a:r>
            <a:r>
              <a:rPr lang="en-US" sz="1400" b="1"/>
              <a:t>definite information</a:t>
            </a:r>
            <a:r>
              <a:rPr lang="en-US" sz="1400"/>
              <a:t>) </a:t>
            </a:r>
            <a:br>
              <a:rPr lang="en-US" sz="1400"/>
            </a:br>
            <a:endParaRPr lang="en-US">
              <a:solidFill>
                <a:srgbClr val="9C5252"/>
              </a:solidFill>
            </a:endParaRPr>
          </a:p>
          <a:p>
            <a:endParaRPr lang="en-US" sz="2800">
              <a:solidFill>
                <a:srgbClr val="9C5252"/>
              </a:solidFill>
            </a:endParaRPr>
          </a:p>
          <a:p>
            <a:r>
              <a:rPr lang="en-US" sz="2800">
                <a:solidFill>
                  <a:srgbClr val="9C5252"/>
                </a:solidFill>
              </a:rPr>
              <a:t>The knowledge representation language Telos (1991)</a:t>
            </a:r>
          </a:p>
          <a:p>
            <a:pPr lvl="1">
              <a:buFont typeface="Lucida Grande"/>
              <a:buChar char="-"/>
            </a:pPr>
            <a:r>
              <a:rPr lang="en-US" sz="2200"/>
              <a:t>Preliminary Prolog implementation by M. Koubarakis and T. Topaloglou. The most efficient implementation of Telos (ConceptBase) does not consider incomplete information.</a:t>
            </a:r>
            <a:br>
              <a:rPr lang="en-US" sz="2200"/>
            </a:br>
            <a:endParaRPr lang="en-US" sz="2200"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9C5252"/>
                </a:solidFill>
              </a:rPr>
              <a:t>Foundations of temporal constraint databases (Koubarakis, PhD thesis 1994)</a:t>
            </a:r>
          </a:p>
          <a:p>
            <a:pPr lvl="1">
              <a:buFont typeface="Arial"/>
              <a:buChar char="•"/>
            </a:pPr>
            <a:r>
              <a:rPr lang="en-US" sz="2300"/>
              <a:t>Database models for (indefinite) temporal constraint databases</a:t>
            </a:r>
          </a:p>
          <a:p>
            <a:pPr lvl="1">
              <a:buFont typeface="Arial"/>
              <a:buChar char="•"/>
            </a:pPr>
            <a:endParaRPr lang="en-US" sz="2300"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9C5252"/>
                </a:solidFill>
              </a:rPr>
              <a:t>SQL+i (1996)</a:t>
            </a:r>
          </a:p>
          <a:p>
            <a:pPr lvl="1">
              <a:buFont typeface="Lucida Grande"/>
              <a:buChar char="-"/>
            </a:pPr>
            <a:r>
              <a:rPr lang="en-US" sz="2200" b="1">
                <a:solidFill>
                  <a:srgbClr val="7F7F7F"/>
                </a:solidFill>
              </a:rPr>
              <a:t>Temporal RDBMS</a:t>
            </a:r>
            <a:r>
              <a:rPr lang="en-US" sz="2200">
                <a:solidFill>
                  <a:srgbClr val="7F7F7F"/>
                </a:solidFill>
              </a:rPr>
              <a:t> for modeling and querying </a:t>
            </a:r>
            <a:r>
              <a:rPr lang="en-US" sz="2200" b="1">
                <a:solidFill>
                  <a:srgbClr val="7F7F7F"/>
                </a:solidFill>
              </a:rPr>
              <a:t>indeterminate</a:t>
            </a:r>
            <a:r>
              <a:rPr lang="en-US" sz="2200">
                <a:solidFill>
                  <a:srgbClr val="7F7F7F"/>
                </a:solidFill>
              </a:rPr>
              <a:t> temporal facts</a:t>
            </a:r>
          </a:p>
          <a:p>
            <a:pPr lvl="1">
              <a:buFont typeface="Lucida Grande"/>
              <a:buChar char="-"/>
            </a:pPr>
            <a:r>
              <a:rPr lang="en-US" sz="2200">
                <a:solidFill>
                  <a:srgbClr val="7F7F7F"/>
                </a:solidFill>
              </a:rPr>
              <a:t>Representation and reasoning employing </a:t>
            </a:r>
            <a:r>
              <a:rPr lang="en-US" sz="2200" b="1">
                <a:solidFill>
                  <a:srgbClr val="7F7F7F"/>
                </a:solidFill>
              </a:rPr>
              <a:t>constraint networks</a:t>
            </a:r>
            <a:br>
              <a:rPr lang="en-US" sz="2200" b="1">
                <a:solidFill>
                  <a:srgbClr val="7F7F7F"/>
                </a:solidFill>
              </a:rPr>
            </a:br>
            <a:endParaRPr lang="en-US" sz="2200" b="1">
              <a:solidFill>
                <a:srgbClr val="7F7F7F"/>
              </a:solidFill>
            </a:endParaRPr>
          </a:p>
          <a:p>
            <a:r>
              <a:rPr lang="en-US" sz="2800">
                <a:solidFill>
                  <a:srgbClr val="9C5252"/>
                </a:solidFill>
              </a:rPr>
              <a:t>Later system (1997)</a:t>
            </a:r>
          </a:p>
          <a:p>
            <a:pPr lvl="1">
              <a:buFont typeface="Lucida Grande"/>
              <a:buChar char="-"/>
            </a:pPr>
            <a:r>
              <a:rPr lang="en-US" sz="2200">
                <a:solidFill>
                  <a:srgbClr val="7F7F7F"/>
                </a:solidFill>
              </a:rPr>
              <a:t>Querying of </a:t>
            </a:r>
            <a:r>
              <a:rPr lang="en-US" sz="2200" b="1">
                <a:solidFill>
                  <a:srgbClr val="7F7F7F"/>
                </a:solidFill>
              </a:rPr>
              <a:t>temporal knowledge bases</a:t>
            </a:r>
          </a:p>
          <a:p>
            <a:pPr lvl="1">
              <a:buFont typeface="Lucida Grande"/>
              <a:buChar char="-"/>
            </a:pPr>
            <a:r>
              <a:rPr lang="en-US" sz="2200">
                <a:solidFill>
                  <a:srgbClr val="7F7F7F"/>
                </a:solidFill>
              </a:rPr>
              <a:t>Limited query language (no disjunctive expressions)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Ordnance Survey is Great Britain's national mapping authority. It offers digital and paper map products for a wide range of business and outdoor 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GADM is a spatial database of the location of the world's administrative areas for use in GIS and similar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NUTS is a hierarchical system defined by the Eurostat office of the European Union for dividing the economic territory of EU in 4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EA70-9FEB-4D42-ACDB-AC46EC0E16FF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Aug/23/09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Aug/23/09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Aug/23/09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Aug/23/09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Aug/23/09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Aug/23/09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Aug/23/09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Aug/23/09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Aug/23/09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Aug/23/09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Aug/23/09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Aug/23/09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159"/>
            <a:ext cx="7772400" cy="1359661"/>
          </a:xfrm>
        </p:spPr>
        <p:txBody>
          <a:bodyPr/>
          <a:lstStyle/>
          <a:p>
            <a:r>
              <a:rPr lang="en-US" sz="4000"/>
              <a:t>Querying Incomplete Geospatial Information in RDF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33218"/>
            <a:ext cx="6400800" cy="1219200"/>
          </a:xfrm>
        </p:spPr>
        <p:txBody>
          <a:bodyPr>
            <a:normAutofit/>
          </a:bodyPr>
          <a:lstStyle/>
          <a:p>
            <a:r>
              <a:rPr lang="en-US" sz="2000" b="1"/>
              <a:t>Charalampos Nikolaou</a:t>
            </a:r>
            <a:r>
              <a:rPr lang="en-US" sz="2000"/>
              <a:t> and Manolis Koubarakis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270803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/>
              <a:t>Department of Informatics and Telecommunications</a:t>
            </a:r>
          </a:p>
          <a:p>
            <a:r>
              <a:rPr lang="en-US" sz="1800"/>
              <a:t>National and Kapodistrian University of Athens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17127" y="5621672"/>
            <a:ext cx="8278069" cy="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/>
              <a:t>International Symposium on Spatial and Temporal Databases (SSTD) 2013</a:t>
            </a:r>
          </a:p>
          <a:p>
            <a:r>
              <a:rPr lang="en-US" sz="1800"/>
              <a:t>August 23, 2013</a:t>
            </a:r>
          </a:p>
        </p:txBody>
      </p:sp>
      <p:pic>
        <p:nvPicPr>
          <p:cNvPr id="6" name="Picture 5" descr="athena-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07" y="4123933"/>
            <a:ext cx="7620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2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23"/>
            <a:ext cx="8229600" cy="821155"/>
          </a:xfrm>
        </p:spPr>
        <p:txBody>
          <a:bodyPr/>
          <a:lstStyle/>
          <a:p>
            <a:r>
              <a:rPr lang="en-US"/>
              <a:t>RDF</a:t>
            </a:r>
            <a:r>
              <a:rPr lang="en-US" baseline="30000"/>
              <a:t>i</a:t>
            </a:r>
            <a:r>
              <a:rPr lang="en-US"/>
              <a:t> by example (cont’d)</a:t>
            </a:r>
          </a:p>
        </p:txBody>
      </p:sp>
      <p:pic>
        <p:nvPicPr>
          <p:cNvPr id="4" name="Content Placeholder 3" descr="ma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-136" b="9729"/>
          <a:stretch/>
        </p:blipFill>
        <p:spPr>
          <a:xfrm>
            <a:off x="76350" y="1641915"/>
            <a:ext cx="3971163" cy="417051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47513" y="1660120"/>
            <a:ext cx="5001841" cy="437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7F7F7F"/>
                </a:solidFill>
              </a:rPr>
              <a:t>Query</a:t>
            </a:r>
            <a:r>
              <a:rPr lang="en-US">
                <a:solidFill>
                  <a:srgbClr val="7F7F7F"/>
                </a:solidFill>
              </a:rPr>
              <a:t>: Find fires inside the region of West Greece.</a:t>
            </a:r>
          </a:p>
          <a:p>
            <a:pPr marL="0" indent="0">
              <a:buNone/>
            </a:pPr>
            <a:endParaRPr lang="en-US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7F7F7F"/>
                </a:solidFill>
              </a:rPr>
              <a:t>GeoSPARQL query</a:t>
            </a:r>
            <a:r>
              <a:rPr lang="en-US">
                <a:solidFill>
                  <a:srgbClr val="7F7F7F"/>
                </a:solidFill>
              </a:rPr>
              <a:t>:</a:t>
            </a:r>
            <a:endParaRPr lang="en-US" sz="200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2"/>
                </a:solidFill>
                <a:latin typeface="Courier New"/>
                <a:cs typeface="Courier New"/>
              </a:rPr>
              <a:t>CERTAIN</a:t>
            </a:r>
            <a:r>
              <a:rPr lang="en-US" sz="1800" b="1">
                <a:solidFill>
                  <a:srgbClr val="000000"/>
                </a:solidFill>
                <a:latin typeface="Courier New"/>
                <a:cs typeface="Courier New"/>
              </a:rPr>
              <a:t> SELECT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?f 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?f rdf:type noa:Fire.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gag:WestGreece 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geo:sfContains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?f.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50" y="1641915"/>
            <a:ext cx="104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West Greece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5919" y="4525564"/>
            <a:ext cx="114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Olympia</a:t>
            </a:r>
          </a:p>
        </p:txBody>
      </p:sp>
    </p:spTree>
    <p:extLst>
      <p:ext uri="{BB962C8B-B14F-4D97-AF65-F5344CB8AC3E}">
        <p14:creationId xmlns:p14="http://schemas.microsoft.com/office/powerpoint/2010/main" val="190225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23"/>
            <a:ext cx="8229600" cy="821155"/>
          </a:xfrm>
        </p:spPr>
        <p:txBody>
          <a:bodyPr/>
          <a:lstStyle/>
          <a:p>
            <a:r>
              <a:rPr lang="en-US"/>
              <a:t>RDF</a:t>
            </a:r>
            <a:r>
              <a:rPr lang="en-US" baseline="30000"/>
              <a:t>i</a:t>
            </a:r>
            <a:r>
              <a:rPr lang="en-US"/>
              <a:t> by example (cont’d)</a:t>
            </a:r>
          </a:p>
        </p:txBody>
      </p:sp>
      <p:pic>
        <p:nvPicPr>
          <p:cNvPr id="4" name="Content Placeholder 3" descr="ma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-136" b="9729"/>
          <a:stretch/>
        </p:blipFill>
        <p:spPr>
          <a:xfrm>
            <a:off x="76350" y="1641915"/>
            <a:ext cx="3971163" cy="417051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47513" y="1660120"/>
            <a:ext cx="5001841" cy="437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7F7F7F"/>
                </a:solidFill>
              </a:rPr>
              <a:t>Query</a:t>
            </a:r>
            <a:r>
              <a:rPr lang="en-US">
                <a:solidFill>
                  <a:srgbClr val="7F7F7F"/>
                </a:solidFill>
              </a:rPr>
              <a:t>: Find fires inside the region of West Greece.</a:t>
            </a:r>
          </a:p>
          <a:p>
            <a:pPr marL="0" indent="0">
              <a:buNone/>
            </a:pPr>
            <a:endParaRPr lang="en-US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7F7F7F"/>
                </a:solidFill>
              </a:rPr>
              <a:t>GeoSPARQL query</a:t>
            </a:r>
            <a:r>
              <a:rPr lang="en-US">
                <a:solidFill>
                  <a:srgbClr val="7F7F7F"/>
                </a:solidFill>
              </a:rPr>
              <a:t>:</a:t>
            </a:r>
            <a:endParaRPr lang="en-US" sz="200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2"/>
                </a:solidFill>
                <a:latin typeface="Courier New"/>
                <a:cs typeface="Courier New"/>
              </a:rPr>
              <a:t>CERTAIN</a:t>
            </a:r>
            <a:r>
              <a:rPr lang="en-US" sz="1800" b="1">
                <a:solidFill>
                  <a:srgbClr val="000000"/>
                </a:solidFill>
                <a:latin typeface="Courier New"/>
                <a:cs typeface="Courier New"/>
              </a:rPr>
              <a:t> SELECT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?f 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?f rdf:type noa:Fire.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gag:WestGreece 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geo:sfContains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?f.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Freeform 4"/>
          <p:cNvSpPr/>
          <p:nvPr/>
        </p:nvSpPr>
        <p:spPr>
          <a:xfrm>
            <a:off x="1519195" y="3746108"/>
            <a:ext cx="537753" cy="456585"/>
          </a:xfrm>
          <a:custGeom>
            <a:avLst/>
            <a:gdLst>
              <a:gd name="connsiteX0" fmla="*/ 415541 w 537753"/>
              <a:gd name="connsiteY0" fmla="*/ 440660 h 456585"/>
              <a:gd name="connsiteX1" fmla="*/ 11976 w 537753"/>
              <a:gd name="connsiteY1" fmla="*/ 405049 h 456585"/>
              <a:gd name="connsiteX2" fmla="*/ 142541 w 537753"/>
              <a:gd name="connsiteY2" fmla="*/ 13333 h 456585"/>
              <a:gd name="connsiteX3" fmla="*/ 510497 w 537753"/>
              <a:gd name="connsiteY3" fmla="*/ 108294 h 456585"/>
              <a:gd name="connsiteX4" fmla="*/ 510497 w 537753"/>
              <a:gd name="connsiteY4" fmla="*/ 274477 h 45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753" h="456585">
                <a:moveTo>
                  <a:pt x="415541" y="440660"/>
                </a:moveTo>
                <a:cubicBezTo>
                  <a:pt x="236508" y="458465"/>
                  <a:pt x="57476" y="476270"/>
                  <a:pt x="11976" y="405049"/>
                </a:cubicBezTo>
                <a:cubicBezTo>
                  <a:pt x="-33524" y="333828"/>
                  <a:pt x="59454" y="62792"/>
                  <a:pt x="142541" y="13333"/>
                </a:cubicBezTo>
                <a:cubicBezTo>
                  <a:pt x="225628" y="-36126"/>
                  <a:pt x="449171" y="64770"/>
                  <a:pt x="510497" y="108294"/>
                </a:cubicBezTo>
                <a:cubicBezTo>
                  <a:pt x="571823" y="151818"/>
                  <a:pt x="510497" y="274477"/>
                  <a:pt x="510497" y="274477"/>
                </a:cubicBezTo>
              </a:path>
            </a:pathLst>
          </a:custGeom>
          <a:ln w="28575" cmpd="sng">
            <a:solidFill>
              <a:srgbClr val="FF6600"/>
            </a:solidFill>
            <a:headEnd type="arrow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41562" y="2797956"/>
            <a:ext cx="610656" cy="1293276"/>
          </a:xfrm>
          <a:custGeom>
            <a:avLst/>
            <a:gdLst>
              <a:gd name="connsiteX0" fmla="*/ 0 w 610656"/>
              <a:gd name="connsiteY0" fmla="*/ 1234499 h 1293276"/>
              <a:gd name="connsiteX1" fmla="*/ 593477 w 610656"/>
              <a:gd name="connsiteY1" fmla="*/ 1151408 h 1293276"/>
              <a:gd name="connsiteX2" fmla="*/ 462912 w 610656"/>
              <a:gd name="connsiteY2" fmla="*/ 0 h 129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656" h="1293276">
                <a:moveTo>
                  <a:pt x="0" y="1234499"/>
                </a:moveTo>
                <a:cubicBezTo>
                  <a:pt x="258162" y="1295828"/>
                  <a:pt x="516325" y="1357158"/>
                  <a:pt x="593477" y="1151408"/>
                </a:cubicBezTo>
                <a:cubicBezTo>
                  <a:pt x="670629" y="945658"/>
                  <a:pt x="462912" y="0"/>
                  <a:pt x="462912" y="0"/>
                </a:cubicBezTo>
              </a:path>
            </a:pathLst>
          </a:custGeom>
          <a:ln>
            <a:solidFill>
              <a:srgbClr val="FF66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02388" y="2287538"/>
            <a:ext cx="890216" cy="591376"/>
          </a:xfrm>
          <a:custGeom>
            <a:avLst/>
            <a:gdLst>
              <a:gd name="connsiteX0" fmla="*/ 890216 w 890216"/>
              <a:gd name="connsiteY0" fmla="*/ 522288 h 591376"/>
              <a:gd name="connsiteX1" fmla="*/ 391695 w 890216"/>
              <a:gd name="connsiteY1" fmla="*/ 546028 h 591376"/>
              <a:gd name="connsiteX2" fmla="*/ 0 w 890216"/>
              <a:gd name="connsiteY2" fmla="*/ 0 h 59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216" h="591376">
                <a:moveTo>
                  <a:pt x="890216" y="522288"/>
                </a:moveTo>
                <a:cubicBezTo>
                  <a:pt x="715140" y="577682"/>
                  <a:pt x="540064" y="633076"/>
                  <a:pt x="391695" y="546028"/>
                </a:cubicBezTo>
                <a:cubicBezTo>
                  <a:pt x="243326" y="458980"/>
                  <a:pt x="0" y="0"/>
                  <a:pt x="0" y="0"/>
                </a:cubicBezTo>
              </a:path>
            </a:pathLst>
          </a:custGeom>
          <a:ln>
            <a:solidFill>
              <a:srgbClr val="FF66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42589" y="2299408"/>
            <a:ext cx="1204016" cy="2133938"/>
          </a:xfrm>
          <a:custGeom>
            <a:avLst/>
            <a:gdLst>
              <a:gd name="connsiteX0" fmla="*/ 871669 w 1204016"/>
              <a:gd name="connsiteY0" fmla="*/ 0 h 2133938"/>
              <a:gd name="connsiteX1" fmla="*/ 183235 w 1204016"/>
              <a:gd name="connsiteY1" fmla="*/ 451067 h 2133938"/>
              <a:gd name="connsiteX2" fmla="*/ 5192 w 1204016"/>
              <a:gd name="connsiteY2" fmla="*/ 1543124 h 2133938"/>
              <a:gd name="connsiteX3" fmla="*/ 325670 w 1204016"/>
              <a:gd name="connsiteY3" fmla="*/ 2053542 h 2133938"/>
              <a:gd name="connsiteX4" fmla="*/ 741104 w 1204016"/>
              <a:gd name="connsiteY4" fmla="*/ 2112893 h 2133938"/>
              <a:gd name="connsiteX5" fmla="*/ 1204016 w 1204016"/>
              <a:gd name="connsiteY5" fmla="*/ 1851749 h 21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016" h="2133938">
                <a:moveTo>
                  <a:pt x="871669" y="0"/>
                </a:moveTo>
                <a:cubicBezTo>
                  <a:pt x="599658" y="96940"/>
                  <a:pt x="327648" y="193880"/>
                  <a:pt x="183235" y="451067"/>
                </a:cubicBezTo>
                <a:cubicBezTo>
                  <a:pt x="38822" y="708254"/>
                  <a:pt x="-18547" y="1276045"/>
                  <a:pt x="5192" y="1543124"/>
                </a:cubicBezTo>
                <a:cubicBezTo>
                  <a:pt x="28931" y="1810203"/>
                  <a:pt x="203018" y="1958581"/>
                  <a:pt x="325670" y="2053542"/>
                </a:cubicBezTo>
                <a:cubicBezTo>
                  <a:pt x="448322" y="2148503"/>
                  <a:pt x="594713" y="2146525"/>
                  <a:pt x="741104" y="2112893"/>
                </a:cubicBezTo>
                <a:cubicBezTo>
                  <a:pt x="887495" y="2079261"/>
                  <a:pt x="1204016" y="1851749"/>
                  <a:pt x="1204016" y="1851749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350" y="1641915"/>
            <a:ext cx="104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West Greece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5919" y="4525564"/>
            <a:ext cx="114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Olympia</a:t>
            </a:r>
          </a:p>
        </p:txBody>
      </p:sp>
      <p:sp>
        <p:nvSpPr>
          <p:cNvPr id="11" name="TextBox 10"/>
          <p:cNvSpPr txBox="1"/>
          <p:nvPr/>
        </p:nvSpPr>
        <p:spPr>
          <a:xfrm rot="1800000">
            <a:off x="1473244" y="2737705"/>
            <a:ext cx="86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contains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282126" y="3406681"/>
            <a:ext cx="86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contains</a:t>
            </a:r>
          </a:p>
        </p:txBody>
      </p:sp>
      <p:sp>
        <p:nvSpPr>
          <p:cNvPr id="13" name="TextBox 12"/>
          <p:cNvSpPr txBox="1"/>
          <p:nvPr/>
        </p:nvSpPr>
        <p:spPr>
          <a:xfrm rot="20700000">
            <a:off x="1219403" y="3472968"/>
            <a:ext cx="86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contains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56680" y="3431635"/>
            <a:ext cx="86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contains</a:t>
            </a:r>
          </a:p>
        </p:txBody>
      </p:sp>
    </p:spTree>
    <p:extLst>
      <p:ext uri="{BB962C8B-B14F-4D97-AF65-F5344CB8AC3E}">
        <p14:creationId xmlns:p14="http://schemas.microsoft.com/office/powerpoint/2010/main" val="159364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77"/>
            <a:ext cx="8229600" cy="903271"/>
          </a:xfrm>
        </p:spPr>
        <p:txBody>
          <a:bodyPr/>
          <a:lstStyle/>
          <a:p>
            <a:r>
              <a:rPr lang="en-US"/>
              <a:t>Challenges: </a:t>
            </a:r>
            <a:r>
              <a:rPr lang="en-US">
                <a:solidFill>
                  <a:srgbClr val="9C5252"/>
                </a:solidFill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/>
              <a:t>Efficient computation of the entailment relation</a:t>
            </a:r>
          </a:p>
          <a:p>
            <a:pPr marL="0" indent="0" algn="ctr">
              <a:buNone/>
            </a:pPr>
            <a:r>
              <a:rPr lang="el-GR" sz="7200">
                <a:solidFill>
                  <a:schemeClr val="accent2"/>
                </a:solidFill>
              </a:rPr>
              <a:t>Φ</a:t>
            </a:r>
            <a:r>
              <a:rPr lang="en-US" sz="9600">
                <a:solidFill>
                  <a:schemeClr val="accent2"/>
                </a:solidFill>
              </a:rPr>
              <a:t>⊨</a:t>
            </a:r>
            <a:r>
              <a:rPr lang="el-GR" sz="7200">
                <a:solidFill>
                  <a:schemeClr val="accent2"/>
                </a:solidFill>
              </a:rPr>
              <a:t>Θ</a:t>
            </a:r>
          </a:p>
          <a:p>
            <a:endParaRPr lang="en-US"/>
          </a:p>
          <a:p>
            <a:r>
              <a:rPr lang="en-US"/>
              <a:t>where </a:t>
            </a:r>
            <a:r>
              <a:rPr lang="el-GR" b="1">
                <a:solidFill>
                  <a:srgbClr val="9C5252"/>
                </a:solidFill>
              </a:rPr>
              <a:t>Φ</a:t>
            </a:r>
            <a:r>
              <a:rPr lang="el-GR"/>
              <a:t> </a:t>
            </a:r>
            <a:r>
              <a:rPr lang="en-US"/>
              <a:t>and </a:t>
            </a:r>
            <a:r>
              <a:rPr lang="el-GR" b="1">
                <a:solidFill>
                  <a:schemeClr val="accent2"/>
                </a:solidFill>
              </a:rPr>
              <a:t>Θ</a:t>
            </a:r>
            <a:r>
              <a:rPr lang="el-GR"/>
              <a:t> </a:t>
            </a:r>
            <a:r>
              <a:rPr lang="en-US"/>
              <a:t>are quantifier-free first-order formulas of a constraint language expressing the </a:t>
            </a:r>
            <a:r>
              <a:rPr lang="en-US" b="1"/>
              <a:t>topological relations</a:t>
            </a:r>
            <a:r>
              <a:rPr lang="en-US"/>
              <a:t> of various frameworks (RCC-8, DE-9IM, etc.)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5072" y="1536175"/>
            <a:ext cx="7958190" cy="664214"/>
          </a:xfrm>
          <a:prstGeom prst="roundRect">
            <a:avLst>
              <a:gd name="adj" fmla="val 35053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26000"/>
                </a:schemeClr>
              </a:gs>
              <a:gs pos="80000">
                <a:schemeClr val="accent6">
                  <a:shade val="93000"/>
                  <a:satMod val="130000"/>
                  <a:alpha val="26000"/>
                </a:schemeClr>
              </a:gs>
              <a:gs pos="100000">
                <a:schemeClr val="accent6">
                  <a:shade val="94000"/>
                  <a:satMod val="135000"/>
                  <a:alpha val="26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8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77"/>
            <a:ext cx="8229600" cy="903271"/>
          </a:xfrm>
        </p:spPr>
        <p:txBody>
          <a:bodyPr/>
          <a:lstStyle/>
          <a:p>
            <a:r>
              <a:rPr lang="en-US"/>
              <a:t>Challenges: </a:t>
            </a:r>
            <a:r>
              <a:rPr lang="en-US">
                <a:solidFill>
                  <a:srgbClr val="9C5252"/>
                </a:solidFill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10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en-US"/>
              <a:t>Computing entailment </a:t>
            </a:r>
            <a:r>
              <a:rPr lang="en-US" b="1"/>
              <a:t>is equivalent to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checking consistency</a:t>
            </a:r>
            <a:r>
              <a:rPr lang="en-US"/>
              <a:t> of formulas with constraint networks</a:t>
            </a:r>
            <a:br>
              <a:rPr lang="en-US"/>
            </a:br>
            <a:endParaRPr lang="en-US"/>
          </a:p>
          <a:p>
            <a:r>
              <a:rPr lang="en-US"/>
              <a:t>Constraint networks:</a:t>
            </a:r>
          </a:p>
          <a:p>
            <a:pPr lvl="1"/>
            <a:r>
              <a:rPr lang="en-US" sz="2000"/>
              <a:t>Spatial relations among regions</a:t>
            </a:r>
          </a:p>
          <a:p>
            <a:pPr lvl="1"/>
            <a:r>
              <a:rPr lang="en-US" sz="2000"/>
              <a:t>Regions might be </a:t>
            </a:r>
            <a:r>
              <a:rPr lang="en-US" sz="2000" b="1"/>
              <a:t>constant</a:t>
            </a:r>
            <a:r>
              <a:rPr lang="en-US" sz="2000"/>
              <a:t> ones (exact geometric information) or identified by a </a:t>
            </a:r>
            <a:r>
              <a:rPr lang="en-US" sz="2000" b="1"/>
              <a:t>URI</a:t>
            </a:r>
          </a:p>
          <a:p>
            <a:endParaRPr lang="en-US"/>
          </a:p>
          <a:p>
            <a:r>
              <a:rPr lang="en-US"/>
              <a:t>Most recent results considered </a:t>
            </a:r>
            <a:r>
              <a:rPr lang="en-US" b="1"/>
              <a:t>basic</a:t>
            </a:r>
            <a:r>
              <a:rPr lang="en-US"/>
              <a:t> and </a:t>
            </a:r>
            <a:r>
              <a:rPr lang="en-US" b="1"/>
              <a:t>complete</a:t>
            </a:r>
            <a:r>
              <a:rPr lang="en-US"/>
              <a:t> </a:t>
            </a:r>
            <a:r>
              <a:rPr lang="en-US" b="1"/>
              <a:t>RCC-5</a:t>
            </a:r>
            <a:r>
              <a:rPr lang="en-US"/>
              <a:t> networks with </a:t>
            </a:r>
            <a:r>
              <a:rPr lang="en-US" b="1"/>
              <a:t>polygonal</a:t>
            </a:r>
            <a:r>
              <a:rPr lang="en-US"/>
              <a:t> regions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For </a:t>
            </a:r>
            <a:r>
              <a:rPr lang="en-US" b="1"/>
              <a:t>RCC-8</a:t>
            </a:r>
            <a:r>
              <a:rPr lang="en-US"/>
              <a:t>, deciding consistency is </a:t>
            </a:r>
            <a:r>
              <a:rPr lang="en-US">
                <a:solidFill>
                  <a:schemeClr val="accent2"/>
                </a:solidFill>
              </a:rPr>
              <a:t>NP-complete</a:t>
            </a:r>
          </a:p>
          <a:p>
            <a:r>
              <a:rPr lang="en-US"/>
              <a:t>No published </a:t>
            </a:r>
            <a:r>
              <a:rPr lang="en-US" b="1">
                <a:solidFill>
                  <a:schemeClr val="accent5"/>
                </a:solidFill>
              </a:rPr>
              <a:t>algorithm</a:t>
            </a:r>
            <a:r>
              <a:rPr lang="en-US"/>
              <a:t> for checking consistency</a:t>
            </a:r>
            <a:endParaRPr lang="en-US" b="1"/>
          </a:p>
          <a:p>
            <a:r>
              <a:rPr lang="en-US"/>
              <a:t>Are there </a:t>
            </a:r>
            <a:r>
              <a:rPr lang="en-US" b="1">
                <a:solidFill>
                  <a:srgbClr val="63891F"/>
                </a:solidFill>
              </a:rPr>
              <a:t>tractable cases</a:t>
            </a:r>
            <a:r>
              <a:rPr lang="en-US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5072" y="1536175"/>
            <a:ext cx="7958190" cy="664214"/>
          </a:xfrm>
          <a:prstGeom prst="roundRect">
            <a:avLst>
              <a:gd name="adj" fmla="val 35053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26000"/>
                </a:schemeClr>
              </a:gs>
              <a:gs pos="80000">
                <a:schemeClr val="accent6">
                  <a:shade val="93000"/>
                  <a:satMod val="130000"/>
                  <a:alpha val="26000"/>
                </a:schemeClr>
              </a:gs>
              <a:gs pos="100000">
                <a:schemeClr val="accent6">
                  <a:shade val="94000"/>
                  <a:satMod val="135000"/>
                  <a:alpha val="26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700000">
            <a:off x="29082" y="4850557"/>
            <a:ext cx="1880703" cy="56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Open issue</a:t>
            </a:r>
          </a:p>
        </p:txBody>
      </p:sp>
    </p:spTree>
    <p:extLst>
      <p:ext uri="{BB962C8B-B14F-4D97-AF65-F5344CB8AC3E}">
        <p14:creationId xmlns:p14="http://schemas.microsoft.com/office/powerpoint/2010/main" val="28000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046"/>
            <a:ext cx="8229600" cy="821155"/>
          </a:xfrm>
        </p:spPr>
        <p:txBody>
          <a:bodyPr/>
          <a:lstStyle/>
          <a:p>
            <a:r>
              <a:rPr lang="en-US"/>
              <a:t>Challenges: </a:t>
            </a:r>
            <a:r>
              <a:rPr lang="en-US">
                <a:solidFill>
                  <a:schemeClr val="accent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705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en-US"/>
              <a:t>Scale to </a:t>
            </a:r>
            <a:r>
              <a:rPr lang="en-US">
                <a:solidFill>
                  <a:schemeClr val="accent2"/>
                </a:solidFill>
              </a:rPr>
              <a:t>billions</a:t>
            </a:r>
            <a:r>
              <a:rPr lang="en-US"/>
              <a:t> of triples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Reasoners from QSR scale </a:t>
            </a:r>
            <a:r>
              <a:rPr lang="en-US" b="1"/>
              <a:t>only up to</a:t>
            </a:r>
            <a:r>
              <a:rPr lang="en-US"/>
              <a:t> </a:t>
            </a:r>
            <a:r>
              <a:rPr lang="en-US">
                <a:solidFill>
                  <a:srgbClr val="9C5252"/>
                </a:solidFill>
              </a:rPr>
              <a:t>hundreds of regions</a:t>
            </a:r>
            <a:r>
              <a:rPr lang="en-US"/>
              <a:t> with </a:t>
            </a:r>
            <a:r>
              <a:rPr lang="en-US">
                <a:solidFill>
                  <a:schemeClr val="accent2"/>
                </a:solidFill>
              </a:rPr>
              <a:t>complex</a:t>
            </a:r>
            <a:r>
              <a:rPr lang="en-US"/>
              <a:t> spatial relations</a:t>
            </a:r>
            <a:br>
              <a:rPr lang="en-US"/>
            </a:br>
            <a:endParaRPr lang="en-US"/>
          </a:p>
          <a:p>
            <a:pPr marL="0" indent="0" algn="ctr">
              <a:buNone/>
            </a:pPr>
            <a:r>
              <a:rPr lang="en-US" b="1"/>
              <a:t>How do they perform</a:t>
            </a:r>
            <a:r>
              <a:rPr lang="el-GR" b="1"/>
              <a:t> </a:t>
            </a:r>
            <a:r>
              <a:rPr lang="en-US" b="1"/>
              <a:t>in our case?</a:t>
            </a:r>
          </a:p>
          <a:p>
            <a:pPr marL="0" indent="0" algn="ctr">
              <a:buNone/>
            </a:pPr>
            <a:endParaRPr lang="en-US"/>
          </a:p>
          <a:p>
            <a:r>
              <a:rPr lang="en-US"/>
              <a:t>Setting:</a:t>
            </a:r>
          </a:p>
          <a:p>
            <a:pPr lvl="1"/>
            <a:r>
              <a:rPr lang="en-US" sz="2000">
                <a:solidFill>
                  <a:srgbClr val="9C5252"/>
                </a:solidFill>
              </a:rPr>
              <a:t>Real</a:t>
            </a:r>
            <a:r>
              <a:rPr lang="en-US" sz="2000"/>
              <a:t> linked geospatial datasets</a:t>
            </a:r>
          </a:p>
          <a:p>
            <a:pPr lvl="1"/>
            <a:r>
              <a:rPr lang="en-US" sz="2000">
                <a:solidFill>
                  <a:srgbClr val="9C5252"/>
                </a:solidFill>
              </a:rPr>
              <a:t>No</a:t>
            </a:r>
            <a:r>
              <a:rPr lang="en-US" sz="2000"/>
              <a:t> constants</a:t>
            </a:r>
          </a:p>
          <a:p>
            <a:pPr lvl="1"/>
            <a:r>
              <a:rPr lang="en-US" sz="2000">
                <a:solidFill>
                  <a:srgbClr val="9C5252"/>
                </a:solidFill>
              </a:rPr>
              <a:t>Only base</a:t>
            </a:r>
            <a:r>
              <a:rPr lang="en-US" sz="2000"/>
              <a:t> RCC-8 relations</a:t>
            </a:r>
          </a:p>
          <a:p>
            <a:pPr lvl="1"/>
            <a:r>
              <a:rPr lang="en-US" sz="2000"/>
              <a:t>Evaluation of </a:t>
            </a:r>
            <a:r>
              <a:rPr lang="en-US" sz="2000" b="1"/>
              <a:t>consistency checking</a:t>
            </a:r>
            <a:r>
              <a:rPr lang="en-US" sz="2000"/>
              <a:t> using the well-known </a:t>
            </a:r>
            <a:r>
              <a:rPr lang="en-US" sz="2000">
                <a:solidFill>
                  <a:srgbClr val="9C5252"/>
                </a:solidFill>
              </a:rPr>
              <a:t>path-consistency</a:t>
            </a:r>
            <a:r>
              <a:rPr lang="en-US" sz="2000"/>
              <a:t>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5072" y="1536175"/>
            <a:ext cx="7958190" cy="664214"/>
          </a:xfrm>
          <a:prstGeom prst="roundRect">
            <a:avLst>
              <a:gd name="adj" fmla="val 35053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26000"/>
                </a:schemeClr>
              </a:gs>
              <a:gs pos="80000">
                <a:schemeClr val="accent6">
                  <a:shade val="93000"/>
                  <a:satMod val="130000"/>
                  <a:alpha val="26000"/>
                </a:schemeClr>
              </a:gs>
              <a:gs pos="100000">
                <a:schemeClr val="accent6">
                  <a:shade val="94000"/>
                  <a:satMod val="135000"/>
                  <a:alpha val="26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23"/>
            <a:ext cx="8229600" cy="821155"/>
          </a:xfrm>
        </p:spPr>
        <p:txBody>
          <a:bodyPr/>
          <a:lstStyle/>
          <a:p>
            <a:r>
              <a:rPr lang="en-US"/>
              <a:t>Experimental evaluation</a:t>
            </a:r>
          </a:p>
        </p:txBody>
      </p:sp>
      <p:pic>
        <p:nvPicPr>
          <p:cNvPr id="4" name="Content Placeholder 3" descr="performan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r="-697"/>
          <a:stretch/>
        </p:blipFill>
        <p:spPr>
          <a:xfrm>
            <a:off x="24462" y="1669230"/>
            <a:ext cx="6411487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8080" y="6489307"/>
            <a:ext cx="8229600" cy="259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Setup: </a:t>
            </a:r>
            <a:r>
              <a:rPr lang="it-IT"/>
              <a:t>Intel Xeon E5620, 2.4 GHz, 12MB L3, 48GB RAM, RAID 5, Ubuntu 12.04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35948" y="1600200"/>
            <a:ext cx="24717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/>
              <a:t>Computation of  the </a:t>
            </a:r>
            <a:r>
              <a:rPr lang="en-US" sz="1800" b="1">
                <a:solidFill>
                  <a:srgbClr val="9C5252"/>
                </a:solidFill>
              </a:rPr>
              <a:t>complete</a:t>
            </a:r>
            <a:r>
              <a:rPr lang="en-US" sz="1800"/>
              <a:t> constraint network</a:t>
            </a:r>
          </a:p>
          <a:p>
            <a:endParaRPr lang="en-US" sz="1800"/>
          </a:p>
          <a:p>
            <a:r>
              <a:rPr lang="en-US" sz="1800"/>
              <a:t>Running time: </a:t>
            </a:r>
            <a:r>
              <a:rPr lang="en-US" sz="1800">
                <a:solidFill>
                  <a:srgbClr val="9C5252"/>
                </a:solidFill>
              </a:rPr>
              <a:t>O(n</a:t>
            </a:r>
            <a:r>
              <a:rPr lang="en-US" sz="1800" baseline="30000">
                <a:solidFill>
                  <a:srgbClr val="9C5252"/>
                </a:solidFill>
              </a:rPr>
              <a:t>3</a:t>
            </a:r>
            <a:r>
              <a:rPr lang="en-US" sz="1800">
                <a:solidFill>
                  <a:srgbClr val="9C5252"/>
                </a:solidFill>
              </a:rPr>
              <a:t>)</a:t>
            </a:r>
          </a:p>
          <a:p>
            <a:endParaRPr lang="en-US" sz="1800"/>
          </a:p>
          <a:p>
            <a:r>
              <a:rPr lang="en-US" sz="1800"/>
              <a:t>Memory requirements: </a:t>
            </a:r>
            <a:r>
              <a:rPr lang="en-US" sz="1800" b="1">
                <a:solidFill>
                  <a:srgbClr val="FF0000"/>
                </a:solidFill>
              </a:rPr>
              <a:t>O(n</a:t>
            </a:r>
            <a:r>
              <a:rPr lang="en-US" sz="1800" b="1" baseline="30000">
                <a:solidFill>
                  <a:srgbClr val="FF0000"/>
                </a:solidFill>
              </a:rPr>
              <a:t>2</a:t>
            </a:r>
            <a:r>
              <a:rPr lang="en-US" sz="1800" b="1">
                <a:solidFill>
                  <a:srgbClr val="FF0000"/>
                </a:solidFill>
              </a:rPr>
              <a:t>)</a:t>
            </a:r>
          </a:p>
          <a:p>
            <a:endParaRPr lang="en-US" sz="18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b="1">
                <a:solidFill>
                  <a:srgbClr val="FF0000"/>
                </a:solidFill>
              </a:rPr>
              <a:t>n ≈</a:t>
            </a:r>
            <a:r>
              <a:rPr lang="el-GR" sz="1800" b="1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thousands to millions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2686" y="6004053"/>
            <a:ext cx="1465482" cy="50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>
                <a:solidFill>
                  <a:schemeClr val="tx2"/>
                </a:solidFill>
              </a:rPr>
              <a:t>hundreds of regions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9558" y="5997710"/>
            <a:ext cx="1465482" cy="50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>
                <a:solidFill>
                  <a:srgbClr val="2F5897"/>
                </a:solidFill>
              </a:rPr>
              <a:t>thousands of regions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8550" y="6003578"/>
            <a:ext cx="1465482" cy="50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>
                <a:solidFill>
                  <a:srgbClr val="2F5897"/>
                </a:solidFill>
              </a:rPr>
              <a:t>thousands of regions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9938" y="5997235"/>
            <a:ext cx="1465482" cy="50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>
                <a:solidFill>
                  <a:srgbClr val="2F5897"/>
                </a:solidFill>
              </a:rPr>
              <a:t>thousands of regions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797491" y="1210678"/>
            <a:ext cx="2142713" cy="475395"/>
          </a:xfrm>
          <a:prstGeom prst="wedgeEllipseCallout">
            <a:avLst>
              <a:gd name="adj1" fmla="val -73165"/>
              <a:gd name="adj2" fmla="val 1000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after one day</a:t>
            </a:r>
          </a:p>
        </p:txBody>
      </p:sp>
      <p:sp>
        <p:nvSpPr>
          <p:cNvPr id="11" name="Multiply 10"/>
          <p:cNvSpPr/>
          <p:nvPr/>
        </p:nvSpPr>
        <p:spPr>
          <a:xfrm>
            <a:off x="5077267" y="4714031"/>
            <a:ext cx="1145980" cy="1193939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5650257" y="4380080"/>
            <a:ext cx="1173101" cy="731807"/>
          </a:xfrm>
          <a:prstGeom prst="bentConnector3">
            <a:avLst>
              <a:gd name="adj1" fmla="val 45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23"/>
            <a:ext cx="8229600" cy="821155"/>
          </a:xfrm>
        </p:spPr>
        <p:txBody>
          <a:bodyPr/>
          <a:lstStyle/>
          <a:p>
            <a:r>
              <a:rPr lang="en-US" sz="4800"/>
              <a:t>Network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started working on algorithms taking into account the structure of these networks:</a:t>
            </a:r>
          </a:p>
          <a:p>
            <a:pPr lvl="1"/>
            <a:r>
              <a:rPr lang="en-US" sz="2000" b="1"/>
              <a:t>Node degrees </a:t>
            </a:r>
            <a:r>
              <a:rPr lang="en-US" sz="2000"/>
              <a:t>fit a </a:t>
            </a:r>
            <a:r>
              <a:rPr lang="en-US" sz="2000">
                <a:solidFill>
                  <a:schemeClr val="accent2"/>
                </a:solidFill>
              </a:rPr>
              <a:t>power-law</a:t>
            </a:r>
            <a:r>
              <a:rPr lang="en-US" sz="2000"/>
              <a:t> distribution</a:t>
            </a:r>
          </a:p>
          <a:p>
            <a:pPr lvl="1"/>
            <a:r>
              <a:rPr lang="en-US" sz="2000"/>
              <a:t>Network is </a:t>
            </a:r>
            <a:r>
              <a:rPr lang="en-US" sz="2000">
                <a:solidFill>
                  <a:srgbClr val="9C5252"/>
                </a:solidFill>
              </a:rPr>
              <a:t>sparse</a:t>
            </a:r>
          </a:p>
          <a:p>
            <a:pPr marL="457200" lvl="1" indent="0">
              <a:buNone/>
            </a:pPr>
            <a:endParaRPr lang="en-US" sz="2000">
              <a:solidFill>
                <a:srgbClr val="9C5252"/>
              </a:solidFill>
            </a:endParaRPr>
          </a:p>
        </p:txBody>
      </p:sp>
      <p:pic>
        <p:nvPicPr>
          <p:cNvPr id="4" name="Picture 3" descr="gadm-geovocab-deg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10" y="2855371"/>
            <a:ext cx="5301615" cy="37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848"/>
            <a:ext cx="8229600" cy="746505"/>
          </a:xfrm>
        </p:spPr>
        <p:txBody>
          <a:bodyPr/>
          <a:lstStyle/>
          <a:p>
            <a:r>
              <a:rPr lang="en-US" sz="4800"/>
              <a:t>Network structure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94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Edges of </a:t>
            </a:r>
            <a:r>
              <a:rPr lang="en-US">
                <a:solidFill>
                  <a:srgbClr val="9C5252"/>
                </a:solidFill>
              </a:rPr>
              <a:t>three kinds</a:t>
            </a:r>
            <a:r>
              <a:rPr lang="en-US" b="1"/>
              <a:t>: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Reflect networks composed of </a:t>
            </a:r>
            <a:r>
              <a:rPr lang="en-US">
                <a:solidFill>
                  <a:srgbClr val="9C5252"/>
                </a:solidFill>
              </a:rPr>
              <a:t>components</a:t>
            </a:r>
            <a:r>
              <a:rPr lang="en-US"/>
              <a:t> with </a:t>
            </a:r>
            <a:r>
              <a:rPr lang="en-US">
                <a:solidFill>
                  <a:schemeClr val="accent2"/>
                </a:solidFill>
              </a:rPr>
              <a:t>hierarchical structure</a:t>
            </a:r>
            <a:endParaRPr lang="el-GR">
              <a:solidFill>
                <a:schemeClr val="accent2"/>
              </a:solidFill>
            </a:endParaRPr>
          </a:p>
          <a:p>
            <a:pPr lvl="1"/>
            <a:r>
              <a:rPr lang="en-US" sz="2100"/>
              <a:t>R-tree extensions (Papadias, Kalnis, Mamoulis, AAAI’99)</a:t>
            </a:r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Parallel algorithms</a:t>
            </a:r>
            <a:r>
              <a:rPr lang="en-US"/>
              <a:t> combined with </a:t>
            </a:r>
            <a:r>
              <a:rPr lang="en-US">
                <a:solidFill>
                  <a:schemeClr val="accent2"/>
                </a:solidFill>
              </a:rPr>
              <a:t>backward-chaining techniques</a:t>
            </a:r>
            <a:r>
              <a:rPr lang="en-US">
                <a:solidFill>
                  <a:srgbClr val="7F7F7F"/>
                </a:solidFill>
              </a:rPr>
              <a:t> for lazy query processing</a:t>
            </a:r>
          </a:p>
          <a:p>
            <a:pPr lvl="1"/>
            <a:r>
              <a:rPr lang="en-US" sz="2000"/>
              <a:t>Graph partitioning</a:t>
            </a:r>
          </a:p>
          <a:p>
            <a:pPr lvl="1"/>
            <a:r>
              <a:rPr lang="en-US" sz="2000"/>
              <a:t>Path compression data structures and </a:t>
            </a:r>
            <a:r>
              <a:rPr lang="en-US" sz="2000">
                <a:solidFill>
                  <a:srgbClr val="7F7F7F"/>
                </a:solidFill>
              </a:rPr>
              <a:t>indexes</a:t>
            </a:r>
          </a:p>
          <a:p>
            <a:pPr lvl="1"/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94268" y="2091801"/>
            <a:ext cx="3172869" cy="1776572"/>
            <a:chOff x="3394268" y="2690140"/>
            <a:chExt cx="3172869" cy="1776572"/>
          </a:xfrm>
        </p:grpSpPr>
        <p:grpSp>
          <p:nvGrpSpPr>
            <p:cNvPr id="8" name="Group 7"/>
            <p:cNvGrpSpPr/>
            <p:nvPr/>
          </p:nvGrpSpPr>
          <p:grpSpPr>
            <a:xfrm>
              <a:off x="4014361" y="3265613"/>
              <a:ext cx="1932682" cy="1201099"/>
              <a:chOff x="5701411" y="1863775"/>
              <a:chExt cx="1932682" cy="120109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701411" y="1863775"/>
                <a:ext cx="966341" cy="1201099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28575" cmpd="sng"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667752" y="1863775"/>
                <a:ext cx="966341" cy="12010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shade val="51000"/>
                      <a:satMod val="130000"/>
                      <a:alpha val="0"/>
                    </a:schemeClr>
                  </a:gs>
                  <a:gs pos="80000">
                    <a:schemeClr val="accent6">
                      <a:shade val="93000"/>
                      <a:satMod val="130000"/>
                      <a:alpha val="0"/>
                    </a:schemeClr>
                  </a:gs>
                  <a:gs pos="100000">
                    <a:schemeClr val="accent6">
                      <a:shade val="94000"/>
                      <a:satMod val="135000"/>
                      <a:alpha val="0"/>
                    </a:schemeClr>
                  </a:gs>
                </a:gsLst>
                <a:lin ang="16200000" scaled="0"/>
                <a:tileRect/>
              </a:gradFill>
              <a:ln w="28575" cmpd="sng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394268" y="2690140"/>
              <a:ext cx="3172869" cy="4200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400050" lvl="1" indent="0" algn="ctr">
                <a:buNone/>
              </a:pPr>
              <a:r>
                <a:rPr lang="en-US" sz="2000"/>
                <a:t>externally connected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27815" y="2073247"/>
            <a:ext cx="1480167" cy="1795126"/>
            <a:chOff x="6627815" y="2671586"/>
            <a:chExt cx="1480167" cy="1795126"/>
          </a:xfrm>
        </p:grpSpPr>
        <p:grpSp>
          <p:nvGrpSpPr>
            <p:cNvPr id="18" name="Group 17"/>
            <p:cNvGrpSpPr/>
            <p:nvPr/>
          </p:nvGrpSpPr>
          <p:grpSpPr>
            <a:xfrm>
              <a:off x="7092332" y="3265613"/>
              <a:ext cx="966341" cy="1201099"/>
              <a:chOff x="6075705" y="3307682"/>
              <a:chExt cx="966341" cy="120109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075705" y="3307682"/>
                <a:ext cx="966341" cy="1201099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28575" cmpd="sng"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75705" y="3307682"/>
                <a:ext cx="966341" cy="12010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shade val="51000"/>
                      <a:satMod val="130000"/>
                      <a:alpha val="0"/>
                    </a:schemeClr>
                  </a:gs>
                  <a:gs pos="80000">
                    <a:schemeClr val="accent6">
                      <a:shade val="93000"/>
                      <a:satMod val="130000"/>
                      <a:alpha val="0"/>
                    </a:schemeClr>
                  </a:gs>
                  <a:gs pos="100000">
                    <a:schemeClr val="accent6">
                      <a:shade val="94000"/>
                      <a:satMod val="135000"/>
                      <a:alpha val="0"/>
                    </a:schemeClr>
                  </a:gs>
                </a:gsLst>
                <a:lin ang="16200000" scaled="0"/>
                <a:tileRect/>
              </a:gradFill>
              <a:ln w="28575" cmpd="sng">
                <a:prstDash val="dot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627815" y="2671586"/>
              <a:ext cx="1480167" cy="4200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400050" lvl="1" indent="0" algn="ctr">
                <a:buNone/>
              </a:pPr>
              <a:r>
                <a:rPr lang="en-US" sz="2000"/>
                <a:t>equals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09556" y="2085458"/>
            <a:ext cx="3839172" cy="1782915"/>
            <a:chOff x="-109556" y="2683797"/>
            <a:chExt cx="3839172" cy="1782915"/>
          </a:xfrm>
        </p:grpSpPr>
        <p:grpSp>
          <p:nvGrpSpPr>
            <p:cNvPr id="15" name="Group 14"/>
            <p:cNvGrpSpPr/>
            <p:nvPr/>
          </p:nvGrpSpPr>
          <p:grpSpPr>
            <a:xfrm>
              <a:off x="910565" y="3265613"/>
              <a:ext cx="2195531" cy="1201099"/>
              <a:chOff x="5853811" y="1809085"/>
              <a:chExt cx="2195531" cy="120109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853811" y="1809085"/>
                <a:ext cx="966341" cy="1201099"/>
                <a:chOff x="5853811" y="1809085"/>
                <a:chExt cx="966341" cy="1201099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5853811" y="1809085"/>
                  <a:ext cx="966341" cy="1201099"/>
                </a:xfrm>
                <a:prstGeom prst="ellipse">
                  <a:avLst/>
                </a:prstGeom>
                <a:solidFill>
                  <a:schemeClr val="bg1">
                    <a:alpha val="0"/>
                  </a:schemeClr>
                </a:solidFill>
                <a:ln w="28575" cmpd="sng"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5993432" y="2147722"/>
                  <a:ext cx="798629" cy="7457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0"/>
                      </a:schemeClr>
                    </a:gs>
                  </a:gsLst>
                  <a:lin ang="16200000" scaled="0"/>
                  <a:tileRect/>
                </a:gradFill>
                <a:ln w="285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083001" y="1809085"/>
                <a:ext cx="966341" cy="1201099"/>
                <a:chOff x="7083001" y="1906261"/>
                <a:chExt cx="966341" cy="1201099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7083001" y="1906261"/>
                  <a:ext cx="966341" cy="1201099"/>
                </a:xfrm>
                <a:prstGeom prst="ellipse">
                  <a:avLst/>
                </a:prstGeom>
                <a:solidFill>
                  <a:schemeClr val="bg1">
                    <a:alpha val="0"/>
                  </a:schemeClr>
                </a:solidFill>
                <a:ln w="28575" cmpd="sng"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167402" y="2148256"/>
                  <a:ext cx="798629" cy="7457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shade val="51000"/>
                        <a:satMod val="130000"/>
                        <a:alpha val="0"/>
                      </a:schemeClr>
                    </a:gs>
                    <a:gs pos="80000">
                      <a:schemeClr val="accent6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6">
                        <a:shade val="94000"/>
                        <a:satMod val="135000"/>
                        <a:alpha val="0"/>
                      </a:schemeClr>
                    </a:gs>
                  </a:gsLst>
                  <a:lin ang="16200000" scaled="0"/>
                  <a:tileRect/>
                </a:gradFill>
                <a:ln w="28575" cmpd="sng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-109556" y="2683797"/>
              <a:ext cx="3839172" cy="4200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400050" lvl="1" indent="0" algn="ctr">
                <a:buNone/>
              </a:pPr>
              <a:r>
                <a:rPr lang="en-US" sz="2000"/>
                <a:t>non-tangential proper 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00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22"/>
            <a:ext cx="8229600" cy="821156"/>
          </a:xfrm>
        </p:spPr>
        <p:txBody>
          <a:bodyPr/>
          <a:lstStyle/>
          <a:p>
            <a:r>
              <a:rPr lang="en-US"/>
              <a:t>Related work: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Qualitative spatial reasoning</a:t>
            </a:r>
          </a:p>
          <a:p>
            <a:pPr lvl="1">
              <a:buFont typeface="Lucida Grande"/>
              <a:buChar char="-"/>
            </a:pPr>
            <a:r>
              <a:rPr lang="en-US" sz="2000"/>
              <a:t>Efficient algorithms for </a:t>
            </a:r>
            <a:r>
              <a:rPr lang="en-US" sz="2000" b="1"/>
              <a:t>consistency checking</a:t>
            </a:r>
            <a:r>
              <a:rPr lang="en-US" sz="2000"/>
              <a:t> of constraint networks (</a:t>
            </a:r>
            <a:r>
              <a:rPr lang="en-US" sz="2000" b="1"/>
              <a:t>complex</a:t>
            </a:r>
            <a:r>
              <a:rPr lang="en-US" sz="2000"/>
              <a:t> spatial relations, </a:t>
            </a:r>
            <a:r>
              <a:rPr lang="en-US" sz="2000" b="1"/>
              <a:t>few</a:t>
            </a:r>
            <a:r>
              <a:rPr lang="en-US" sz="2000"/>
              <a:t> number of regions)</a:t>
            </a:r>
          </a:p>
          <a:p>
            <a:pPr lvl="1">
              <a:buFont typeface="Lucida Grande"/>
              <a:buChar char="-"/>
            </a:pPr>
            <a:r>
              <a:rPr lang="en-US" sz="2000"/>
              <a:t>Does not consider </a:t>
            </a:r>
            <a:r>
              <a:rPr lang="en-US" sz="2000" b="1"/>
              <a:t>query processing</a:t>
            </a:r>
          </a:p>
          <a:p>
            <a:endParaRPr lang="en-US">
              <a:solidFill>
                <a:srgbClr val="9C5252"/>
              </a:solidFill>
            </a:endParaRPr>
          </a:p>
          <a:p>
            <a:endParaRPr lang="en-US">
              <a:solidFill>
                <a:srgbClr val="9C5252"/>
              </a:solidFill>
            </a:endParaRPr>
          </a:p>
          <a:p>
            <a:r>
              <a:rPr lang="en-US">
                <a:solidFill>
                  <a:srgbClr val="9C5252"/>
                </a:solidFill>
              </a:rPr>
              <a:t>Description logic reasoners</a:t>
            </a:r>
          </a:p>
          <a:p>
            <a:pPr lvl="1">
              <a:buFont typeface="Lucida Grande"/>
              <a:buChar char="-"/>
            </a:pPr>
            <a:r>
              <a:rPr lang="en-US" sz="2000" b="1"/>
              <a:t>PelletSpatial</a:t>
            </a:r>
            <a:r>
              <a:rPr lang="en-US" sz="2000"/>
              <a:t>: RCC-8 reasoning (cannot handle disjunctions) </a:t>
            </a:r>
          </a:p>
          <a:p>
            <a:pPr lvl="1">
              <a:buFont typeface="Lucida Grande"/>
              <a:buChar char="-"/>
            </a:pPr>
            <a:r>
              <a:rPr lang="en-US" sz="2000" b="1"/>
              <a:t>RacerPro</a:t>
            </a:r>
            <a:r>
              <a:rPr lang="en-US" sz="2000"/>
              <a:t>: RCC-8 reasoning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23"/>
            <a:ext cx="8229600" cy="821155"/>
          </a:xfrm>
        </p:spPr>
        <p:txBody>
          <a:bodyPr/>
          <a:lstStyle/>
          <a:p>
            <a:r>
              <a:rPr lang="en-US"/>
              <a:t>Related work: Temporal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283"/>
            <a:ext cx="8229600" cy="5345472"/>
          </a:xfrm>
        </p:spPr>
        <p:txBody>
          <a:bodyPr>
            <a:noAutofit/>
          </a:bodyPr>
          <a:lstStyle/>
          <a:p>
            <a:r>
              <a:rPr lang="en-US" sz="2000">
                <a:solidFill>
                  <a:srgbClr val="9C5252"/>
                </a:solidFill>
              </a:rPr>
              <a:t>Chaudhuri (VLDB’88)</a:t>
            </a:r>
            <a:r>
              <a:rPr lang="en-US" sz="1600">
                <a:solidFill>
                  <a:srgbClr val="9C5252"/>
                </a:solidFill>
              </a:rPr>
              <a:t/>
            </a:r>
            <a:br>
              <a:rPr lang="en-US" sz="1600">
                <a:solidFill>
                  <a:srgbClr val="9C5252"/>
                </a:solidFill>
              </a:rPr>
            </a:br>
            <a:endParaRPr lang="en-US" sz="2000">
              <a:solidFill>
                <a:srgbClr val="9C5252"/>
              </a:solidFill>
            </a:endParaRPr>
          </a:p>
          <a:p>
            <a:r>
              <a:rPr lang="en-US" sz="2000">
                <a:solidFill>
                  <a:srgbClr val="9C5252"/>
                </a:solidFill>
              </a:rPr>
              <a:t>The knowledge representation language Telos (TOIS’90)</a:t>
            </a:r>
            <a:r>
              <a:rPr lang="en-US"/>
              <a:t/>
            </a:r>
            <a:br>
              <a:rPr lang="en-US"/>
            </a:br>
            <a:endParaRPr lang="en-US">
              <a:solidFill>
                <a:srgbClr val="9C5252"/>
              </a:solidFill>
            </a:endParaRPr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9C5252"/>
                </a:solidFill>
              </a:rPr>
              <a:t>Foundations of temporal constraint databases (Koubarakis, PhD thesis, ‘94)</a:t>
            </a:r>
            <a:r>
              <a:rPr lang="en-US" sz="1600">
                <a:solidFill>
                  <a:srgbClr val="9C5252"/>
                </a:solidFill>
              </a:rPr>
              <a:t/>
            </a:r>
            <a:br>
              <a:rPr lang="en-US" sz="1600">
                <a:solidFill>
                  <a:srgbClr val="9C5252"/>
                </a:solidFill>
              </a:rPr>
            </a:br>
            <a:endParaRPr lang="en-US">
              <a:solidFill>
                <a:srgbClr val="9C5252"/>
              </a:solidFill>
            </a:endParaRPr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9C5252"/>
                </a:solidFill>
              </a:rPr>
              <a:t>Qualitative temporal reasoning community (since 80s)</a:t>
            </a:r>
            <a:r>
              <a:rPr lang="en-US" sz="1600">
                <a:solidFill>
                  <a:srgbClr val="9C5252"/>
                </a:solidFill>
              </a:rPr>
              <a:t/>
            </a:r>
            <a:br>
              <a:rPr lang="en-US" sz="1600">
                <a:solidFill>
                  <a:srgbClr val="9C5252"/>
                </a:solidFill>
              </a:rPr>
            </a:br>
            <a:endParaRPr lang="en-US" sz="2000">
              <a:solidFill>
                <a:srgbClr val="9C5252"/>
              </a:solidFill>
            </a:endParaRPr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9C5252"/>
                </a:solidFill>
              </a:rPr>
              <a:t>SQL+i system (BNCOD‘96)</a:t>
            </a:r>
            <a:r>
              <a:rPr lang="en-US" sz="1600">
                <a:solidFill>
                  <a:srgbClr val="9C5252"/>
                </a:solidFill>
              </a:rPr>
              <a:t/>
            </a:r>
            <a:br>
              <a:rPr lang="en-US" sz="1600">
                <a:solidFill>
                  <a:srgbClr val="9C5252"/>
                </a:solidFill>
              </a:rPr>
            </a:br>
            <a:endParaRPr lang="en-US">
              <a:solidFill>
                <a:srgbClr val="9C5252"/>
              </a:solidFill>
            </a:endParaRPr>
          </a:p>
          <a:p>
            <a:r>
              <a:rPr lang="en-US" sz="2000">
                <a:solidFill>
                  <a:srgbClr val="9C5252"/>
                </a:solidFill>
              </a:rPr>
              <a:t>Later system (IEEE’97)</a:t>
            </a:r>
            <a:r>
              <a:rPr lang="en-US" sz="1600">
                <a:solidFill>
                  <a:srgbClr val="9C5252"/>
                </a:solidFill>
              </a:rPr>
              <a:t/>
            </a:r>
            <a:br>
              <a:rPr lang="en-US" sz="1600">
                <a:solidFill>
                  <a:srgbClr val="9C5252"/>
                </a:solidFill>
              </a:rPr>
            </a:br>
            <a:endParaRPr lang="en-US" sz="2000"/>
          </a:p>
          <a:p>
            <a:r>
              <a:rPr lang="en-US" sz="2000">
                <a:solidFill>
                  <a:srgbClr val="9C5252"/>
                </a:solidFill>
              </a:rPr>
              <a:t>Hurtado and Vaisman (2006)</a:t>
            </a:r>
          </a:p>
        </p:txBody>
      </p:sp>
    </p:spTree>
    <p:extLst>
      <p:ext uri="{BB962C8B-B14F-4D97-AF65-F5344CB8AC3E}">
        <p14:creationId xmlns:p14="http://schemas.microsoft.com/office/powerpoint/2010/main" val="252038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65"/>
            <a:ext cx="8229600" cy="903271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Increased interest in publishing geospatial datasets as </a:t>
            </a:r>
            <a:r>
              <a:rPr lang="en-US" b="1"/>
              <a:t>linked data</a:t>
            </a:r>
            <a:r>
              <a:rPr lang="en-US"/>
              <a:t> (i.e., encoded in RDF and with semantic links to other datasets)</a:t>
            </a:r>
            <a:br>
              <a:rPr lang="en-US"/>
            </a:br>
            <a:endParaRPr lang="en-US"/>
          </a:p>
          <a:p>
            <a:r>
              <a:rPr lang="en-US"/>
              <a:t>Geospatial information might be:</a:t>
            </a:r>
          </a:p>
          <a:p>
            <a:pPr lvl="1"/>
            <a:r>
              <a:rPr lang="en-US" sz="2000">
                <a:solidFill>
                  <a:srgbClr val="9C5252"/>
                </a:solidFill>
              </a:rPr>
              <a:t>Quantitative</a:t>
            </a:r>
            <a:r>
              <a:rPr lang="en-US" sz="2000"/>
              <a:t> (e.g., exact geometric information)</a:t>
            </a:r>
          </a:p>
          <a:p>
            <a:pPr lvl="1"/>
            <a:r>
              <a:rPr lang="en-US" sz="2000">
                <a:solidFill>
                  <a:schemeClr val="accent3"/>
                </a:solidFill>
              </a:rPr>
              <a:t>Qualitative</a:t>
            </a:r>
            <a:r>
              <a:rPr lang="en-US" sz="2000"/>
              <a:t> (e.g., topological relations)</a:t>
            </a:r>
            <a:br>
              <a:rPr lang="en-US" sz="2000"/>
            </a:br>
            <a:endParaRPr lang="en-US" sz="2000"/>
          </a:p>
          <a:p>
            <a:pPr marL="457200" lvl="1" indent="0">
              <a:buNone/>
            </a:pPr>
            <a:r>
              <a:rPr lang="en-US" sz="2000"/>
              <a:t>... and express</a:t>
            </a:r>
            <a:r>
              <a:rPr lang="en-US" sz="2000" b="1"/>
              <a:t> knowledge</a:t>
            </a:r>
            <a:r>
              <a:rPr lang="en-US" sz="2000"/>
              <a:t> that is</a:t>
            </a:r>
            <a:br>
              <a:rPr lang="en-US" sz="2000"/>
            </a:br>
            <a:endParaRPr lang="en-US" sz="2000"/>
          </a:p>
          <a:p>
            <a:pPr lvl="1"/>
            <a:r>
              <a:rPr lang="en-US" sz="2000">
                <a:solidFill>
                  <a:srgbClr val="E68422"/>
                </a:solidFill>
              </a:rPr>
              <a:t>Complete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Incomplete</a:t>
            </a:r>
            <a:r>
              <a:rPr lang="en-US" sz="2000"/>
              <a:t> (or indefinite)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6696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65"/>
            <a:ext cx="8229600" cy="903271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What’s the </a:t>
            </a:r>
            <a:r>
              <a:rPr lang="en-US" b="1">
                <a:solidFill>
                  <a:schemeClr val="accent5"/>
                </a:solidFill>
              </a:rPr>
              <a:t>CHALLENGE</a:t>
            </a:r>
            <a:r>
              <a:rPr lang="en-US"/>
              <a:t>?</a:t>
            </a:r>
          </a:p>
          <a:p>
            <a:pPr marL="400050" lvl="1" indent="0">
              <a:buNone/>
            </a:pPr>
            <a:endParaRPr lang="en-US" sz="2400"/>
          </a:p>
          <a:p>
            <a:pPr marL="400050" lvl="1" indent="0">
              <a:buNone/>
            </a:pPr>
            <a:r>
              <a:rPr lang="en-US" sz="2400"/>
              <a:t>Implementing an </a:t>
            </a:r>
            <a:r>
              <a:rPr lang="en-US" sz="2400" b="1">
                <a:solidFill>
                  <a:srgbClr val="9C5252"/>
                </a:solidFill>
              </a:rPr>
              <a:t>efficient</a:t>
            </a:r>
            <a:r>
              <a:rPr lang="en-US" sz="2400"/>
              <a:t> query processing system for </a:t>
            </a:r>
            <a:r>
              <a:rPr lang="en-US" sz="2400">
                <a:solidFill>
                  <a:schemeClr val="accent2"/>
                </a:solidFill>
              </a:rPr>
              <a:t>incomplete geospatial information</a:t>
            </a:r>
            <a:r>
              <a:rPr lang="en-US" sz="2400"/>
              <a:t> in RDF</a:t>
            </a:r>
            <a:r>
              <a:rPr lang="en-US" sz="2400" baseline="30000"/>
              <a:t>i</a:t>
            </a:r>
            <a:endParaRPr lang="en-US" sz="2400"/>
          </a:p>
          <a:p>
            <a:endParaRPr lang="en-US" sz="3200"/>
          </a:p>
          <a:p>
            <a:r>
              <a:rPr lang="en-US" b="1">
                <a:solidFill>
                  <a:schemeClr val="accent5"/>
                </a:solidFill>
              </a:rPr>
              <a:t>The desired system</a:t>
            </a:r>
            <a:r>
              <a:rPr lang="en-US"/>
              <a:t> should:</a:t>
            </a:r>
          </a:p>
          <a:p>
            <a:pPr lvl="1"/>
            <a:r>
              <a:rPr lang="en-US" sz="2000" b="1">
                <a:solidFill>
                  <a:schemeClr val="accent2"/>
                </a:solidFill>
              </a:rPr>
              <a:t>reason</a:t>
            </a:r>
            <a:r>
              <a:rPr lang="en-US" sz="2000"/>
              <a:t> about </a:t>
            </a:r>
            <a:r>
              <a:rPr lang="en-US" sz="2000" b="1"/>
              <a:t>qualitative</a:t>
            </a:r>
            <a:r>
              <a:rPr lang="en-US" sz="2000"/>
              <a:t> and </a:t>
            </a:r>
            <a:r>
              <a:rPr lang="en-US" sz="2000" b="1"/>
              <a:t>quantitative</a:t>
            </a:r>
            <a:r>
              <a:rPr lang="en-US" sz="2000"/>
              <a:t> spatial information that might be </a:t>
            </a:r>
            <a:r>
              <a:rPr lang="en-US" sz="2000" b="1"/>
              <a:t>incomplete</a:t>
            </a:r>
          </a:p>
          <a:p>
            <a:pPr lvl="1"/>
            <a:r>
              <a:rPr lang="en-US" sz="2000">
                <a:solidFill>
                  <a:srgbClr val="7F7F7F"/>
                </a:solidFill>
              </a:rPr>
              <a:t>be </a:t>
            </a:r>
            <a:r>
              <a:rPr lang="en-US" sz="2000" b="1">
                <a:solidFill>
                  <a:schemeClr val="accent2"/>
                </a:solidFill>
              </a:rPr>
              <a:t>scalable</a:t>
            </a:r>
            <a:r>
              <a:rPr lang="en-US" sz="2000"/>
              <a:t> to </a:t>
            </a:r>
            <a:r>
              <a:rPr lang="en-US" sz="2000" b="1">
                <a:solidFill>
                  <a:srgbClr val="FF0000"/>
                </a:solidFill>
              </a:rPr>
              <a:t>billions</a:t>
            </a:r>
            <a:r>
              <a:rPr lang="en-US" sz="2000"/>
              <a:t> of triples in the most useful cases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2676" y="2387999"/>
            <a:ext cx="7958190" cy="1069724"/>
          </a:xfrm>
          <a:prstGeom prst="roundRect">
            <a:avLst>
              <a:gd name="adj" fmla="val 35053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26000"/>
                </a:schemeClr>
              </a:gs>
              <a:gs pos="80000">
                <a:schemeClr val="accent6">
                  <a:shade val="93000"/>
                  <a:satMod val="130000"/>
                  <a:alpha val="26000"/>
                </a:schemeClr>
              </a:gs>
              <a:gs pos="100000">
                <a:schemeClr val="accent6">
                  <a:shade val="94000"/>
                  <a:satMod val="135000"/>
                  <a:alpha val="26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516477"/>
            <a:ext cx="8229600" cy="9377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91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Dataset characteristics</a:t>
            </a:r>
          </a:p>
        </p:txBody>
      </p:sp>
      <p:pic>
        <p:nvPicPr>
          <p:cNvPr id="4" name="Content Placeholder 3" descr="dataset-characteristic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4" r="33881" b="-4958"/>
          <a:stretch/>
        </p:blipFill>
        <p:spPr>
          <a:xfrm>
            <a:off x="476791" y="1808027"/>
            <a:ext cx="7966705" cy="2306279"/>
          </a:xfrm>
        </p:spPr>
      </p:pic>
    </p:spTree>
    <p:extLst>
      <p:ext uri="{BB962C8B-B14F-4D97-AF65-F5344CB8AC3E}">
        <p14:creationId xmlns:p14="http://schemas.microsoft.com/office/powerpoint/2010/main" val="994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65"/>
            <a:ext cx="8229600" cy="903271"/>
          </a:xfrm>
        </p:spPr>
        <p:txBody>
          <a:bodyPr/>
          <a:lstStyle/>
          <a:p>
            <a:r>
              <a:rPr lang="en-US"/>
              <a:t>Ordnance Survey (UK)</a:t>
            </a:r>
          </a:p>
        </p:txBody>
      </p:sp>
      <p:pic>
        <p:nvPicPr>
          <p:cNvPr id="4" name="Content Placeholder 3" descr="ordnance-survey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86" r="-9986"/>
          <a:stretch/>
        </p:blipFill>
        <p:spPr>
          <a:xfrm>
            <a:off x="46038" y="1622425"/>
            <a:ext cx="9051925" cy="4978400"/>
          </a:xfrm>
        </p:spPr>
      </p:pic>
      <p:sp>
        <p:nvSpPr>
          <p:cNvPr id="3" name="TextBox 2"/>
          <p:cNvSpPr txBox="1"/>
          <p:nvPr/>
        </p:nvSpPr>
        <p:spPr>
          <a:xfrm>
            <a:off x="2864192" y="4542142"/>
            <a:ext cx="3382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73,546,231 triples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53774" y="5336205"/>
            <a:ext cx="1095401" cy="5293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8000"/>
                </a:schemeClr>
              </a:gs>
              <a:gs pos="35000">
                <a:schemeClr val="accent2">
                  <a:tint val="37000"/>
                  <a:satMod val="300000"/>
                  <a:alpha val="28000"/>
                </a:schemeClr>
              </a:gs>
              <a:gs pos="100000">
                <a:schemeClr val="accent2">
                  <a:tint val="15000"/>
                  <a:satMod val="350000"/>
                  <a:alpha val="2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Administrative Areas (GADM)</a:t>
            </a:r>
          </a:p>
        </p:txBody>
      </p:sp>
      <p:pic>
        <p:nvPicPr>
          <p:cNvPr id="4" name="Content Placeholder 3" descr="gadm2_adm2_hig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8" b="-34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64192" y="3662950"/>
            <a:ext cx="3382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9,896,532</a:t>
            </a:r>
          </a:p>
          <a:p>
            <a:pPr algn="ctr"/>
            <a:r>
              <a:rPr lang="en-US" sz="4000"/>
              <a:t>triples</a:t>
            </a:r>
          </a:p>
        </p:txBody>
      </p:sp>
    </p:spTree>
    <p:extLst>
      <p:ext uri="{BB962C8B-B14F-4D97-AF65-F5344CB8AC3E}">
        <p14:creationId xmlns:p14="http://schemas.microsoft.com/office/powerpoint/2010/main" val="482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Nomenclature of Territorial Units for Statistics (NUTS)</a:t>
            </a:r>
          </a:p>
        </p:txBody>
      </p:sp>
      <p:pic>
        <p:nvPicPr>
          <p:cNvPr id="4" name="Content Placeholder 3" descr="nuts-latvia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744"/>
          <a:stretch/>
        </p:blipFill>
        <p:spPr>
          <a:xfrm>
            <a:off x="4572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64192" y="3724005"/>
            <a:ext cx="3382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316,246</a:t>
            </a:r>
          </a:p>
          <a:p>
            <a:pPr algn="ctr"/>
            <a:r>
              <a:rPr lang="en-US" sz="4000"/>
              <a:t>triples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0484" y="3463611"/>
            <a:ext cx="2582900" cy="177490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8000"/>
                </a:schemeClr>
              </a:gs>
              <a:gs pos="35000">
                <a:schemeClr val="accent2">
                  <a:tint val="37000"/>
                  <a:satMod val="300000"/>
                  <a:alpha val="28000"/>
                </a:schemeClr>
              </a:gs>
              <a:gs pos="100000">
                <a:schemeClr val="accent2">
                  <a:tint val="15000"/>
                  <a:satMod val="350000"/>
                  <a:alpha val="2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301"/>
            <a:ext cx="8229600" cy="993598"/>
          </a:xfrm>
        </p:spPr>
        <p:txBody>
          <a:bodyPr/>
          <a:lstStyle/>
          <a:p>
            <a:r>
              <a:rPr lang="en-US"/>
              <a:t>Linked Geospatial Data</a:t>
            </a:r>
          </a:p>
        </p:txBody>
      </p:sp>
      <p:pic>
        <p:nvPicPr>
          <p:cNvPr id="4" name="Content Placeholder 3" descr="lod-cloud_colored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1" r="-9951"/>
          <a:stretch>
            <a:fillRect/>
          </a:stretch>
        </p:blipFill>
        <p:spPr>
          <a:xfrm>
            <a:off x="45720" y="1567186"/>
            <a:ext cx="9052560" cy="4978559"/>
          </a:xfrm>
        </p:spPr>
      </p:pic>
      <p:grpSp>
        <p:nvGrpSpPr>
          <p:cNvPr id="39" name="Group 38"/>
          <p:cNvGrpSpPr/>
          <p:nvPr/>
        </p:nvGrpSpPr>
        <p:grpSpPr>
          <a:xfrm>
            <a:off x="1175085" y="3276171"/>
            <a:ext cx="2979256" cy="3269575"/>
            <a:chOff x="1175085" y="3276171"/>
            <a:chExt cx="2979256" cy="326957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75085" y="5282233"/>
              <a:ext cx="1863518" cy="12635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175085" y="4890517"/>
              <a:ext cx="522260" cy="39171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038603" y="5970704"/>
              <a:ext cx="652825" cy="57504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394691" y="4890517"/>
              <a:ext cx="296738" cy="10801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394691" y="3750979"/>
              <a:ext cx="759649" cy="11395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94690" y="3276171"/>
              <a:ext cx="759651" cy="4748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97345" y="4890517"/>
              <a:ext cx="49852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195866" y="4059605"/>
              <a:ext cx="842737" cy="8309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038603" y="3537315"/>
              <a:ext cx="0" cy="52228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038603" y="3276171"/>
              <a:ext cx="356088" cy="26114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035761" y="3397884"/>
            <a:ext cx="3382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~ 62 billion triples</a:t>
            </a:r>
          </a:p>
        </p:txBody>
      </p:sp>
    </p:spTree>
    <p:extLst>
      <p:ext uri="{BB962C8B-B14F-4D97-AF65-F5344CB8AC3E}">
        <p14:creationId xmlns:p14="http://schemas.microsoft.com/office/powerpoint/2010/main" val="355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301"/>
            <a:ext cx="8229600" cy="993598"/>
          </a:xfrm>
        </p:spPr>
        <p:txBody>
          <a:bodyPr/>
          <a:lstStyle/>
          <a:p>
            <a:r>
              <a:rPr lang="en-US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/>
          </a:p>
          <a:p>
            <a:pPr marL="114300" indent="0">
              <a:buNone/>
            </a:pPr>
            <a:r>
              <a:rPr lang="en-US" sz="3200"/>
              <a:t>How do we </a:t>
            </a:r>
            <a:r>
              <a:rPr lang="en-US" sz="3200" b="1"/>
              <a:t>manage</a:t>
            </a:r>
            <a:r>
              <a:rPr lang="en-US" sz="3200"/>
              <a:t> (represent, store, query) this data </a:t>
            </a:r>
            <a:r>
              <a:rPr lang="en-US" sz="3200">
                <a:solidFill>
                  <a:schemeClr val="accent2"/>
                </a:solidFill>
              </a:rPr>
              <a:t>efficiently</a:t>
            </a:r>
            <a:r>
              <a:rPr lang="en-US" sz="3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28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65"/>
            <a:ext cx="8229600" cy="903271"/>
          </a:xfrm>
        </p:spPr>
        <p:txBody>
          <a:bodyPr/>
          <a:lstStyle/>
          <a:p>
            <a:r>
              <a:rPr lang="en-US"/>
              <a:t>Challenges: </a:t>
            </a:r>
            <a:r>
              <a:rPr lang="en-US">
                <a:solidFill>
                  <a:srgbClr val="9C5252"/>
                </a:solidFill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05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/>
              <a:t>RDF extensions for </a:t>
            </a:r>
            <a:r>
              <a:rPr lang="en-US" b="1"/>
              <a:t>representing</a:t>
            </a:r>
            <a:r>
              <a:rPr lang="en-US"/>
              <a:t> and </a:t>
            </a:r>
            <a:r>
              <a:rPr lang="en-US" b="1"/>
              <a:t>querying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incomplete qualitative and quantitative</a:t>
            </a:r>
            <a:r>
              <a:rPr lang="en-US"/>
              <a:t> geospatial information</a:t>
            </a:r>
          </a:p>
          <a:p>
            <a:pPr marL="457200" indent="-457200">
              <a:buFont typeface="+mj-lt"/>
              <a:buAutoNum type="circleNumDbPlain"/>
            </a:pPr>
            <a:endParaRPr lang="en-US"/>
          </a:p>
          <a:p>
            <a:r>
              <a:rPr lang="en-US" b="1"/>
              <a:t>GeoSPARQL</a:t>
            </a:r>
            <a:endParaRPr lang="en-US"/>
          </a:p>
          <a:p>
            <a:pPr lvl="1"/>
            <a:r>
              <a:rPr lang="en-US" sz="2100"/>
              <a:t>Standard </a:t>
            </a:r>
            <a:r>
              <a:rPr lang="en-US" sz="2100">
                <a:solidFill>
                  <a:srgbClr val="9C5252"/>
                </a:solidFill>
              </a:rPr>
              <a:t>OGC</a:t>
            </a:r>
            <a:r>
              <a:rPr lang="en-US" sz="2100"/>
              <a:t> query language for RDF data with </a:t>
            </a:r>
            <a:r>
              <a:rPr lang="en-US" sz="2100">
                <a:solidFill>
                  <a:srgbClr val="9C5252"/>
                </a:solidFill>
              </a:rPr>
              <a:t>geospatial information</a:t>
            </a:r>
          </a:p>
          <a:p>
            <a:pPr lvl="1"/>
            <a:r>
              <a:rPr lang="en-US" sz="2100">
                <a:solidFill>
                  <a:srgbClr val="9C5252"/>
                </a:solidFill>
              </a:rPr>
              <a:t>Topological relations</a:t>
            </a:r>
            <a:r>
              <a:rPr lang="en-US" sz="2100"/>
              <a:t> can be </a:t>
            </a:r>
            <a:r>
              <a:rPr lang="en-US" sz="2100" b="1"/>
              <a:t>expressed/queried</a:t>
            </a:r>
            <a:r>
              <a:rPr lang="en-US" sz="2100"/>
              <a:t>, but </a:t>
            </a:r>
            <a:r>
              <a:rPr lang="en-US" sz="2100">
                <a:solidFill>
                  <a:schemeClr val="accent2"/>
                </a:solidFill>
              </a:rPr>
              <a:t>no reasoning</a:t>
            </a:r>
            <a:r>
              <a:rPr lang="en-US" sz="2100"/>
              <a:t> is offered.</a:t>
            </a:r>
          </a:p>
          <a:p>
            <a:endParaRPr lang="en-US"/>
          </a:p>
          <a:p>
            <a:r>
              <a:rPr lang="en-US"/>
              <a:t>We proposed </a:t>
            </a:r>
            <a:r>
              <a:rPr lang="en-US" b="1"/>
              <a:t>RDF</a:t>
            </a:r>
            <a:r>
              <a:rPr lang="en-US" b="1" baseline="30000"/>
              <a:t>i</a:t>
            </a:r>
          </a:p>
          <a:p>
            <a:pPr lvl="1"/>
            <a:r>
              <a:rPr lang="en-US" sz="2100"/>
              <a:t>Can work with any </a:t>
            </a:r>
            <a:r>
              <a:rPr lang="en-US" sz="2100">
                <a:solidFill>
                  <a:srgbClr val="9C5252"/>
                </a:solidFill>
              </a:rPr>
              <a:t>topological/temporal constraint language</a:t>
            </a:r>
            <a:r>
              <a:rPr lang="en-US" sz="2100"/>
              <a:t> with/without </a:t>
            </a:r>
            <a:r>
              <a:rPr lang="en-US" sz="2100">
                <a:solidFill>
                  <a:srgbClr val="9C5252"/>
                </a:solidFill>
              </a:rPr>
              <a:t>constant symbols</a:t>
            </a:r>
            <a:r>
              <a:rPr lang="en-US" sz="2100"/>
              <a:t> (e.g., RCC-5, RCC-8, IA)</a:t>
            </a:r>
          </a:p>
          <a:p>
            <a:pPr lvl="1"/>
            <a:r>
              <a:rPr lang="en-US" sz="2100">
                <a:solidFill>
                  <a:srgbClr val="9C5252"/>
                </a:solidFill>
              </a:rPr>
              <a:t>Formal semantics</a:t>
            </a:r>
            <a:r>
              <a:rPr lang="en-US" sz="2100"/>
              <a:t> and </a:t>
            </a:r>
            <a:r>
              <a:rPr lang="en-US" sz="2100">
                <a:solidFill>
                  <a:srgbClr val="9C5252"/>
                </a:solidFill>
              </a:rPr>
              <a:t>algorithm</a:t>
            </a:r>
            <a:r>
              <a:rPr lang="en-US" sz="2100"/>
              <a:t> for computing certain answers</a:t>
            </a:r>
          </a:p>
          <a:p>
            <a:pPr lvl="1"/>
            <a:r>
              <a:rPr lang="en-US" sz="2100">
                <a:solidFill>
                  <a:srgbClr val="9C5252"/>
                </a:solidFill>
              </a:rPr>
              <a:t>Preliminary complexity results</a:t>
            </a:r>
            <a:r>
              <a:rPr lang="en-US" sz="2100"/>
              <a:t> for various constraint languages</a:t>
            </a:r>
            <a:br>
              <a:rPr lang="en-US" sz="2100"/>
            </a:br>
            <a:r>
              <a:rPr lang="en-US" sz="2100"/>
              <a:t/>
            </a:r>
            <a:br>
              <a:rPr lang="en-US" sz="2100"/>
            </a:br>
            <a:r>
              <a:rPr lang="en-US" sz="2100"/>
              <a:t/>
            </a:r>
            <a:br>
              <a:rPr lang="en-US" sz="2100"/>
            </a:br>
            <a:endParaRPr lang="en-US" sz="2000"/>
          </a:p>
          <a:p>
            <a:endParaRPr lang="el-GR" b="1">
              <a:solidFill>
                <a:srgbClr val="63891F"/>
              </a:solidFill>
            </a:endParaRPr>
          </a:p>
          <a:p>
            <a:r>
              <a:rPr lang="en-US" b="1">
                <a:solidFill>
                  <a:srgbClr val="63891F"/>
                </a:solidFill>
              </a:rPr>
              <a:t>No</a:t>
            </a:r>
            <a:r>
              <a:rPr lang="en-US">
                <a:solidFill>
                  <a:srgbClr val="63891F"/>
                </a:solidFill>
              </a:rPr>
              <a:t> published algorithm</a:t>
            </a:r>
            <a:r>
              <a:rPr lang="en-US"/>
              <a:t> for query processing when considering </a:t>
            </a:r>
            <a:r>
              <a:rPr lang="en-US">
                <a:solidFill>
                  <a:srgbClr val="63891F"/>
                </a:solidFill>
              </a:rPr>
              <a:t>RCC-8 </a:t>
            </a:r>
            <a:r>
              <a:rPr lang="en-US" b="1">
                <a:solidFill>
                  <a:srgbClr val="63891F"/>
                </a:solidFill>
              </a:rPr>
              <a:t>and</a:t>
            </a:r>
            <a:r>
              <a:rPr lang="en-US">
                <a:solidFill>
                  <a:srgbClr val="63891F"/>
                </a:solidFill>
              </a:rPr>
              <a:t> constants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5072" y="1536175"/>
            <a:ext cx="7958190" cy="664214"/>
          </a:xfrm>
          <a:prstGeom prst="roundRect">
            <a:avLst>
              <a:gd name="adj" fmla="val 35053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26000"/>
                </a:schemeClr>
              </a:gs>
              <a:gs pos="80000">
                <a:schemeClr val="accent6">
                  <a:shade val="93000"/>
                  <a:satMod val="130000"/>
                  <a:alpha val="26000"/>
                </a:schemeClr>
              </a:gs>
              <a:gs pos="100000">
                <a:schemeClr val="accent6">
                  <a:shade val="94000"/>
                  <a:satMod val="135000"/>
                  <a:alpha val="26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700000">
            <a:off x="-56402" y="5178957"/>
            <a:ext cx="1880703" cy="56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Open issue</a:t>
            </a:r>
          </a:p>
        </p:txBody>
      </p:sp>
    </p:spTree>
    <p:extLst>
      <p:ext uri="{BB962C8B-B14F-4D97-AF65-F5344CB8AC3E}">
        <p14:creationId xmlns:p14="http://schemas.microsoft.com/office/powerpoint/2010/main" val="363567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23"/>
            <a:ext cx="8229600" cy="821155"/>
          </a:xfrm>
        </p:spPr>
        <p:txBody>
          <a:bodyPr/>
          <a:lstStyle/>
          <a:p>
            <a:r>
              <a:rPr lang="en-US"/>
              <a:t>RDF</a:t>
            </a:r>
            <a:r>
              <a:rPr lang="en-US" baseline="30000"/>
              <a:t>i</a:t>
            </a:r>
            <a:r>
              <a:rPr lang="en-US"/>
              <a:t> by example</a:t>
            </a:r>
          </a:p>
        </p:txBody>
      </p:sp>
      <p:pic>
        <p:nvPicPr>
          <p:cNvPr id="4" name="Content Placeholder 3" descr="ma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-136" b="9729"/>
          <a:stretch/>
        </p:blipFill>
        <p:spPr>
          <a:xfrm>
            <a:off x="76350" y="1641915"/>
            <a:ext cx="3971163" cy="417051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47513" y="1499134"/>
            <a:ext cx="4985210" cy="2872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gag:Region       rdfs:subClassOf geo:Feature.      </a:t>
            </a:r>
            <a:r>
              <a:rPr lang="en-US" sz="1400" b="1">
                <a:solidFill>
                  <a:schemeClr val="accent3">
                    <a:lumMod val="50000"/>
                  </a:schemeClr>
                </a:solidFill>
                <a:latin typeface="Courier New"/>
                <a:cs typeface="Courier New"/>
              </a:rPr>
              <a:t>gag:WestGreece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  rdf:type gag:Region. gag:Municipality rdfs:subClassOf geo:Feature.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b="1">
                <a:solidFill>
                  <a:srgbClr val="0000FF"/>
                </a:solidFill>
                <a:latin typeface="Courier New"/>
                <a:cs typeface="Courier New"/>
              </a:rPr>
              <a:t>gag:OlympiaMuni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 rdf:type gag:Municipality.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noa:Hotspot      rdfs:subClassOf geo:Feature.      </a:t>
            </a:r>
            <a:r>
              <a:rPr lang="en-US" sz="1400" b="1">
                <a:solidFill>
                  <a:schemeClr val="accent2"/>
                </a:solidFill>
                <a:latin typeface="Courier New"/>
                <a:cs typeface="Courier New"/>
              </a:rPr>
              <a:t>noa:hotspot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     rdf:type noa:Hospot.  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noa:Fire         rdfs:subClassOf geo:Feature.         </a:t>
            </a:r>
            <a:r>
              <a:rPr lang="en-US" sz="1400" b="1">
                <a:solidFill>
                  <a:srgbClr val="FF0000"/>
                </a:solidFill>
                <a:latin typeface="Courier New"/>
                <a:cs typeface="Courier New"/>
              </a:rPr>
              <a:t>noa:fire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        rdf:type noa:Fire.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6007" y="4377187"/>
            <a:ext cx="5577992" cy="234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0000FF"/>
                </a:solidFill>
                <a:latin typeface="Courier New"/>
                <a:cs typeface="Courier New"/>
              </a:rPr>
              <a:t>gag:OlympiaMuni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geo:hasGeometry ex:oGeo.  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ex:oGeo rdf:type sf:Polygon.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ex:oGeo geo:asWKT "POLYGON((..))"^^geo:wktLiteral.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b="1">
                <a:solidFill>
                  <a:schemeClr val="accent2"/>
                </a:solidFill>
                <a:latin typeface="Courier New"/>
                <a:cs typeface="Courier New"/>
              </a:rPr>
              <a:t>noa:hotspot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geo:hasGeometry ex:rec.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ex:rec geo:asWKT "POLYGON((..))"^^geo:wktLiteral.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b="1">
                <a:solidFill>
                  <a:schemeClr val="accent3">
                    <a:lumMod val="50000"/>
                  </a:schemeClr>
                </a:solidFill>
                <a:latin typeface="Courier New"/>
                <a:cs typeface="Courier New"/>
              </a:rPr>
              <a:t>gag:WestGreece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b="1">
                <a:solidFill>
                  <a:schemeClr val="tx1"/>
                </a:solidFill>
                <a:latin typeface="Courier New"/>
                <a:cs typeface="Courier New"/>
              </a:rPr>
              <a:t>geo:sfContains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Courier New"/>
                <a:cs typeface="Courier New"/>
              </a:rPr>
              <a:t>gag:OlympiaMuni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400" b="1">
                <a:solidFill>
                  <a:schemeClr val="accent2"/>
                </a:solidFill>
                <a:latin typeface="Courier New"/>
                <a:cs typeface="Courier New"/>
              </a:rPr>
              <a:t>noa:hotspot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b="1">
                <a:solidFill>
                  <a:schemeClr val="tx1"/>
                </a:solidFill>
                <a:latin typeface="Courier New"/>
                <a:cs typeface="Courier New"/>
              </a:rPr>
              <a:t>geo:sfContains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ourier New"/>
                <a:cs typeface="Courier New"/>
              </a:rPr>
              <a:t>noa:fire</a:t>
            </a:r>
            <a:r>
              <a:rPr lang="en-US" sz="1400">
                <a:solidFill>
                  <a:schemeClr val="tx1"/>
                </a:solidFill>
                <a:latin typeface="Courier New"/>
                <a:cs typeface="Courier New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50" y="1641915"/>
            <a:ext cx="2388540" cy="3252981"/>
            <a:chOff x="76350" y="1641915"/>
            <a:chExt cx="2388540" cy="3252981"/>
          </a:xfrm>
        </p:grpSpPr>
        <p:sp>
          <p:nvSpPr>
            <p:cNvPr id="3" name="TextBox 2"/>
            <p:cNvSpPr txBox="1"/>
            <p:nvPr/>
          </p:nvSpPr>
          <p:spPr>
            <a:xfrm>
              <a:off x="76350" y="1641915"/>
              <a:ext cx="1044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West Greece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5919" y="4525564"/>
              <a:ext cx="1148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Olympia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30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1647</TotalTime>
  <Words>770</Words>
  <Application>Microsoft Macintosh PowerPoint</Application>
  <PresentationFormat>On-screen Show (4:3)</PresentationFormat>
  <Paragraphs>205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Querying Incomplete Geospatial Information in RDF</vt:lpstr>
      <vt:lpstr>Motivation</vt:lpstr>
      <vt:lpstr>Ordnance Survey (UK)</vt:lpstr>
      <vt:lpstr>Global Administrative Areas (GADM)</vt:lpstr>
      <vt:lpstr>Nomenclature of Territorial Units for Statistics (NUTS)</vt:lpstr>
      <vt:lpstr>Linked Geospatial Data</vt:lpstr>
      <vt:lpstr>Question</vt:lpstr>
      <vt:lpstr>Challenges: Theory</vt:lpstr>
      <vt:lpstr>RDFi by example</vt:lpstr>
      <vt:lpstr>RDFi by example (cont’d)</vt:lpstr>
      <vt:lpstr>RDFi by example (cont’d)</vt:lpstr>
      <vt:lpstr>Challenges: Theory</vt:lpstr>
      <vt:lpstr>Challenges: Theory</vt:lpstr>
      <vt:lpstr>Challenges: Practice</vt:lpstr>
      <vt:lpstr>Experimental evaluation</vt:lpstr>
      <vt:lpstr>Network structure </vt:lpstr>
      <vt:lpstr>Network structure (cont’d)</vt:lpstr>
      <vt:lpstr>Related work: Spatial</vt:lpstr>
      <vt:lpstr>Related work: Temporal</vt:lpstr>
      <vt:lpstr>Conclusions</vt:lpstr>
      <vt:lpstr>PowerPoint Presentation</vt:lpstr>
      <vt:lpstr>Dataset characteristics</vt:lpstr>
    </vt:vector>
  </TitlesOfParts>
  <Company>Charalampos S. Nikolaou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Incomplete Geospatial Information in RDF</dc:title>
  <dc:creator>Charalampos Nikolaou</dc:creator>
  <cp:lastModifiedBy>Charalampos Nikolaou</cp:lastModifiedBy>
  <cp:revision>135</cp:revision>
  <dcterms:created xsi:type="dcterms:W3CDTF">2013-08-10T15:51:05Z</dcterms:created>
  <dcterms:modified xsi:type="dcterms:W3CDTF">2013-08-23T06:06:33Z</dcterms:modified>
</cp:coreProperties>
</file>