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32"/>
  </p:notesMasterIdLst>
  <p:sldIdLst>
    <p:sldId id="257" r:id="rId2"/>
    <p:sldId id="258" r:id="rId3"/>
    <p:sldId id="261" r:id="rId4"/>
    <p:sldId id="301" r:id="rId5"/>
    <p:sldId id="304" r:id="rId6"/>
    <p:sldId id="290" r:id="rId7"/>
    <p:sldId id="303" r:id="rId8"/>
    <p:sldId id="263" r:id="rId9"/>
    <p:sldId id="284" r:id="rId10"/>
    <p:sldId id="285" r:id="rId11"/>
    <p:sldId id="286" r:id="rId12"/>
    <p:sldId id="260" r:id="rId13"/>
    <p:sldId id="264" r:id="rId14"/>
    <p:sldId id="292" r:id="rId15"/>
    <p:sldId id="293" r:id="rId16"/>
    <p:sldId id="294" r:id="rId17"/>
    <p:sldId id="274" r:id="rId18"/>
    <p:sldId id="275" r:id="rId19"/>
    <p:sldId id="272" r:id="rId20"/>
    <p:sldId id="280" r:id="rId21"/>
    <p:sldId id="281" r:id="rId22"/>
    <p:sldId id="277" r:id="rId23"/>
    <p:sldId id="278" r:id="rId24"/>
    <p:sldId id="282" r:id="rId25"/>
    <p:sldId id="283" r:id="rId26"/>
    <p:sldId id="287" r:id="rId27"/>
    <p:sldId id="299" r:id="rId28"/>
    <p:sldId id="300" r:id="rId29"/>
    <p:sldId id="259" r:id="rId30"/>
    <p:sldId id="26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D00"/>
    <a:srgbClr val="00B500"/>
    <a:srgbClr val="00FFFF"/>
    <a:srgbClr val="FF00FF"/>
    <a:srgbClr val="DF0804"/>
    <a:srgbClr val="DCE000"/>
    <a:srgbClr val="858700"/>
    <a:srgbClr val="576271"/>
    <a:srgbClr val="B0516C"/>
    <a:srgbClr val="608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2" autoAdjust="0"/>
    <p:restoredTop sz="65797" autoAdjust="0"/>
  </p:normalViewPr>
  <p:slideViewPr>
    <p:cSldViewPr snapToGrid="0" snapToObjects="1">
      <p:cViewPr>
        <p:scale>
          <a:sx n="100" d="100"/>
          <a:sy n="100" d="100"/>
        </p:scale>
        <p:origin x="-16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9046B-1CC0-B045-B376-C383ADFDFAE1}" type="doc">
      <dgm:prSet loTypeId="urn:microsoft.com/office/officeart/2008/layout/SquareAccentList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2CB631-0371-E740-9F00-B2F214A6B752}">
      <dgm:prSet phldrT="[Text]"/>
      <dgm:spPr/>
      <dgm:t>
        <a:bodyPr anchor="ctr"/>
        <a:lstStyle/>
        <a:p>
          <a:pPr algn="ctr"/>
          <a:r>
            <a:rPr lang="en-US" b="1"/>
            <a:t>Current status of SVM-RF</a:t>
          </a:r>
        </a:p>
      </dgm:t>
    </dgm:pt>
    <dgm:pt modelId="{7942A081-9B54-B144-A9AD-A0E4478310D3}" type="parTrans" cxnId="{31A56BAC-23F0-F64D-9603-BB4D1EBD4E49}">
      <dgm:prSet/>
      <dgm:spPr/>
      <dgm:t>
        <a:bodyPr/>
        <a:lstStyle/>
        <a:p>
          <a:endParaRPr lang="en-US"/>
        </a:p>
      </dgm:t>
    </dgm:pt>
    <dgm:pt modelId="{1D3C2F5F-FB09-084A-B453-0BDDDD92C946}" type="sibTrans" cxnId="{31A56BAC-23F0-F64D-9603-BB4D1EBD4E49}">
      <dgm:prSet/>
      <dgm:spPr/>
      <dgm:t>
        <a:bodyPr/>
        <a:lstStyle/>
        <a:p>
          <a:endParaRPr lang="en-US"/>
        </a:p>
      </dgm:t>
    </dgm:pt>
    <dgm:pt modelId="{AE2DF21F-2115-F844-B55F-FABDD13DC290}">
      <dgm:prSet phldrT="[Text]" custT="1"/>
      <dgm:spPr/>
      <dgm:t>
        <a:bodyPr/>
        <a:lstStyle/>
        <a:p>
          <a:r>
            <a:rPr lang="en-US" sz="2400" b="1"/>
            <a:t>Cannot discern</a:t>
          </a:r>
          <a:r>
            <a:rPr lang="en-US" sz="2400" b="0"/>
            <a:t> the content of a patch</a:t>
          </a:r>
        </a:p>
      </dgm:t>
    </dgm:pt>
    <dgm:pt modelId="{20051529-E2BD-0E4B-A918-6EA9520881F9}" type="parTrans" cxnId="{E0CD6685-C31D-CF43-8229-A2D1EF26687D}">
      <dgm:prSet/>
      <dgm:spPr/>
      <dgm:t>
        <a:bodyPr/>
        <a:lstStyle/>
        <a:p>
          <a:endParaRPr lang="en-US"/>
        </a:p>
      </dgm:t>
    </dgm:pt>
    <dgm:pt modelId="{D20BDCD0-8C7F-5F42-827B-403E1FC7DC11}" type="sibTrans" cxnId="{E0CD6685-C31D-CF43-8229-A2D1EF26687D}">
      <dgm:prSet/>
      <dgm:spPr/>
      <dgm:t>
        <a:bodyPr/>
        <a:lstStyle/>
        <a:p>
          <a:endParaRPr lang="en-US"/>
        </a:p>
      </dgm:t>
    </dgm:pt>
    <dgm:pt modelId="{1A82B994-EABF-674B-AF42-2C54CEB75F67}">
      <dgm:prSet phldrT="[Text]" custT="1"/>
      <dgm:spPr/>
      <dgm:t>
        <a:bodyPr/>
        <a:lstStyle/>
        <a:p>
          <a:r>
            <a:rPr lang="en-US" sz="2400"/>
            <a:t>Difficult to work on </a:t>
          </a:r>
          <a:r>
            <a:rPr lang="en-US" sz="2400" b="1"/>
            <a:t>radar images</a:t>
          </a:r>
          <a:r>
            <a:rPr lang="en-US" sz="2400"/>
            <a:t> </a:t>
          </a:r>
          <a:r>
            <a:rPr lang="en-US" sz="2400" b="1"/>
            <a:t>only</a:t>
          </a:r>
          <a:endParaRPr lang="en-US" sz="2400"/>
        </a:p>
      </dgm:t>
    </dgm:pt>
    <dgm:pt modelId="{3610B758-7D58-534B-ACFE-524C12A1D030}" type="parTrans" cxnId="{EC527B55-D509-1240-9DDE-1ACCFAB7C8C1}">
      <dgm:prSet/>
      <dgm:spPr/>
      <dgm:t>
        <a:bodyPr/>
        <a:lstStyle/>
        <a:p>
          <a:endParaRPr lang="en-US"/>
        </a:p>
      </dgm:t>
    </dgm:pt>
    <dgm:pt modelId="{7D6EAE3E-F24D-454C-8FC4-B07527FD3218}" type="sibTrans" cxnId="{EC527B55-D509-1240-9DDE-1ACCFAB7C8C1}">
      <dgm:prSet/>
      <dgm:spPr/>
      <dgm:t>
        <a:bodyPr/>
        <a:lstStyle/>
        <a:p>
          <a:endParaRPr lang="en-US"/>
        </a:p>
      </dgm:t>
    </dgm:pt>
    <dgm:pt modelId="{6829F6D6-EA43-7F43-8AF8-F0A1AACB83A6}">
      <dgm:prSet phldrT="[Text]" custT="1"/>
      <dgm:spPr/>
      <dgm:t>
        <a:bodyPr/>
        <a:lstStyle/>
        <a:p>
          <a:r>
            <a:rPr lang="en-US" sz="2400"/>
            <a:t>Man in the </a:t>
          </a:r>
          <a:r>
            <a:rPr lang="en-US" sz="2400" b="1"/>
            <a:t>loop</a:t>
          </a:r>
        </a:p>
      </dgm:t>
    </dgm:pt>
    <dgm:pt modelId="{8EB94A64-C910-F04A-925F-119E5CA1943A}" type="parTrans" cxnId="{A3AE36AE-A475-1F4D-8B9C-87884D948759}">
      <dgm:prSet/>
      <dgm:spPr/>
      <dgm:t>
        <a:bodyPr/>
        <a:lstStyle/>
        <a:p>
          <a:endParaRPr lang="en-US"/>
        </a:p>
      </dgm:t>
    </dgm:pt>
    <dgm:pt modelId="{70A7A9E7-1D7D-4142-82C0-57EC8B68A6EE}" type="sibTrans" cxnId="{A3AE36AE-A475-1F4D-8B9C-87884D948759}">
      <dgm:prSet/>
      <dgm:spPr/>
      <dgm:t>
        <a:bodyPr/>
        <a:lstStyle/>
        <a:p>
          <a:endParaRPr lang="en-US"/>
        </a:p>
      </dgm:t>
    </dgm:pt>
    <dgm:pt modelId="{4C4EB3B0-E27E-7441-87DA-4EFC4CB90C33}">
      <dgm:prSet phldrT="[Text]" custT="1"/>
      <dgm:spPr/>
      <dgm:t>
        <a:bodyPr/>
        <a:lstStyle/>
        <a:p>
          <a:r>
            <a:rPr lang="en-US" sz="2400"/>
            <a:t>Bring in </a:t>
          </a:r>
          <a:r>
            <a:rPr lang="en-US" sz="2400" b="1"/>
            <a:t>auxiliary</a:t>
          </a:r>
          <a:r>
            <a:rPr lang="en-US" sz="2400"/>
            <a:t> geospatial </a:t>
          </a:r>
          <a:r>
            <a:rPr lang="en-US" sz="2400" b="1"/>
            <a:t>data sources</a:t>
          </a:r>
        </a:p>
      </dgm:t>
    </dgm:pt>
    <dgm:pt modelId="{19137D10-550E-8C43-A4EB-1DACCF2F7FE4}" type="parTrans" cxnId="{711D848E-1299-5E4B-AB7F-D301046FF982}">
      <dgm:prSet/>
      <dgm:spPr/>
      <dgm:t>
        <a:bodyPr/>
        <a:lstStyle/>
        <a:p>
          <a:endParaRPr lang="en-US"/>
        </a:p>
      </dgm:t>
    </dgm:pt>
    <dgm:pt modelId="{000B376F-77C3-4E47-B89C-F1D7B5C0179D}" type="sibTrans" cxnId="{711D848E-1299-5E4B-AB7F-D301046FF982}">
      <dgm:prSet/>
      <dgm:spPr/>
      <dgm:t>
        <a:bodyPr/>
        <a:lstStyle/>
        <a:p>
          <a:endParaRPr lang="en-US"/>
        </a:p>
      </dgm:t>
    </dgm:pt>
    <dgm:pt modelId="{39A9EAFC-3D76-A942-8878-B5868D3EE02D}">
      <dgm:prSet phldrT="[Text]" custT="1"/>
      <dgm:spPr/>
      <dgm:t>
        <a:bodyPr/>
        <a:lstStyle/>
        <a:p>
          <a:r>
            <a:rPr lang="en-US" sz="2400"/>
            <a:t>Bring in </a:t>
          </a:r>
          <a:r>
            <a:rPr lang="en-US" sz="2400" b="1"/>
            <a:t>background maps</a:t>
          </a:r>
          <a:r>
            <a:rPr lang="en-US" sz="2400"/>
            <a:t> (and any other WMS layer)</a:t>
          </a:r>
        </a:p>
      </dgm:t>
    </dgm:pt>
    <dgm:pt modelId="{24101769-D02C-5D49-944A-A3A7F9C6D198}" type="parTrans" cxnId="{3628E32F-3B7F-7C49-905F-73207CBA56D7}">
      <dgm:prSet/>
      <dgm:spPr/>
      <dgm:t>
        <a:bodyPr/>
        <a:lstStyle/>
        <a:p>
          <a:endParaRPr lang="en-US"/>
        </a:p>
      </dgm:t>
    </dgm:pt>
    <dgm:pt modelId="{D727AE1F-AC7A-A641-98F2-1F832D711669}" type="sibTrans" cxnId="{3628E32F-3B7F-7C49-905F-73207CBA56D7}">
      <dgm:prSet/>
      <dgm:spPr/>
      <dgm:t>
        <a:bodyPr/>
        <a:lstStyle/>
        <a:p>
          <a:endParaRPr lang="en-US"/>
        </a:p>
      </dgm:t>
    </dgm:pt>
    <dgm:pt modelId="{5BFEB3D9-8E26-184D-B343-D7BF3AD78053}">
      <dgm:prSet phldrT="[Text]" custT="1"/>
      <dgm:spPr/>
      <dgm:t>
        <a:bodyPr/>
        <a:lstStyle/>
        <a:p>
          <a:r>
            <a:rPr lang="en-US" sz="2400" b="1"/>
            <a:t>Automate</a:t>
          </a:r>
          <a:r>
            <a:rPr lang="en-US" sz="2400"/>
            <a:t> using logical </a:t>
          </a:r>
          <a:r>
            <a:rPr lang="en-US" sz="2400" b="1"/>
            <a:t>if-then</a:t>
          </a:r>
          <a:r>
            <a:rPr lang="en-US" sz="2400"/>
            <a:t> rules</a:t>
          </a:r>
        </a:p>
      </dgm:t>
    </dgm:pt>
    <dgm:pt modelId="{69B3DC65-5E35-AE4C-8BAB-5C5AD99DE45C}" type="parTrans" cxnId="{7C3F2335-526B-C74B-8C34-079A47AB0222}">
      <dgm:prSet/>
      <dgm:spPr/>
      <dgm:t>
        <a:bodyPr/>
        <a:lstStyle/>
        <a:p>
          <a:endParaRPr lang="en-US"/>
        </a:p>
      </dgm:t>
    </dgm:pt>
    <dgm:pt modelId="{C2E84E4F-3725-9D4E-BB49-62D43683F358}" type="sibTrans" cxnId="{7C3F2335-526B-C74B-8C34-079A47AB0222}">
      <dgm:prSet/>
      <dgm:spPr/>
      <dgm:t>
        <a:bodyPr/>
        <a:lstStyle/>
        <a:p>
          <a:endParaRPr lang="en-US"/>
        </a:p>
      </dgm:t>
    </dgm:pt>
    <dgm:pt modelId="{79A981A4-ACE4-2749-BAA2-9F3766906796}">
      <dgm:prSet phldrT="[Text]"/>
      <dgm:spPr/>
      <dgm:t>
        <a:bodyPr/>
        <a:lstStyle/>
        <a:p>
          <a:pPr algn="ctr"/>
          <a:r>
            <a:rPr lang="en-US" b="1"/>
            <a:t>Improvements using Sextant</a:t>
          </a:r>
        </a:p>
      </dgm:t>
    </dgm:pt>
    <dgm:pt modelId="{DEF616C6-779B-4F4B-A34B-1F4B311D999B}" type="sibTrans" cxnId="{EEAE4E86-8554-484E-A8CE-BC293BE071A3}">
      <dgm:prSet/>
      <dgm:spPr/>
      <dgm:t>
        <a:bodyPr/>
        <a:lstStyle/>
        <a:p>
          <a:endParaRPr lang="en-US"/>
        </a:p>
      </dgm:t>
    </dgm:pt>
    <dgm:pt modelId="{C3413EF4-5476-2943-913B-D0D98C2343CE}" type="parTrans" cxnId="{EEAE4E86-8554-484E-A8CE-BC293BE071A3}">
      <dgm:prSet/>
      <dgm:spPr/>
      <dgm:t>
        <a:bodyPr/>
        <a:lstStyle/>
        <a:p>
          <a:endParaRPr lang="en-US"/>
        </a:p>
      </dgm:t>
    </dgm:pt>
    <dgm:pt modelId="{296F32BB-3C9A-C84A-B086-AEAE6BA10C53}" type="pres">
      <dgm:prSet presAssocID="{AF49046B-1CC0-B045-B376-C383ADFDFAE1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39DD4AF-03BA-4647-8227-ACE5CEAE340A}" type="pres">
      <dgm:prSet presAssocID="{C92CB631-0371-E740-9F00-B2F214A6B752}" presName="root" presStyleCnt="0">
        <dgm:presLayoutVars>
          <dgm:chMax/>
          <dgm:chPref/>
        </dgm:presLayoutVars>
      </dgm:prSet>
      <dgm:spPr/>
    </dgm:pt>
    <dgm:pt modelId="{696FB023-DBBC-4748-8966-F3C5F20452DE}" type="pres">
      <dgm:prSet presAssocID="{C92CB631-0371-E740-9F00-B2F214A6B752}" presName="rootComposite" presStyleCnt="0">
        <dgm:presLayoutVars/>
      </dgm:prSet>
      <dgm:spPr/>
    </dgm:pt>
    <dgm:pt modelId="{747E9D1F-C002-F54E-B3AF-96925B6B2862}" type="pres">
      <dgm:prSet presAssocID="{C92CB631-0371-E740-9F00-B2F214A6B752}" presName="ParentAccent" presStyleLbl="alignNode1" presStyleIdx="0" presStyleCnt="2"/>
      <dgm:spPr/>
    </dgm:pt>
    <dgm:pt modelId="{539BD2C2-72B5-0849-9C04-C725F851849E}" type="pres">
      <dgm:prSet presAssocID="{C92CB631-0371-E740-9F00-B2F214A6B752}" presName="ParentSmallAccent" presStyleLbl="fgAcc1" presStyleIdx="0" presStyleCnt="2"/>
      <dgm:spPr/>
    </dgm:pt>
    <dgm:pt modelId="{375BC929-75A9-6E48-B6CC-5B782FC939D2}" type="pres">
      <dgm:prSet presAssocID="{C92CB631-0371-E740-9F00-B2F214A6B752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58A385-8809-874D-8413-7134020DCA52}" type="pres">
      <dgm:prSet presAssocID="{C92CB631-0371-E740-9F00-B2F214A6B752}" presName="childShape" presStyleCnt="0">
        <dgm:presLayoutVars>
          <dgm:chMax val="0"/>
          <dgm:chPref val="0"/>
        </dgm:presLayoutVars>
      </dgm:prSet>
      <dgm:spPr/>
    </dgm:pt>
    <dgm:pt modelId="{3C9AA705-4965-2C47-AA92-CFAF5CC0C01E}" type="pres">
      <dgm:prSet presAssocID="{AE2DF21F-2115-F844-B55F-FABDD13DC290}" presName="childComposite" presStyleCnt="0">
        <dgm:presLayoutVars>
          <dgm:chMax val="0"/>
          <dgm:chPref val="0"/>
        </dgm:presLayoutVars>
      </dgm:prSet>
      <dgm:spPr/>
    </dgm:pt>
    <dgm:pt modelId="{28B28DF1-170A-CF44-88C7-10DB2D52919C}" type="pres">
      <dgm:prSet presAssocID="{AE2DF21F-2115-F844-B55F-FABDD13DC290}" presName="ChildAccent" presStyleLbl="solidFgAcc1" presStyleIdx="0" presStyleCnt="6" custLinFactY="21225" custLinFactNeighborY="100000"/>
      <dgm:spPr/>
    </dgm:pt>
    <dgm:pt modelId="{436A5C0E-553E-AB40-A466-CD22CE253EC3}" type="pres">
      <dgm:prSet presAssocID="{AE2DF21F-2115-F844-B55F-FABDD13DC290}" presName="Child" presStyleLbl="revTx" presStyleIdx="1" presStyleCnt="8" custLinFactNeighborY="52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BED04-19AF-934C-A963-34307A4E8440}" type="pres">
      <dgm:prSet presAssocID="{1A82B994-EABF-674B-AF42-2C54CEB75F67}" presName="childComposite" presStyleCnt="0">
        <dgm:presLayoutVars>
          <dgm:chMax val="0"/>
          <dgm:chPref val="0"/>
        </dgm:presLayoutVars>
      </dgm:prSet>
      <dgm:spPr/>
    </dgm:pt>
    <dgm:pt modelId="{B5641FE1-FE72-9941-BD40-92487C08758D}" type="pres">
      <dgm:prSet presAssocID="{1A82B994-EABF-674B-AF42-2C54CEB75F67}" presName="ChildAccent" presStyleLbl="solidFgAcc1" presStyleIdx="1" presStyleCnt="6" custLinFactY="134581" custLinFactNeighborY="200000"/>
      <dgm:spPr/>
    </dgm:pt>
    <dgm:pt modelId="{14C4A9BC-9FD1-8C46-A471-32BF906F3B54}" type="pres">
      <dgm:prSet presAssocID="{1A82B994-EABF-674B-AF42-2C54CEB75F67}" presName="Child" presStyleLbl="revTx" presStyleIdx="2" presStyleCnt="8" custLinFactY="4352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CA6D0-A00F-394E-8224-2549B2671A15}" type="pres">
      <dgm:prSet presAssocID="{6829F6D6-EA43-7F43-8AF8-F0A1AACB83A6}" presName="childComposite" presStyleCnt="0">
        <dgm:presLayoutVars>
          <dgm:chMax val="0"/>
          <dgm:chPref val="0"/>
        </dgm:presLayoutVars>
      </dgm:prSet>
      <dgm:spPr/>
    </dgm:pt>
    <dgm:pt modelId="{5E33946F-396C-9B47-9BF5-70E7EC2585D0}" type="pres">
      <dgm:prSet presAssocID="{6829F6D6-EA43-7F43-8AF8-F0A1AACB83A6}" presName="ChildAccent" presStyleLbl="solidFgAcc1" presStyleIdx="2" presStyleCnt="6" custLinFactY="243088" custLinFactNeighborY="300000"/>
      <dgm:spPr/>
    </dgm:pt>
    <dgm:pt modelId="{FA6CDF07-747F-E54A-ACEA-B211F8F8520A}" type="pres">
      <dgm:prSet presAssocID="{6829F6D6-EA43-7F43-8AF8-F0A1AACB83A6}" presName="Child" presStyleLbl="revTx" presStyleIdx="3" presStyleCnt="8" custLinFactY="100000" custLinFactNeighborY="132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93DA2-8B61-C04C-A8DB-D7F2046E9EA8}" type="pres">
      <dgm:prSet presAssocID="{79A981A4-ACE4-2749-BAA2-9F3766906796}" presName="root" presStyleCnt="0">
        <dgm:presLayoutVars>
          <dgm:chMax/>
          <dgm:chPref/>
        </dgm:presLayoutVars>
      </dgm:prSet>
      <dgm:spPr/>
    </dgm:pt>
    <dgm:pt modelId="{404474E7-7014-7C4D-A056-71290F760448}" type="pres">
      <dgm:prSet presAssocID="{79A981A4-ACE4-2749-BAA2-9F3766906796}" presName="rootComposite" presStyleCnt="0">
        <dgm:presLayoutVars/>
      </dgm:prSet>
      <dgm:spPr/>
    </dgm:pt>
    <dgm:pt modelId="{78BAA245-425D-0641-92D3-546D332AD9B1}" type="pres">
      <dgm:prSet presAssocID="{79A981A4-ACE4-2749-BAA2-9F3766906796}" presName="ParentAccent" presStyleLbl="alignNode1" presStyleIdx="1" presStyleCnt="2"/>
      <dgm:spPr/>
    </dgm:pt>
    <dgm:pt modelId="{26461AE8-387B-5C4B-ABDF-98C06F32AD64}" type="pres">
      <dgm:prSet presAssocID="{79A981A4-ACE4-2749-BAA2-9F3766906796}" presName="ParentSmallAccent" presStyleLbl="fgAcc1" presStyleIdx="1" presStyleCnt="2"/>
      <dgm:spPr/>
    </dgm:pt>
    <dgm:pt modelId="{750B866B-15FA-CC44-A32E-B174DAB0E7ED}" type="pres">
      <dgm:prSet presAssocID="{79A981A4-ACE4-2749-BAA2-9F3766906796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5F475-49DA-9145-8A3B-EEE1AC3E4597}" type="pres">
      <dgm:prSet presAssocID="{79A981A4-ACE4-2749-BAA2-9F3766906796}" presName="childShape" presStyleCnt="0">
        <dgm:presLayoutVars>
          <dgm:chMax val="0"/>
          <dgm:chPref val="0"/>
        </dgm:presLayoutVars>
      </dgm:prSet>
      <dgm:spPr/>
    </dgm:pt>
    <dgm:pt modelId="{8D0C42ED-5D15-4C46-A456-CA95296CEF52}" type="pres">
      <dgm:prSet presAssocID="{4C4EB3B0-E27E-7441-87DA-4EFC4CB90C33}" presName="childComposite" presStyleCnt="0">
        <dgm:presLayoutVars>
          <dgm:chMax val="0"/>
          <dgm:chPref val="0"/>
        </dgm:presLayoutVars>
      </dgm:prSet>
      <dgm:spPr/>
    </dgm:pt>
    <dgm:pt modelId="{FE4C0F99-76C3-E146-8F4D-0DADF127B461}" type="pres">
      <dgm:prSet presAssocID="{4C4EB3B0-E27E-7441-87DA-4EFC4CB90C33}" presName="ChildAccent" presStyleLbl="solidFgAcc1" presStyleIdx="3" presStyleCnt="6" custLinFactY="21225" custLinFactNeighborY="100000"/>
      <dgm:spPr/>
    </dgm:pt>
    <dgm:pt modelId="{981F563F-0F8B-944A-9FF3-3E01EEFA901F}" type="pres">
      <dgm:prSet presAssocID="{4C4EB3B0-E27E-7441-87DA-4EFC4CB90C33}" presName="Child" presStyleLbl="revTx" presStyleIdx="5" presStyleCnt="8" custLinFactNeighborY="52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9F075-5284-8846-8B10-466D0E8A1D87}" type="pres">
      <dgm:prSet presAssocID="{39A9EAFC-3D76-A942-8878-B5868D3EE02D}" presName="childComposite" presStyleCnt="0">
        <dgm:presLayoutVars>
          <dgm:chMax val="0"/>
          <dgm:chPref val="0"/>
        </dgm:presLayoutVars>
      </dgm:prSet>
      <dgm:spPr/>
    </dgm:pt>
    <dgm:pt modelId="{4B2AD818-AA2F-7345-BCFE-BB977F83674D}" type="pres">
      <dgm:prSet presAssocID="{39A9EAFC-3D76-A942-8878-B5868D3EE02D}" presName="ChildAccent" presStyleLbl="solidFgAcc1" presStyleIdx="4" presStyleCnt="6" custLinFactY="134581" custLinFactNeighborY="200000"/>
      <dgm:spPr/>
    </dgm:pt>
    <dgm:pt modelId="{9860DEEF-5E89-524F-B739-912B6C8285DB}" type="pres">
      <dgm:prSet presAssocID="{39A9EAFC-3D76-A942-8878-B5868D3EE02D}" presName="Child" presStyleLbl="revTx" presStyleIdx="6" presStyleCnt="8" custLinFactY="4352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A8E71C-CC18-E248-AC3B-72CE6E19D241}" type="pres">
      <dgm:prSet presAssocID="{5BFEB3D9-8E26-184D-B343-D7BF3AD78053}" presName="childComposite" presStyleCnt="0">
        <dgm:presLayoutVars>
          <dgm:chMax val="0"/>
          <dgm:chPref val="0"/>
        </dgm:presLayoutVars>
      </dgm:prSet>
      <dgm:spPr/>
    </dgm:pt>
    <dgm:pt modelId="{38EBA7D9-3A0F-BA4B-A181-9933C4E7D531}" type="pres">
      <dgm:prSet presAssocID="{5BFEB3D9-8E26-184D-B343-D7BF3AD78053}" presName="ChildAccent" presStyleLbl="solidFgAcc1" presStyleIdx="5" presStyleCnt="6" custLinFactY="243088" custLinFactNeighborY="300000"/>
      <dgm:spPr/>
    </dgm:pt>
    <dgm:pt modelId="{377DD534-BB84-7E47-B94C-9B274FFD2D0D}" type="pres">
      <dgm:prSet presAssocID="{5BFEB3D9-8E26-184D-B343-D7BF3AD78053}" presName="Child" presStyleLbl="revTx" presStyleIdx="7" presStyleCnt="8" custLinFactY="100000" custLinFactNeighborY="132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3EAE7A-5D73-E04B-BD91-DD5CB7740C68}" type="presOf" srcId="{C92CB631-0371-E740-9F00-B2F214A6B752}" destId="{375BC929-75A9-6E48-B6CC-5B782FC939D2}" srcOrd="0" destOrd="0" presId="urn:microsoft.com/office/officeart/2008/layout/SquareAccentList"/>
    <dgm:cxn modelId="{94810538-5DAF-6148-8357-54F4079FC926}" type="presOf" srcId="{6829F6D6-EA43-7F43-8AF8-F0A1AACB83A6}" destId="{FA6CDF07-747F-E54A-ACEA-B211F8F8520A}" srcOrd="0" destOrd="0" presId="urn:microsoft.com/office/officeart/2008/layout/SquareAccentList"/>
    <dgm:cxn modelId="{31A56BAC-23F0-F64D-9603-BB4D1EBD4E49}" srcId="{AF49046B-1CC0-B045-B376-C383ADFDFAE1}" destId="{C92CB631-0371-E740-9F00-B2F214A6B752}" srcOrd="0" destOrd="0" parTransId="{7942A081-9B54-B144-A9AD-A0E4478310D3}" sibTransId="{1D3C2F5F-FB09-084A-B453-0BDDDD92C946}"/>
    <dgm:cxn modelId="{E0CD6685-C31D-CF43-8229-A2D1EF26687D}" srcId="{C92CB631-0371-E740-9F00-B2F214A6B752}" destId="{AE2DF21F-2115-F844-B55F-FABDD13DC290}" srcOrd="0" destOrd="0" parTransId="{20051529-E2BD-0E4B-A918-6EA9520881F9}" sibTransId="{D20BDCD0-8C7F-5F42-827B-403E1FC7DC11}"/>
    <dgm:cxn modelId="{711D848E-1299-5E4B-AB7F-D301046FF982}" srcId="{79A981A4-ACE4-2749-BAA2-9F3766906796}" destId="{4C4EB3B0-E27E-7441-87DA-4EFC4CB90C33}" srcOrd="0" destOrd="0" parTransId="{19137D10-550E-8C43-A4EB-1DACCF2F7FE4}" sibTransId="{000B376F-77C3-4E47-B89C-F1D7B5C0179D}"/>
    <dgm:cxn modelId="{B0E7181E-BEC6-594E-A00C-4584FC7B4047}" type="presOf" srcId="{79A981A4-ACE4-2749-BAA2-9F3766906796}" destId="{750B866B-15FA-CC44-A32E-B174DAB0E7ED}" srcOrd="0" destOrd="0" presId="urn:microsoft.com/office/officeart/2008/layout/SquareAccentList"/>
    <dgm:cxn modelId="{C9BC0FEA-150A-BF4C-9F5C-DB564269FC37}" type="presOf" srcId="{39A9EAFC-3D76-A942-8878-B5868D3EE02D}" destId="{9860DEEF-5E89-524F-B739-912B6C8285DB}" srcOrd="0" destOrd="0" presId="urn:microsoft.com/office/officeart/2008/layout/SquareAccentList"/>
    <dgm:cxn modelId="{9E49ABCB-3B7D-3F43-BB86-FA5FCCEF6522}" type="presOf" srcId="{AF49046B-1CC0-B045-B376-C383ADFDFAE1}" destId="{296F32BB-3C9A-C84A-B086-AEAE6BA10C53}" srcOrd="0" destOrd="0" presId="urn:microsoft.com/office/officeart/2008/layout/SquareAccentList"/>
    <dgm:cxn modelId="{1D6291D3-96A4-034F-A171-34AAD8BE2434}" type="presOf" srcId="{5BFEB3D9-8E26-184D-B343-D7BF3AD78053}" destId="{377DD534-BB84-7E47-B94C-9B274FFD2D0D}" srcOrd="0" destOrd="0" presId="urn:microsoft.com/office/officeart/2008/layout/SquareAccentList"/>
    <dgm:cxn modelId="{A3AE36AE-A475-1F4D-8B9C-87884D948759}" srcId="{C92CB631-0371-E740-9F00-B2F214A6B752}" destId="{6829F6D6-EA43-7F43-8AF8-F0A1AACB83A6}" srcOrd="2" destOrd="0" parTransId="{8EB94A64-C910-F04A-925F-119E5CA1943A}" sibTransId="{70A7A9E7-1D7D-4142-82C0-57EC8B68A6EE}"/>
    <dgm:cxn modelId="{83020191-1B17-7F46-8983-7B21F4544B5A}" type="presOf" srcId="{1A82B994-EABF-674B-AF42-2C54CEB75F67}" destId="{14C4A9BC-9FD1-8C46-A471-32BF906F3B54}" srcOrd="0" destOrd="0" presId="urn:microsoft.com/office/officeart/2008/layout/SquareAccentList"/>
    <dgm:cxn modelId="{E5ADA5F8-F770-5A42-986D-1BED320FC917}" type="presOf" srcId="{4C4EB3B0-E27E-7441-87DA-4EFC4CB90C33}" destId="{981F563F-0F8B-944A-9FF3-3E01EEFA901F}" srcOrd="0" destOrd="0" presId="urn:microsoft.com/office/officeart/2008/layout/SquareAccentList"/>
    <dgm:cxn modelId="{841AAAD2-C483-9149-BF5B-0DB1FD022D06}" type="presOf" srcId="{AE2DF21F-2115-F844-B55F-FABDD13DC290}" destId="{436A5C0E-553E-AB40-A466-CD22CE253EC3}" srcOrd="0" destOrd="0" presId="urn:microsoft.com/office/officeart/2008/layout/SquareAccentList"/>
    <dgm:cxn modelId="{7C3F2335-526B-C74B-8C34-079A47AB0222}" srcId="{79A981A4-ACE4-2749-BAA2-9F3766906796}" destId="{5BFEB3D9-8E26-184D-B343-D7BF3AD78053}" srcOrd="2" destOrd="0" parTransId="{69B3DC65-5E35-AE4C-8BAB-5C5AD99DE45C}" sibTransId="{C2E84E4F-3725-9D4E-BB49-62D43683F358}"/>
    <dgm:cxn modelId="{EEAE4E86-8554-484E-A8CE-BC293BE071A3}" srcId="{AF49046B-1CC0-B045-B376-C383ADFDFAE1}" destId="{79A981A4-ACE4-2749-BAA2-9F3766906796}" srcOrd="1" destOrd="0" parTransId="{C3413EF4-5476-2943-913B-D0D98C2343CE}" sibTransId="{DEF616C6-779B-4F4B-A34B-1F4B311D999B}"/>
    <dgm:cxn modelId="{3628E32F-3B7F-7C49-905F-73207CBA56D7}" srcId="{79A981A4-ACE4-2749-BAA2-9F3766906796}" destId="{39A9EAFC-3D76-A942-8878-B5868D3EE02D}" srcOrd="1" destOrd="0" parTransId="{24101769-D02C-5D49-944A-A3A7F9C6D198}" sibTransId="{D727AE1F-AC7A-A641-98F2-1F832D711669}"/>
    <dgm:cxn modelId="{EC527B55-D509-1240-9DDE-1ACCFAB7C8C1}" srcId="{C92CB631-0371-E740-9F00-B2F214A6B752}" destId="{1A82B994-EABF-674B-AF42-2C54CEB75F67}" srcOrd="1" destOrd="0" parTransId="{3610B758-7D58-534B-ACFE-524C12A1D030}" sibTransId="{7D6EAE3E-F24D-454C-8FC4-B07527FD3218}"/>
    <dgm:cxn modelId="{DB7A0859-0510-EF47-943B-938595C8934E}" type="presParOf" srcId="{296F32BB-3C9A-C84A-B086-AEAE6BA10C53}" destId="{139DD4AF-03BA-4647-8227-ACE5CEAE340A}" srcOrd="0" destOrd="0" presId="urn:microsoft.com/office/officeart/2008/layout/SquareAccentList"/>
    <dgm:cxn modelId="{868FF4FB-5786-E64F-A9E9-92C4E3855D02}" type="presParOf" srcId="{139DD4AF-03BA-4647-8227-ACE5CEAE340A}" destId="{696FB023-DBBC-4748-8966-F3C5F20452DE}" srcOrd="0" destOrd="0" presId="urn:microsoft.com/office/officeart/2008/layout/SquareAccentList"/>
    <dgm:cxn modelId="{899D1BE2-73E4-CF49-AA38-41FCF51CB7FD}" type="presParOf" srcId="{696FB023-DBBC-4748-8966-F3C5F20452DE}" destId="{747E9D1F-C002-F54E-B3AF-96925B6B2862}" srcOrd="0" destOrd="0" presId="urn:microsoft.com/office/officeart/2008/layout/SquareAccentList"/>
    <dgm:cxn modelId="{4AD077C1-CAF5-344B-8AA5-16DD6062774A}" type="presParOf" srcId="{696FB023-DBBC-4748-8966-F3C5F20452DE}" destId="{539BD2C2-72B5-0849-9C04-C725F851849E}" srcOrd="1" destOrd="0" presId="urn:microsoft.com/office/officeart/2008/layout/SquareAccentList"/>
    <dgm:cxn modelId="{56CD4573-41E4-524F-87A5-970C41934830}" type="presParOf" srcId="{696FB023-DBBC-4748-8966-F3C5F20452DE}" destId="{375BC929-75A9-6E48-B6CC-5B782FC939D2}" srcOrd="2" destOrd="0" presId="urn:microsoft.com/office/officeart/2008/layout/SquareAccentList"/>
    <dgm:cxn modelId="{FA87B2C5-86FE-E24E-AB24-8C190B4D2CC8}" type="presParOf" srcId="{139DD4AF-03BA-4647-8227-ACE5CEAE340A}" destId="{C158A385-8809-874D-8413-7134020DCA52}" srcOrd="1" destOrd="0" presId="urn:microsoft.com/office/officeart/2008/layout/SquareAccentList"/>
    <dgm:cxn modelId="{DCE137FD-3ADA-D743-8765-422F5A409024}" type="presParOf" srcId="{C158A385-8809-874D-8413-7134020DCA52}" destId="{3C9AA705-4965-2C47-AA92-CFAF5CC0C01E}" srcOrd="0" destOrd="0" presId="urn:microsoft.com/office/officeart/2008/layout/SquareAccentList"/>
    <dgm:cxn modelId="{510760FE-F2E2-9742-BD02-7071CC765865}" type="presParOf" srcId="{3C9AA705-4965-2C47-AA92-CFAF5CC0C01E}" destId="{28B28DF1-170A-CF44-88C7-10DB2D52919C}" srcOrd="0" destOrd="0" presId="urn:microsoft.com/office/officeart/2008/layout/SquareAccentList"/>
    <dgm:cxn modelId="{18923159-990E-BF48-A8F2-27CBBCEA6771}" type="presParOf" srcId="{3C9AA705-4965-2C47-AA92-CFAF5CC0C01E}" destId="{436A5C0E-553E-AB40-A466-CD22CE253EC3}" srcOrd="1" destOrd="0" presId="urn:microsoft.com/office/officeart/2008/layout/SquareAccentList"/>
    <dgm:cxn modelId="{EE4F6AB8-5CDF-0E4D-8F46-B6899A798742}" type="presParOf" srcId="{C158A385-8809-874D-8413-7134020DCA52}" destId="{5CFBED04-19AF-934C-A963-34307A4E8440}" srcOrd="1" destOrd="0" presId="urn:microsoft.com/office/officeart/2008/layout/SquareAccentList"/>
    <dgm:cxn modelId="{3022DD04-59B0-3246-A1AF-B4707C92F584}" type="presParOf" srcId="{5CFBED04-19AF-934C-A963-34307A4E8440}" destId="{B5641FE1-FE72-9941-BD40-92487C08758D}" srcOrd="0" destOrd="0" presId="urn:microsoft.com/office/officeart/2008/layout/SquareAccentList"/>
    <dgm:cxn modelId="{0024BB0D-A6E9-F64F-B99C-79D1F8CEE924}" type="presParOf" srcId="{5CFBED04-19AF-934C-A963-34307A4E8440}" destId="{14C4A9BC-9FD1-8C46-A471-32BF906F3B54}" srcOrd="1" destOrd="0" presId="urn:microsoft.com/office/officeart/2008/layout/SquareAccentList"/>
    <dgm:cxn modelId="{20F735E2-57F1-B342-9DFE-98C39079DEB2}" type="presParOf" srcId="{C158A385-8809-874D-8413-7134020DCA52}" destId="{498CA6D0-A00F-394E-8224-2549B2671A15}" srcOrd="2" destOrd="0" presId="urn:microsoft.com/office/officeart/2008/layout/SquareAccentList"/>
    <dgm:cxn modelId="{0D7DA19A-DE57-3B4F-990A-DB4600727057}" type="presParOf" srcId="{498CA6D0-A00F-394E-8224-2549B2671A15}" destId="{5E33946F-396C-9B47-9BF5-70E7EC2585D0}" srcOrd="0" destOrd="0" presId="urn:microsoft.com/office/officeart/2008/layout/SquareAccentList"/>
    <dgm:cxn modelId="{19EA954F-36C5-4D4D-B2AA-AB78510CB162}" type="presParOf" srcId="{498CA6D0-A00F-394E-8224-2549B2671A15}" destId="{FA6CDF07-747F-E54A-ACEA-B211F8F8520A}" srcOrd="1" destOrd="0" presId="urn:microsoft.com/office/officeart/2008/layout/SquareAccentList"/>
    <dgm:cxn modelId="{34CAF7EB-3F62-E041-B62C-D372EABEB109}" type="presParOf" srcId="{296F32BB-3C9A-C84A-B086-AEAE6BA10C53}" destId="{B8093DA2-8B61-C04C-A8DB-D7F2046E9EA8}" srcOrd="1" destOrd="0" presId="urn:microsoft.com/office/officeart/2008/layout/SquareAccentList"/>
    <dgm:cxn modelId="{AD9C5862-BB5B-0A43-98ED-9045CC129D6C}" type="presParOf" srcId="{B8093DA2-8B61-C04C-A8DB-D7F2046E9EA8}" destId="{404474E7-7014-7C4D-A056-71290F760448}" srcOrd="0" destOrd="0" presId="urn:microsoft.com/office/officeart/2008/layout/SquareAccentList"/>
    <dgm:cxn modelId="{C1C9413B-B30B-F148-B0E8-CA2CA15BCFD7}" type="presParOf" srcId="{404474E7-7014-7C4D-A056-71290F760448}" destId="{78BAA245-425D-0641-92D3-546D332AD9B1}" srcOrd="0" destOrd="0" presId="urn:microsoft.com/office/officeart/2008/layout/SquareAccentList"/>
    <dgm:cxn modelId="{0057D42F-6AC2-174E-9422-4068D9736001}" type="presParOf" srcId="{404474E7-7014-7C4D-A056-71290F760448}" destId="{26461AE8-387B-5C4B-ABDF-98C06F32AD64}" srcOrd="1" destOrd="0" presId="urn:microsoft.com/office/officeart/2008/layout/SquareAccentList"/>
    <dgm:cxn modelId="{8157ADEF-9B62-5A43-B84D-147CE750B75D}" type="presParOf" srcId="{404474E7-7014-7C4D-A056-71290F760448}" destId="{750B866B-15FA-CC44-A32E-B174DAB0E7ED}" srcOrd="2" destOrd="0" presId="urn:microsoft.com/office/officeart/2008/layout/SquareAccentList"/>
    <dgm:cxn modelId="{F16DC297-6CBE-B446-AFCF-1D3BBCFCC430}" type="presParOf" srcId="{B8093DA2-8B61-C04C-A8DB-D7F2046E9EA8}" destId="{01F5F475-49DA-9145-8A3B-EEE1AC3E4597}" srcOrd="1" destOrd="0" presId="urn:microsoft.com/office/officeart/2008/layout/SquareAccentList"/>
    <dgm:cxn modelId="{A24DFDAB-22F5-3A46-A2F3-C4FAA4C137A3}" type="presParOf" srcId="{01F5F475-49DA-9145-8A3B-EEE1AC3E4597}" destId="{8D0C42ED-5D15-4C46-A456-CA95296CEF52}" srcOrd="0" destOrd="0" presId="urn:microsoft.com/office/officeart/2008/layout/SquareAccentList"/>
    <dgm:cxn modelId="{B9EDF977-DAE2-ED49-BC72-5FEF1FF81446}" type="presParOf" srcId="{8D0C42ED-5D15-4C46-A456-CA95296CEF52}" destId="{FE4C0F99-76C3-E146-8F4D-0DADF127B461}" srcOrd="0" destOrd="0" presId="urn:microsoft.com/office/officeart/2008/layout/SquareAccentList"/>
    <dgm:cxn modelId="{D6268639-0C6D-5442-AEA8-47CB67709B79}" type="presParOf" srcId="{8D0C42ED-5D15-4C46-A456-CA95296CEF52}" destId="{981F563F-0F8B-944A-9FF3-3E01EEFA901F}" srcOrd="1" destOrd="0" presId="urn:microsoft.com/office/officeart/2008/layout/SquareAccentList"/>
    <dgm:cxn modelId="{4B62ED75-F2C7-F246-BA3D-49C218BE21B8}" type="presParOf" srcId="{01F5F475-49DA-9145-8A3B-EEE1AC3E4597}" destId="{4ED9F075-5284-8846-8B10-466D0E8A1D87}" srcOrd="1" destOrd="0" presId="urn:microsoft.com/office/officeart/2008/layout/SquareAccentList"/>
    <dgm:cxn modelId="{64937F33-8D32-4F41-97B6-D45A8427576C}" type="presParOf" srcId="{4ED9F075-5284-8846-8B10-466D0E8A1D87}" destId="{4B2AD818-AA2F-7345-BCFE-BB977F83674D}" srcOrd="0" destOrd="0" presId="urn:microsoft.com/office/officeart/2008/layout/SquareAccentList"/>
    <dgm:cxn modelId="{74F2E140-0B04-0F4D-A84A-70859166B9AF}" type="presParOf" srcId="{4ED9F075-5284-8846-8B10-466D0E8A1D87}" destId="{9860DEEF-5E89-524F-B739-912B6C8285DB}" srcOrd="1" destOrd="0" presId="urn:microsoft.com/office/officeart/2008/layout/SquareAccentList"/>
    <dgm:cxn modelId="{ED110BE6-BAF9-DA45-BE45-5772C59FDE7C}" type="presParOf" srcId="{01F5F475-49DA-9145-8A3B-EEE1AC3E4597}" destId="{64A8E71C-CC18-E248-AC3B-72CE6E19D241}" srcOrd="2" destOrd="0" presId="urn:microsoft.com/office/officeart/2008/layout/SquareAccentList"/>
    <dgm:cxn modelId="{3DAE33DD-508F-A841-8195-2135962549FC}" type="presParOf" srcId="{64A8E71C-CC18-E248-AC3B-72CE6E19D241}" destId="{38EBA7D9-3A0F-BA4B-A181-9933C4E7D531}" srcOrd="0" destOrd="0" presId="urn:microsoft.com/office/officeart/2008/layout/SquareAccentList"/>
    <dgm:cxn modelId="{CBDC894B-F779-4943-AA5B-D80FEE6F7828}" type="presParOf" srcId="{64A8E71C-CC18-E248-AC3B-72CE6E19D241}" destId="{377DD534-BB84-7E47-B94C-9B274FFD2D0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3D47CA-F9DA-0D45-A06E-7E8EE4674CAF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A6EEC0-C080-E742-8BE4-2655033D1643}">
      <dgm:prSet phldrT="[Text]"/>
      <dgm:spPr/>
      <dgm:t>
        <a:bodyPr/>
        <a:lstStyle/>
        <a:p>
          <a:r>
            <a:rPr lang="en-US"/>
            <a:t>Knowledge discovery</a:t>
          </a:r>
        </a:p>
      </dgm:t>
    </dgm:pt>
    <dgm:pt modelId="{51EDF38F-9072-C440-BFB0-12A0E95D777F}" type="parTrans" cxnId="{86CD3211-BE5F-8E4D-923B-EC224BC0AD25}">
      <dgm:prSet/>
      <dgm:spPr/>
      <dgm:t>
        <a:bodyPr/>
        <a:lstStyle/>
        <a:p>
          <a:endParaRPr lang="en-US"/>
        </a:p>
      </dgm:t>
    </dgm:pt>
    <dgm:pt modelId="{A74FC976-B763-AB4D-85D5-1AA889298291}" type="sibTrans" cxnId="{86CD3211-BE5F-8E4D-923B-EC224BC0AD25}">
      <dgm:prSet/>
      <dgm:spPr/>
      <dgm:t>
        <a:bodyPr/>
        <a:lstStyle/>
        <a:p>
          <a:endParaRPr lang="en-US"/>
        </a:p>
      </dgm:t>
    </dgm:pt>
    <dgm:pt modelId="{9E4A5E28-C504-7D49-A6D6-9A20413DB4B2}">
      <dgm:prSet phldrT="[Text]" custT="1"/>
      <dgm:spPr/>
      <dgm:t>
        <a:bodyPr/>
        <a:lstStyle/>
        <a:p>
          <a:r>
            <a:rPr lang="en-US" sz="2000"/>
            <a:t>Environmental data</a:t>
          </a:r>
          <a:br>
            <a:rPr lang="en-US" sz="2000"/>
          </a:br>
          <a:r>
            <a:rPr lang="en-US" sz="2000"/>
            <a:t>(CLC and UA)</a:t>
          </a:r>
        </a:p>
      </dgm:t>
    </dgm:pt>
    <dgm:pt modelId="{E661C377-B52F-7E43-879E-A99200354611}" type="parTrans" cxnId="{DE86CFFC-D14C-E64E-95B8-88BEB7EB6D09}">
      <dgm:prSet/>
      <dgm:spPr/>
      <dgm:t>
        <a:bodyPr/>
        <a:lstStyle/>
        <a:p>
          <a:endParaRPr lang="en-US"/>
        </a:p>
      </dgm:t>
    </dgm:pt>
    <dgm:pt modelId="{1C912385-52E4-4A40-AC7D-4D584FF1581B}" type="sibTrans" cxnId="{DE86CFFC-D14C-E64E-95B8-88BEB7EB6D09}">
      <dgm:prSet/>
      <dgm:spPr/>
      <dgm:t>
        <a:bodyPr/>
        <a:lstStyle/>
        <a:p>
          <a:endParaRPr lang="en-US"/>
        </a:p>
      </dgm:t>
    </dgm:pt>
    <dgm:pt modelId="{002AC259-84A7-DC47-8B96-847CF1524A95}">
      <dgm:prSet phldrT="[Text]" custT="1"/>
      <dgm:spPr/>
      <dgm:t>
        <a:bodyPr/>
        <a:lstStyle/>
        <a:p>
          <a:r>
            <a:rPr lang="en-US" sz="2000"/>
            <a:t>User-contributed maps</a:t>
          </a:r>
          <a:br>
            <a:rPr lang="en-US" sz="2000"/>
          </a:br>
          <a:r>
            <a:rPr lang="en-US" sz="2000"/>
            <a:t>(OSM)</a:t>
          </a:r>
        </a:p>
      </dgm:t>
    </dgm:pt>
    <dgm:pt modelId="{CB0D6446-CB26-A842-BB67-4274B6403B39}" type="parTrans" cxnId="{5DCAD99B-9EEF-6E4A-87A7-E42768D3DA65}">
      <dgm:prSet/>
      <dgm:spPr/>
      <dgm:t>
        <a:bodyPr/>
        <a:lstStyle/>
        <a:p>
          <a:endParaRPr lang="en-US"/>
        </a:p>
      </dgm:t>
    </dgm:pt>
    <dgm:pt modelId="{628DA584-B3DB-FC4B-BF61-8881EF112083}" type="sibTrans" cxnId="{5DCAD99B-9EEF-6E4A-87A7-E42768D3DA65}">
      <dgm:prSet/>
      <dgm:spPr/>
      <dgm:t>
        <a:bodyPr/>
        <a:lstStyle/>
        <a:p>
          <a:endParaRPr lang="en-US"/>
        </a:p>
      </dgm:t>
    </dgm:pt>
    <dgm:pt modelId="{065F94C9-4A77-0242-871C-6DE979F343D1}">
      <dgm:prSet phldrT="[Text]" custT="1"/>
      <dgm:spPr/>
      <dgm:t>
        <a:bodyPr/>
        <a:lstStyle/>
        <a:p>
          <a:r>
            <a:rPr lang="en-US" sz="2000"/>
            <a:t>The tool Sextant</a:t>
          </a:r>
        </a:p>
      </dgm:t>
    </dgm:pt>
    <dgm:pt modelId="{16688C65-C307-8A43-BB09-75C4001BC04F}" type="parTrans" cxnId="{C078BF11-BEFE-284D-9780-F217188678DB}">
      <dgm:prSet/>
      <dgm:spPr/>
      <dgm:t>
        <a:bodyPr/>
        <a:lstStyle/>
        <a:p>
          <a:endParaRPr lang="en-US"/>
        </a:p>
      </dgm:t>
    </dgm:pt>
    <dgm:pt modelId="{A230C6A2-BDE8-7E45-A02C-E652BEDB458E}" type="sibTrans" cxnId="{C078BF11-BEFE-284D-9780-F217188678DB}">
      <dgm:prSet/>
      <dgm:spPr/>
      <dgm:t>
        <a:bodyPr/>
        <a:lstStyle/>
        <a:p>
          <a:endParaRPr lang="en-US"/>
        </a:p>
      </dgm:t>
    </dgm:pt>
    <dgm:pt modelId="{1FE35B5D-F14D-E348-A48E-1C05EFFA3C11}" type="pres">
      <dgm:prSet presAssocID="{A63D47CA-F9DA-0D45-A06E-7E8EE4674CA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2163A7-1029-3A4B-A376-6DDEB7C1FCAA}" type="pres">
      <dgm:prSet presAssocID="{4CA6EEC0-C080-E742-8BE4-2655033D1643}" presName="centerShape" presStyleLbl="node0" presStyleIdx="0" presStyleCnt="1" custLinFactNeighborX="55094" custLinFactNeighborY="-16961"/>
      <dgm:spPr/>
      <dgm:t>
        <a:bodyPr/>
        <a:lstStyle/>
        <a:p>
          <a:endParaRPr lang="en-US"/>
        </a:p>
      </dgm:t>
    </dgm:pt>
    <dgm:pt modelId="{37B1CB3B-164E-2C42-A33F-8CDB1A330C49}" type="pres">
      <dgm:prSet presAssocID="{E661C377-B52F-7E43-879E-A99200354611}" presName="parTrans" presStyleLbl="bgSibTrans2D1" presStyleIdx="0" presStyleCnt="3" custAng="21121247" custScaleX="101853" custLinFactNeighborX="5041" custLinFactNeighborY="58053"/>
      <dgm:spPr/>
      <dgm:t>
        <a:bodyPr/>
        <a:lstStyle/>
        <a:p>
          <a:endParaRPr lang="en-US"/>
        </a:p>
      </dgm:t>
    </dgm:pt>
    <dgm:pt modelId="{00594F45-08C3-6E44-BEDE-605756F875C8}" type="pres">
      <dgm:prSet presAssocID="{9E4A5E28-C504-7D49-A6D6-9A20413DB4B2}" presName="node" presStyleLbl="node1" presStyleIdx="0" presStyleCnt="3" custScaleX="140842" custRadScaleRad="48565" custRadScaleInc="-120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73D40-13DB-C142-A118-A54674508623}" type="pres">
      <dgm:prSet presAssocID="{CB0D6446-CB26-A842-BB67-4274B6403B39}" presName="parTrans" presStyleLbl="bgSibTrans2D1" presStyleIdx="1" presStyleCnt="3" custAng="329196" custScaleX="108602"/>
      <dgm:spPr/>
      <dgm:t>
        <a:bodyPr/>
        <a:lstStyle/>
        <a:p>
          <a:endParaRPr lang="en-US"/>
        </a:p>
      </dgm:t>
    </dgm:pt>
    <dgm:pt modelId="{92CB3FBA-F01C-A245-9865-76B22E7F0681}" type="pres">
      <dgm:prSet presAssocID="{002AC259-84A7-DC47-8B96-847CF1524A95}" presName="node" presStyleLbl="node1" presStyleIdx="1" presStyleCnt="3" custScaleX="177063" custScaleY="61334" custRadScaleRad="53670" custRadScaleInc="-562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EC094-C90E-174E-B8E5-F1CF3740CE5E}" type="pres">
      <dgm:prSet presAssocID="{16688C65-C307-8A43-BB09-75C4001BC04F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017262B3-2B6B-B546-B781-D75AF3EAE031}" type="pres">
      <dgm:prSet presAssocID="{065F94C9-4A77-0242-871C-6DE979F343D1}" presName="node" presStyleLbl="node1" presStyleIdx="2" presStyleCnt="3" custScaleX="151232" custScaleY="53405" custRadScaleRad="91684" custRadScaleInc="-798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CAD99B-9EEF-6E4A-87A7-E42768D3DA65}" srcId="{4CA6EEC0-C080-E742-8BE4-2655033D1643}" destId="{002AC259-84A7-DC47-8B96-847CF1524A95}" srcOrd="1" destOrd="0" parTransId="{CB0D6446-CB26-A842-BB67-4274B6403B39}" sibTransId="{628DA584-B3DB-FC4B-BF61-8881EF112083}"/>
    <dgm:cxn modelId="{A8C4F99E-3916-3346-AD33-3E227C5EDD64}" type="presOf" srcId="{CB0D6446-CB26-A842-BB67-4274B6403B39}" destId="{E9073D40-13DB-C142-A118-A54674508623}" srcOrd="0" destOrd="0" presId="urn:microsoft.com/office/officeart/2005/8/layout/radial4"/>
    <dgm:cxn modelId="{B57F07B8-CDE8-7F4A-9335-70802C0364D3}" type="presOf" srcId="{16688C65-C307-8A43-BB09-75C4001BC04F}" destId="{FD9EC094-C90E-174E-B8E5-F1CF3740CE5E}" srcOrd="0" destOrd="0" presId="urn:microsoft.com/office/officeart/2005/8/layout/radial4"/>
    <dgm:cxn modelId="{7B6D23C3-FAA7-334E-A90B-7856A9CE9C3A}" type="presOf" srcId="{4CA6EEC0-C080-E742-8BE4-2655033D1643}" destId="{E92163A7-1029-3A4B-A376-6DDEB7C1FCAA}" srcOrd="0" destOrd="0" presId="urn:microsoft.com/office/officeart/2005/8/layout/radial4"/>
    <dgm:cxn modelId="{86CD3211-BE5F-8E4D-923B-EC224BC0AD25}" srcId="{A63D47CA-F9DA-0D45-A06E-7E8EE4674CAF}" destId="{4CA6EEC0-C080-E742-8BE4-2655033D1643}" srcOrd="0" destOrd="0" parTransId="{51EDF38F-9072-C440-BFB0-12A0E95D777F}" sibTransId="{A74FC976-B763-AB4D-85D5-1AA889298291}"/>
    <dgm:cxn modelId="{DE86CFFC-D14C-E64E-95B8-88BEB7EB6D09}" srcId="{4CA6EEC0-C080-E742-8BE4-2655033D1643}" destId="{9E4A5E28-C504-7D49-A6D6-9A20413DB4B2}" srcOrd="0" destOrd="0" parTransId="{E661C377-B52F-7E43-879E-A99200354611}" sibTransId="{1C912385-52E4-4A40-AC7D-4D584FF1581B}"/>
    <dgm:cxn modelId="{83243FC2-5CA0-EE4C-8B39-8985CFB8A45F}" type="presOf" srcId="{065F94C9-4A77-0242-871C-6DE979F343D1}" destId="{017262B3-2B6B-B546-B781-D75AF3EAE031}" srcOrd="0" destOrd="0" presId="urn:microsoft.com/office/officeart/2005/8/layout/radial4"/>
    <dgm:cxn modelId="{79F82A83-7BE3-AD48-9229-704F965A1287}" type="presOf" srcId="{A63D47CA-F9DA-0D45-A06E-7E8EE4674CAF}" destId="{1FE35B5D-F14D-E348-A48E-1C05EFFA3C11}" srcOrd="0" destOrd="0" presId="urn:microsoft.com/office/officeart/2005/8/layout/radial4"/>
    <dgm:cxn modelId="{8C0773E9-5365-1C47-9603-6C6AF96226A7}" type="presOf" srcId="{002AC259-84A7-DC47-8B96-847CF1524A95}" destId="{92CB3FBA-F01C-A245-9865-76B22E7F0681}" srcOrd="0" destOrd="0" presId="urn:microsoft.com/office/officeart/2005/8/layout/radial4"/>
    <dgm:cxn modelId="{2B292D00-9DCC-FA48-959E-E371413C4593}" type="presOf" srcId="{E661C377-B52F-7E43-879E-A99200354611}" destId="{37B1CB3B-164E-2C42-A33F-8CDB1A330C49}" srcOrd="0" destOrd="0" presId="urn:microsoft.com/office/officeart/2005/8/layout/radial4"/>
    <dgm:cxn modelId="{A25CB82D-D161-9F46-9537-706455361A7A}" type="presOf" srcId="{9E4A5E28-C504-7D49-A6D6-9A20413DB4B2}" destId="{00594F45-08C3-6E44-BEDE-605756F875C8}" srcOrd="0" destOrd="0" presId="urn:microsoft.com/office/officeart/2005/8/layout/radial4"/>
    <dgm:cxn modelId="{C078BF11-BEFE-284D-9780-F217188678DB}" srcId="{4CA6EEC0-C080-E742-8BE4-2655033D1643}" destId="{065F94C9-4A77-0242-871C-6DE979F343D1}" srcOrd="2" destOrd="0" parTransId="{16688C65-C307-8A43-BB09-75C4001BC04F}" sibTransId="{A230C6A2-BDE8-7E45-A02C-E652BEDB458E}"/>
    <dgm:cxn modelId="{BBE16EDF-908F-5E41-B5D0-AF2F3391B07C}" type="presParOf" srcId="{1FE35B5D-F14D-E348-A48E-1C05EFFA3C11}" destId="{E92163A7-1029-3A4B-A376-6DDEB7C1FCAA}" srcOrd="0" destOrd="0" presId="urn:microsoft.com/office/officeart/2005/8/layout/radial4"/>
    <dgm:cxn modelId="{73C8A525-F610-F149-95CF-C6853E707223}" type="presParOf" srcId="{1FE35B5D-F14D-E348-A48E-1C05EFFA3C11}" destId="{37B1CB3B-164E-2C42-A33F-8CDB1A330C49}" srcOrd="1" destOrd="0" presId="urn:microsoft.com/office/officeart/2005/8/layout/radial4"/>
    <dgm:cxn modelId="{75AAC7C7-99D6-BF4D-A6C2-0212F1EEC695}" type="presParOf" srcId="{1FE35B5D-F14D-E348-A48E-1C05EFFA3C11}" destId="{00594F45-08C3-6E44-BEDE-605756F875C8}" srcOrd="2" destOrd="0" presId="urn:microsoft.com/office/officeart/2005/8/layout/radial4"/>
    <dgm:cxn modelId="{287FBBC0-D68B-8044-9873-162E7710B3B6}" type="presParOf" srcId="{1FE35B5D-F14D-E348-A48E-1C05EFFA3C11}" destId="{E9073D40-13DB-C142-A118-A54674508623}" srcOrd="3" destOrd="0" presId="urn:microsoft.com/office/officeart/2005/8/layout/radial4"/>
    <dgm:cxn modelId="{DA10AAD3-9338-E24E-B96A-2FEB02C51709}" type="presParOf" srcId="{1FE35B5D-F14D-E348-A48E-1C05EFFA3C11}" destId="{92CB3FBA-F01C-A245-9865-76B22E7F0681}" srcOrd="4" destOrd="0" presId="urn:microsoft.com/office/officeart/2005/8/layout/radial4"/>
    <dgm:cxn modelId="{2B58ED4D-5533-FA4D-A96A-CBD097DC906A}" type="presParOf" srcId="{1FE35B5D-F14D-E348-A48E-1C05EFFA3C11}" destId="{FD9EC094-C90E-174E-B8E5-F1CF3740CE5E}" srcOrd="5" destOrd="0" presId="urn:microsoft.com/office/officeart/2005/8/layout/radial4"/>
    <dgm:cxn modelId="{541F9DF0-B2B5-224A-8A2D-C983459BF756}" type="presParOf" srcId="{1FE35B5D-F14D-E348-A48E-1C05EFFA3C11}" destId="{017262B3-2B6B-B546-B781-D75AF3EAE03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E9D1F-C002-F54E-B3AF-96925B6B2862}">
      <dsp:nvSpPr>
        <dsp:cNvPr id="0" name=""/>
        <dsp:cNvSpPr/>
      </dsp:nvSpPr>
      <dsp:spPr>
        <a:xfrm>
          <a:off x="2543" y="753468"/>
          <a:ext cx="3565134" cy="419427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9BD2C2-72B5-0849-9C04-C725F851849E}">
      <dsp:nvSpPr>
        <dsp:cNvPr id="0" name=""/>
        <dsp:cNvSpPr/>
      </dsp:nvSpPr>
      <dsp:spPr>
        <a:xfrm>
          <a:off x="2543" y="910988"/>
          <a:ext cx="261907" cy="2619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5BC929-75A9-6E48-B6CC-5B782FC939D2}">
      <dsp:nvSpPr>
        <dsp:cNvPr id="0" name=""/>
        <dsp:cNvSpPr/>
      </dsp:nvSpPr>
      <dsp:spPr>
        <a:xfrm>
          <a:off x="2543" y="0"/>
          <a:ext cx="3565134" cy="753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/>
            <a:t>Current status of SVM-RF</a:t>
          </a:r>
        </a:p>
      </dsp:txBody>
      <dsp:txXfrm>
        <a:off x="2543" y="0"/>
        <a:ext cx="3565134" cy="753468"/>
      </dsp:txXfrm>
    </dsp:sp>
    <dsp:sp modelId="{28B28DF1-170A-CF44-88C7-10DB2D52919C}">
      <dsp:nvSpPr>
        <dsp:cNvPr id="0" name=""/>
        <dsp:cNvSpPr/>
      </dsp:nvSpPr>
      <dsp:spPr>
        <a:xfrm>
          <a:off x="2543" y="1838976"/>
          <a:ext cx="261901" cy="2619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6A5C0E-553E-AB40-A466-CD22CE253EC3}">
      <dsp:nvSpPr>
        <dsp:cNvPr id="0" name=""/>
        <dsp:cNvSpPr/>
      </dsp:nvSpPr>
      <dsp:spPr>
        <a:xfrm>
          <a:off x="252103" y="1664647"/>
          <a:ext cx="3315574" cy="610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/>
            <a:t>Cannot discern</a:t>
          </a:r>
          <a:r>
            <a:rPr lang="en-US" sz="2400" b="0" kern="1200"/>
            <a:t> the content of a patch</a:t>
          </a:r>
        </a:p>
      </dsp:txBody>
      <dsp:txXfrm>
        <a:off x="252103" y="1664647"/>
        <a:ext cx="3315574" cy="610492"/>
      </dsp:txXfrm>
    </dsp:sp>
    <dsp:sp modelId="{B5641FE1-FE72-9941-BD40-92487C08758D}">
      <dsp:nvSpPr>
        <dsp:cNvPr id="0" name=""/>
        <dsp:cNvSpPr/>
      </dsp:nvSpPr>
      <dsp:spPr>
        <a:xfrm>
          <a:off x="2543" y="3008250"/>
          <a:ext cx="261901" cy="2619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C4A9BC-9FD1-8C46-A471-32BF906F3B54}">
      <dsp:nvSpPr>
        <dsp:cNvPr id="0" name=""/>
        <dsp:cNvSpPr/>
      </dsp:nvSpPr>
      <dsp:spPr>
        <a:xfrm>
          <a:off x="252103" y="2833862"/>
          <a:ext cx="3315574" cy="610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Difficult to work on </a:t>
          </a:r>
          <a:r>
            <a:rPr lang="en-US" sz="2400" b="1" kern="1200"/>
            <a:t>radar images</a:t>
          </a:r>
          <a:r>
            <a:rPr lang="en-US" sz="2400" kern="1200"/>
            <a:t> </a:t>
          </a:r>
          <a:r>
            <a:rPr lang="en-US" sz="2400" b="1" kern="1200"/>
            <a:t>only</a:t>
          </a:r>
          <a:endParaRPr lang="en-US" sz="2400" kern="1200"/>
        </a:p>
      </dsp:txBody>
      <dsp:txXfrm>
        <a:off x="252103" y="2833862"/>
        <a:ext cx="3315574" cy="610492"/>
      </dsp:txXfrm>
    </dsp:sp>
    <dsp:sp modelId="{5E33946F-396C-9B47-9BF5-70E7EC2585D0}">
      <dsp:nvSpPr>
        <dsp:cNvPr id="0" name=""/>
        <dsp:cNvSpPr/>
      </dsp:nvSpPr>
      <dsp:spPr>
        <a:xfrm>
          <a:off x="2543" y="4164825"/>
          <a:ext cx="261901" cy="2619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6CDF07-747F-E54A-ACEA-B211F8F8520A}">
      <dsp:nvSpPr>
        <dsp:cNvPr id="0" name=""/>
        <dsp:cNvSpPr/>
      </dsp:nvSpPr>
      <dsp:spPr>
        <a:xfrm>
          <a:off x="252103" y="3990378"/>
          <a:ext cx="3315574" cy="610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Man in the </a:t>
          </a:r>
          <a:r>
            <a:rPr lang="en-US" sz="2400" b="1" kern="1200"/>
            <a:t>loop</a:t>
          </a:r>
        </a:p>
      </dsp:txBody>
      <dsp:txXfrm>
        <a:off x="252103" y="3990378"/>
        <a:ext cx="3315574" cy="610492"/>
      </dsp:txXfrm>
    </dsp:sp>
    <dsp:sp modelId="{78BAA245-425D-0641-92D3-546D332AD9B1}">
      <dsp:nvSpPr>
        <dsp:cNvPr id="0" name=""/>
        <dsp:cNvSpPr/>
      </dsp:nvSpPr>
      <dsp:spPr>
        <a:xfrm>
          <a:off x="3745934" y="753468"/>
          <a:ext cx="3565134" cy="419427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461AE8-387B-5C4B-ABDF-98C06F32AD64}">
      <dsp:nvSpPr>
        <dsp:cNvPr id="0" name=""/>
        <dsp:cNvSpPr/>
      </dsp:nvSpPr>
      <dsp:spPr>
        <a:xfrm>
          <a:off x="3745934" y="910988"/>
          <a:ext cx="261907" cy="2619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0B866B-15FA-CC44-A32E-B174DAB0E7ED}">
      <dsp:nvSpPr>
        <dsp:cNvPr id="0" name=""/>
        <dsp:cNvSpPr/>
      </dsp:nvSpPr>
      <dsp:spPr>
        <a:xfrm>
          <a:off x="3745934" y="0"/>
          <a:ext cx="3565134" cy="753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/>
            <a:t>Improvements using Sextant</a:t>
          </a:r>
        </a:p>
      </dsp:txBody>
      <dsp:txXfrm>
        <a:off x="3745934" y="0"/>
        <a:ext cx="3565134" cy="753468"/>
      </dsp:txXfrm>
    </dsp:sp>
    <dsp:sp modelId="{FE4C0F99-76C3-E146-8F4D-0DADF127B461}">
      <dsp:nvSpPr>
        <dsp:cNvPr id="0" name=""/>
        <dsp:cNvSpPr/>
      </dsp:nvSpPr>
      <dsp:spPr>
        <a:xfrm>
          <a:off x="3745934" y="1838976"/>
          <a:ext cx="261901" cy="2619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1F563F-0F8B-944A-9FF3-3E01EEFA901F}">
      <dsp:nvSpPr>
        <dsp:cNvPr id="0" name=""/>
        <dsp:cNvSpPr/>
      </dsp:nvSpPr>
      <dsp:spPr>
        <a:xfrm>
          <a:off x="3995494" y="1664647"/>
          <a:ext cx="3315574" cy="610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Bring in </a:t>
          </a:r>
          <a:r>
            <a:rPr lang="en-US" sz="2400" b="1" kern="1200"/>
            <a:t>auxiliary</a:t>
          </a:r>
          <a:r>
            <a:rPr lang="en-US" sz="2400" kern="1200"/>
            <a:t> geospatial </a:t>
          </a:r>
          <a:r>
            <a:rPr lang="en-US" sz="2400" b="1" kern="1200"/>
            <a:t>data sources</a:t>
          </a:r>
        </a:p>
      </dsp:txBody>
      <dsp:txXfrm>
        <a:off x="3995494" y="1664647"/>
        <a:ext cx="3315574" cy="610492"/>
      </dsp:txXfrm>
    </dsp:sp>
    <dsp:sp modelId="{4B2AD818-AA2F-7345-BCFE-BB977F83674D}">
      <dsp:nvSpPr>
        <dsp:cNvPr id="0" name=""/>
        <dsp:cNvSpPr/>
      </dsp:nvSpPr>
      <dsp:spPr>
        <a:xfrm>
          <a:off x="3745934" y="3008250"/>
          <a:ext cx="261901" cy="2619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60DEEF-5E89-524F-B739-912B6C8285DB}">
      <dsp:nvSpPr>
        <dsp:cNvPr id="0" name=""/>
        <dsp:cNvSpPr/>
      </dsp:nvSpPr>
      <dsp:spPr>
        <a:xfrm>
          <a:off x="3995494" y="2833862"/>
          <a:ext cx="3315574" cy="610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Bring in </a:t>
          </a:r>
          <a:r>
            <a:rPr lang="en-US" sz="2400" b="1" kern="1200"/>
            <a:t>background maps</a:t>
          </a:r>
          <a:r>
            <a:rPr lang="en-US" sz="2400" kern="1200"/>
            <a:t> (and any other WMS layer)</a:t>
          </a:r>
        </a:p>
      </dsp:txBody>
      <dsp:txXfrm>
        <a:off x="3995494" y="2833862"/>
        <a:ext cx="3315574" cy="610492"/>
      </dsp:txXfrm>
    </dsp:sp>
    <dsp:sp modelId="{38EBA7D9-3A0F-BA4B-A181-9933C4E7D531}">
      <dsp:nvSpPr>
        <dsp:cNvPr id="0" name=""/>
        <dsp:cNvSpPr/>
      </dsp:nvSpPr>
      <dsp:spPr>
        <a:xfrm>
          <a:off x="3745934" y="4164825"/>
          <a:ext cx="261901" cy="2619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7DD534-BB84-7E47-B94C-9B274FFD2D0D}">
      <dsp:nvSpPr>
        <dsp:cNvPr id="0" name=""/>
        <dsp:cNvSpPr/>
      </dsp:nvSpPr>
      <dsp:spPr>
        <a:xfrm>
          <a:off x="3995494" y="3990378"/>
          <a:ext cx="3315574" cy="610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/>
            <a:t>Automate</a:t>
          </a:r>
          <a:r>
            <a:rPr lang="en-US" sz="2400" kern="1200"/>
            <a:t> using logical </a:t>
          </a:r>
          <a:r>
            <a:rPr lang="en-US" sz="2400" b="1" kern="1200"/>
            <a:t>if-then</a:t>
          </a:r>
          <a:r>
            <a:rPr lang="en-US" sz="2400" kern="1200"/>
            <a:t> rules</a:t>
          </a:r>
        </a:p>
      </dsp:txBody>
      <dsp:txXfrm>
        <a:off x="3995494" y="3990378"/>
        <a:ext cx="3315574" cy="6104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163A7-1029-3A4B-A376-6DDEB7C1FCAA}">
      <dsp:nvSpPr>
        <dsp:cNvPr id="0" name=""/>
        <dsp:cNvSpPr/>
      </dsp:nvSpPr>
      <dsp:spPr>
        <a:xfrm>
          <a:off x="4571040" y="1036293"/>
          <a:ext cx="1539062" cy="1539062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Knowledge discovery</a:t>
          </a:r>
        </a:p>
      </dsp:txBody>
      <dsp:txXfrm>
        <a:off x="4796430" y="1261683"/>
        <a:ext cx="1088282" cy="1088282"/>
      </dsp:txXfrm>
    </dsp:sp>
    <dsp:sp modelId="{37B1CB3B-164E-2C42-A33F-8CDB1A330C49}">
      <dsp:nvSpPr>
        <dsp:cNvPr id="0" name=""/>
        <dsp:cNvSpPr/>
      </dsp:nvSpPr>
      <dsp:spPr>
        <a:xfrm rot="9233871">
          <a:off x="2374204" y="2472757"/>
          <a:ext cx="2300898" cy="438632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594F45-08C3-6E44-BEDE-605756F875C8}">
      <dsp:nvSpPr>
        <dsp:cNvPr id="0" name=""/>
        <dsp:cNvSpPr/>
      </dsp:nvSpPr>
      <dsp:spPr>
        <a:xfrm>
          <a:off x="1307657" y="2203935"/>
          <a:ext cx="2059264" cy="1169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Environmental data</a:t>
          </a:r>
          <a:br>
            <a:rPr lang="en-US" sz="2000" kern="1200"/>
          </a:br>
          <a:r>
            <a:rPr lang="en-US" sz="2000" kern="1200"/>
            <a:t>(CLC and UA)</a:t>
          </a:r>
        </a:p>
      </dsp:txBody>
      <dsp:txXfrm>
        <a:off x="1341916" y="2238194"/>
        <a:ext cx="1990746" cy="1101169"/>
      </dsp:txXfrm>
    </dsp:sp>
    <dsp:sp modelId="{E9073D40-13DB-C142-A118-A54674508623}">
      <dsp:nvSpPr>
        <dsp:cNvPr id="0" name=""/>
        <dsp:cNvSpPr/>
      </dsp:nvSpPr>
      <dsp:spPr>
        <a:xfrm rot="11391907">
          <a:off x="2429269" y="1444663"/>
          <a:ext cx="2117573" cy="438632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B3FBA-F01C-A245-9865-76B22E7F0681}">
      <dsp:nvSpPr>
        <dsp:cNvPr id="0" name=""/>
        <dsp:cNvSpPr/>
      </dsp:nvSpPr>
      <dsp:spPr>
        <a:xfrm>
          <a:off x="1221549" y="1230841"/>
          <a:ext cx="2588855" cy="7174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User-contributed maps</a:t>
          </a:r>
          <a:br>
            <a:rPr lang="en-US" sz="2000" kern="1200"/>
          </a:br>
          <a:r>
            <a:rPr lang="en-US" sz="2000" kern="1200"/>
            <a:t>(OSM)</a:t>
          </a:r>
        </a:p>
      </dsp:txBody>
      <dsp:txXfrm>
        <a:off x="1242561" y="1251853"/>
        <a:ext cx="2546831" cy="675392"/>
      </dsp:txXfrm>
    </dsp:sp>
    <dsp:sp modelId="{FD9EC094-C90E-174E-B8E5-F1CF3740CE5E}">
      <dsp:nvSpPr>
        <dsp:cNvPr id="0" name=""/>
        <dsp:cNvSpPr/>
      </dsp:nvSpPr>
      <dsp:spPr>
        <a:xfrm rot="12599478">
          <a:off x="3248597" y="797405"/>
          <a:ext cx="1449458" cy="438632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7262B3-2B6B-B546-B781-D75AF3EAE031}">
      <dsp:nvSpPr>
        <dsp:cNvPr id="0" name=""/>
        <dsp:cNvSpPr/>
      </dsp:nvSpPr>
      <dsp:spPr>
        <a:xfrm>
          <a:off x="2240048" y="342116"/>
          <a:ext cx="2211177" cy="6246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The tool Sextant</a:t>
          </a:r>
        </a:p>
      </dsp:txBody>
      <dsp:txXfrm>
        <a:off x="2258344" y="360412"/>
        <a:ext cx="2174585" cy="588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E51D9-77A3-4742-8D53-9DAF416528F1}" type="datetimeFigureOut">
              <a:t>Mar/08/09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534D0-1945-0F4D-8A83-9503079D88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7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4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7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68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6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43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25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3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7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7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7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42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42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6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40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9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58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34D0-1945-0F4D-8A83-9503079D884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0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5E01-6C74-4C45-9D71-8B1583C30AA5}" type="slidenum"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7468E24-7459-6144-887B-426A33E3F175}" type="datetimeFigureOut">
              <a:t>Mar/08/09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481E5E01-6C74-4C45-9D71-8B1583C30AA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3.emf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jpg"/><Relationship Id="rId5" Type="http://schemas.openxmlformats.org/officeDocument/2006/relationships/image" Target="../media/image30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sextant.di.uoa.gr/" TargetMode="External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://bit.ly/sextant-venice-port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sextant-venice-ports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5.pn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5.png"/><Relationship Id="rId5" Type="http://schemas.openxmlformats.org/officeDocument/2006/relationships/image" Target="../media/image3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5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jpeg"/><Relationship Id="rId5" Type="http://schemas.openxmlformats.org/officeDocument/2006/relationships/hyperlink" Target="http://bit.ly/sextant-rapid-mapping" TargetMode="External"/><Relationship Id="rId6" Type="http://schemas.openxmlformats.org/officeDocument/2006/relationships/image" Target="../media/image42.gif"/><Relationship Id="rId7" Type="http://schemas.openxmlformats.org/officeDocument/2006/relationships/image" Target="../media/image43.jpg"/><Relationship Id="rId8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jpeg"/><Relationship Id="rId5" Type="http://schemas.openxmlformats.org/officeDocument/2006/relationships/hyperlink" Target="http://bit.ly/sextant-land-cover-evolution" TargetMode="External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2.gif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hyperlink" Target="http://bit.ly/sextant-fire-front-monitor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atahub.io/organization/teleios" TargetMode="External"/><Relationship Id="rId4" Type="http://schemas.openxmlformats.org/officeDocument/2006/relationships/hyperlink" Target="http://sextant.di.uoa.gr/" TargetMode="External"/><Relationship Id="rId5" Type="http://schemas.openxmlformats.org/officeDocument/2006/relationships/hyperlink" Target="http://strabon.di.uoa.gr/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34.png"/><Relationship Id="rId8" Type="http://schemas.openxmlformats.org/officeDocument/2006/relationships/image" Target="../media/image47.png"/><Relationship Id="rId9" Type="http://schemas.openxmlformats.org/officeDocument/2006/relationships/image" Target="../media/image30.png"/><Relationship Id="rId1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arthobservatory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38318" y="759695"/>
            <a:ext cx="7907751" cy="2235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100"/>
              <a:t>Improving knowledge discovery from synthetic aperture radar images using the linked open data cloud and Sextant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99516" y="3530200"/>
            <a:ext cx="7744968" cy="2120646"/>
          </a:xfrm>
          <a:prstGeom prst="rect">
            <a:avLst/>
          </a:prstGeom>
        </p:spPr>
        <p:txBody>
          <a:bodyPr vert="horz" lIns="91440" tIns="45720" rIns="91440" bIns="45720" numCol="2" spcCol="360000" rtlCol="0"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u="sng"/>
              <a:t>Charalampos Nikolaou</a:t>
            </a:r>
            <a:r>
              <a:rPr lang="en-US" sz="1500"/>
              <a:t>, Kostis Kyzirakos, Konstantina Bereta, Kallirroi Dogani, Stella Giannakopoulou, Panayiotis Smeros, George Garbis, Manolis Koubarakis</a:t>
            </a:r>
          </a:p>
          <a:p>
            <a:pPr marL="0" indent="0" algn="ctr">
              <a:buNone/>
            </a:pPr>
            <a:r>
              <a:rPr lang="en-US" sz="1500"/>
              <a:t>National and Kapodistrian University of Athens, Greece</a:t>
            </a:r>
          </a:p>
          <a:p>
            <a:pPr marL="0" indent="0" algn="ctr">
              <a:buNone/>
            </a:pPr>
            <a:r>
              <a:rPr lang="en-US" sz="1500"/>
              <a:t>Daniela E. Molina, Octavian C. Dumitru, </a:t>
            </a:r>
            <a:br>
              <a:rPr lang="en-US" sz="1500"/>
            </a:br>
            <a:r>
              <a:rPr lang="en-US" sz="1500"/>
              <a:t>Gottfried Schwarz, Mihai Datcu</a:t>
            </a:r>
          </a:p>
          <a:p>
            <a:pPr marL="0" indent="0" algn="ctr">
              <a:buNone/>
            </a:pPr>
            <a:r>
              <a:rPr lang="en-US" sz="1500"/>
              <a:t/>
            </a:r>
            <a:br>
              <a:rPr lang="en-US" sz="1500"/>
            </a:br>
            <a:r>
              <a:rPr lang="en-US" sz="1500"/>
              <a:t/>
            </a:r>
            <a:br>
              <a:rPr lang="en-US" sz="1500"/>
            </a:br>
            <a:r>
              <a:rPr lang="en-US" sz="1500"/>
              <a:t>German Aerospace Center (DLR), Germany</a:t>
            </a:r>
          </a:p>
          <a:p>
            <a:pPr marL="0" indent="0" algn="ctr">
              <a:buNone/>
            </a:pPr>
            <a:endParaRPr lang="en-US" sz="150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0" y="6185410"/>
            <a:ext cx="7313613" cy="6631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00"/>
              <a:t>ESA-EUSC-JRC 2014 – 9</a:t>
            </a:r>
            <a:r>
              <a:rPr lang="en-US" sz="1200" baseline="30000"/>
              <a:t>th</a:t>
            </a:r>
            <a:r>
              <a:rPr lang="en-US" sz="1200"/>
              <a:t> Image Information Mining Conference: The Sentinels Era</a:t>
            </a:r>
            <a:br>
              <a:rPr lang="en-US" sz="1200"/>
            </a:br>
            <a:r>
              <a:rPr lang="en-US" sz="1200"/>
              <a:t>5-7 March 2014</a:t>
            </a:r>
            <a:br>
              <a:rPr lang="en-US" sz="1200"/>
            </a:br>
            <a:r>
              <a:rPr lang="en-US" sz="1200"/>
              <a:t>Universitatea Politehnica Bucuresti (UPB), Bucharest, Romania</a:t>
            </a:r>
          </a:p>
        </p:txBody>
      </p:sp>
      <p:pic>
        <p:nvPicPr>
          <p:cNvPr id="7" name="Picture 6" descr="Logo_dlr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96" y="5261335"/>
            <a:ext cx="924483" cy="772335"/>
          </a:xfrm>
          <a:prstGeom prst="rect">
            <a:avLst/>
          </a:prstGeom>
        </p:spPr>
      </p:pic>
      <p:pic>
        <p:nvPicPr>
          <p:cNvPr id="8" name="Picture 7" descr="athena-black.pdf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40" y="5264167"/>
            <a:ext cx="582044" cy="906461"/>
          </a:xfrm>
          <a:prstGeom prst="rect">
            <a:avLst/>
          </a:prstGeom>
        </p:spPr>
      </p:pic>
      <p:pic>
        <p:nvPicPr>
          <p:cNvPr id="9" name="Picture 8" descr="TELEIOS_logo_hig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56" y="6138503"/>
            <a:ext cx="1540644" cy="7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7861" y="6201294"/>
            <a:ext cx="5365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Available on                          as linked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Urban Atlas (UA)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727200"/>
            <a:ext cx="8312728" cy="4365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8091861" y="5565788"/>
            <a:ext cx="967973" cy="929839"/>
            <a:chOff x="2615262" y="2389135"/>
            <a:chExt cx="3605402" cy="3809701"/>
          </a:xfrm>
        </p:grpSpPr>
        <p:sp>
          <p:nvSpPr>
            <p:cNvPr id="11" name="Rounded Rectangle 10"/>
            <p:cNvSpPr/>
            <p:nvPr/>
          </p:nvSpPr>
          <p:spPr>
            <a:xfrm>
              <a:off x="2615262" y="2389135"/>
              <a:ext cx="3605402" cy="3809701"/>
            </a:xfrm>
            <a:prstGeom prst="roundRect">
              <a:avLst>
                <a:gd name="adj" fmla="val 217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ogo EE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594" y="2805471"/>
              <a:ext cx="2804717" cy="31103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98" y="6305949"/>
            <a:ext cx="1746131" cy="3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Street Map (OSM)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8" r="34436" b="17681"/>
          <a:stretch/>
        </p:blipFill>
        <p:spPr bwMode="auto">
          <a:xfrm>
            <a:off x="373472" y="1758649"/>
            <a:ext cx="8352884" cy="4486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sm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91" y="1371600"/>
            <a:ext cx="1034121" cy="10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89" y="1002792"/>
            <a:ext cx="737616" cy="737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503238"/>
            <a:ext cx="7313613" cy="868362"/>
          </a:xfrm>
        </p:spPr>
        <p:txBody>
          <a:bodyPr/>
          <a:lstStyle/>
          <a:p>
            <a:r>
              <a:rPr lang="en-US"/>
              <a:t>Sextant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63738"/>
            <a:ext cx="7313613" cy="4056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 web-based tool for</a:t>
            </a:r>
          </a:p>
          <a:p>
            <a:r>
              <a:rPr lang="en-US" b="1"/>
              <a:t>browsing</a:t>
            </a:r>
            <a:r>
              <a:rPr lang="en-US"/>
              <a:t> and </a:t>
            </a:r>
            <a:r>
              <a:rPr lang="en-US" b="1"/>
              <a:t>exploring</a:t>
            </a:r>
            <a:r>
              <a:rPr lang="en-US"/>
              <a:t> linked geospatial data</a:t>
            </a:r>
          </a:p>
          <a:p>
            <a:r>
              <a:rPr lang="en-US" b="1"/>
              <a:t>creating thematic maps</a:t>
            </a:r>
            <a:r>
              <a:rPr lang="en-US"/>
              <a:t> produced by querying the </a:t>
            </a:r>
            <a:r>
              <a:rPr lang="en-US" b="1"/>
              <a:t>spatial</a:t>
            </a:r>
            <a:r>
              <a:rPr lang="en-US"/>
              <a:t> and </a:t>
            </a:r>
            <a:r>
              <a:rPr lang="en-US" b="1"/>
              <a:t>temporal</a:t>
            </a:r>
            <a:r>
              <a:rPr lang="en-US"/>
              <a:t> dimensions of </a:t>
            </a:r>
            <a:r>
              <a:rPr lang="en-US" b="1"/>
              <a:t>linked data</a:t>
            </a:r>
            <a:r>
              <a:rPr lang="en-US"/>
              <a:t> and other geospatial data sources in </a:t>
            </a:r>
            <a:r>
              <a:rPr lang="en-US" b="1"/>
              <a:t>OGC standard file formats</a:t>
            </a:r>
            <a:r>
              <a:rPr lang="en-US"/>
              <a:t> (e.g., KML)</a:t>
            </a:r>
          </a:p>
          <a:p>
            <a:r>
              <a:rPr lang="en-US" b="1"/>
              <a:t>sharing</a:t>
            </a:r>
            <a:r>
              <a:rPr lang="en-US"/>
              <a:t> and </a:t>
            </a:r>
            <a:r>
              <a:rPr lang="en-US" b="1"/>
              <a:t>collaborative editing</a:t>
            </a:r>
            <a:r>
              <a:rPr lang="en-US"/>
              <a:t> of thematic maps</a:t>
            </a:r>
          </a:p>
        </p:txBody>
      </p:sp>
      <p:sp useBgFill="1">
        <p:nvSpPr>
          <p:cNvPr id="6" name="Rounded Rectangle 5"/>
          <p:cNvSpPr/>
          <p:nvPr/>
        </p:nvSpPr>
        <p:spPr>
          <a:xfrm>
            <a:off x="5004294" y="5969000"/>
            <a:ext cx="3987306" cy="72723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Interoperable with well-known GIS tools (e.g., ArcGIS, QGIS, Google Earth)</a:t>
            </a:r>
          </a:p>
        </p:txBody>
      </p:sp>
      <p:sp useBgFill="1">
        <p:nvSpPr>
          <p:cNvPr id="8" name="Rounded Rectangle 7"/>
          <p:cNvSpPr/>
          <p:nvPr/>
        </p:nvSpPr>
        <p:spPr>
          <a:xfrm>
            <a:off x="206245" y="5981700"/>
            <a:ext cx="3400555" cy="72723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Find more at:</a:t>
            </a:r>
          </a:p>
          <a:p>
            <a:pPr algn="ctr"/>
            <a:r>
              <a:rPr lang="en-US" sz="2000">
                <a:solidFill>
                  <a:srgbClr val="000000"/>
                </a:solidFill>
                <a:hlinkClick r:id="rId4"/>
              </a:rPr>
              <a:t>http://sextant.di.uoa.gr/</a:t>
            </a:r>
            <a:r>
              <a:rPr lang="en-US" sz="2000">
                <a:solidFill>
                  <a:srgbClr val="000000"/>
                </a:solidFill>
              </a:rPr>
              <a:t> 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1056231">
            <a:off x="6908012" y="1910508"/>
            <a:ext cx="1896413" cy="623198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cap="small" dirty="0" smtClean="0">
                <a:solidFill>
                  <a:srgbClr val="990033"/>
                </a:solidFill>
              </a:rPr>
              <a:t>Open Source</a:t>
            </a:r>
            <a:endParaRPr lang="en-GB" sz="2000" b="1" cap="small" dirty="0">
              <a:solidFill>
                <a:srgbClr val="990033"/>
              </a:solidFill>
            </a:endParaRPr>
          </a:p>
        </p:txBody>
      </p:sp>
      <p:pic>
        <p:nvPicPr>
          <p:cNvPr id="14" name="Picture 7" descr="stamp-effect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068">
            <a:off x="6824829" y="1886762"/>
            <a:ext cx="2116537" cy="66667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25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Improving the knowledge discovery process of DLR using Sextant</a:t>
            </a:r>
          </a:p>
        </p:txBody>
      </p:sp>
      <p:pic>
        <p:nvPicPr>
          <p:cNvPr id="5" name="Picture 4" descr="venicesa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252" y="2283061"/>
            <a:ext cx="1646148" cy="11377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31255" y="2277778"/>
            <a:ext cx="1248494" cy="1143000"/>
            <a:chOff x="2578771" y="2384469"/>
            <a:chExt cx="1248494" cy="1143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8771" y="2384469"/>
              <a:ext cx="762000" cy="762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4265" y="2471194"/>
              <a:ext cx="762000" cy="762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0363" y="2585240"/>
              <a:ext cx="762000" cy="762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2405" y="2667000"/>
              <a:ext cx="762000" cy="762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265" y="2765469"/>
              <a:ext cx="762000" cy="762000"/>
            </a:xfrm>
            <a:prstGeom prst="rect">
              <a:avLst/>
            </a:prstGeom>
          </p:spPr>
        </p:pic>
      </p:grpSp>
      <p:sp>
        <p:nvSpPr>
          <p:cNvPr id="12" name="Right Arrow 11"/>
          <p:cNvSpPr/>
          <p:nvPr/>
        </p:nvSpPr>
        <p:spPr>
          <a:xfrm>
            <a:off x="2029880" y="2627123"/>
            <a:ext cx="1353703" cy="2292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41053" y="2201439"/>
            <a:ext cx="816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tiling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141913" y="2627123"/>
            <a:ext cx="1353703" cy="2292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72844" y="1837263"/>
            <a:ext cx="1398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feature</a:t>
            </a:r>
          </a:p>
          <a:p>
            <a:pPr algn="ctr"/>
            <a:r>
              <a:rPr lang="en-US" sz="2400"/>
              <a:t>extraction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1211" y="3409716"/>
            <a:ext cx="163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TerraSAR-X</a:t>
            </a:r>
          </a:p>
          <a:p>
            <a:pPr algn="ctr"/>
            <a:r>
              <a:rPr lang="en-US" sz="2400"/>
              <a:t>image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9879" y="3448506"/>
            <a:ext cx="1083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patches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723882" y="2156061"/>
            <a:ext cx="1314425" cy="1176347"/>
            <a:chOff x="6702358" y="2658446"/>
            <a:chExt cx="1314425" cy="1176347"/>
          </a:xfrm>
        </p:grpSpPr>
        <p:sp>
          <p:nvSpPr>
            <p:cNvPr id="19" name="Double Bracket 18"/>
            <p:cNvSpPr/>
            <p:nvPr/>
          </p:nvSpPr>
          <p:spPr>
            <a:xfrm>
              <a:off x="6702358" y="2658446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0 1 5 ... 64 3 17</a:t>
              </a:r>
            </a:p>
          </p:txBody>
        </p:sp>
        <p:sp>
          <p:nvSpPr>
            <p:cNvPr id="20" name="Double Bracket 19"/>
            <p:cNvSpPr/>
            <p:nvPr/>
          </p:nvSpPr>
          <p:spPr>
            <a:xfrm>
              <a:off x="6704090" y="2907704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-4 13 59 ... 4 7 0</a:t>
              </a:r>
            </a:p>
          </p:txBody>
        </p:sp>
        <p:sp>
          <p:nvSpPr>
            <p:cNvPr id="21" name="Double Bracket 20"/>
            <p:cNvSpPr/>
            <p:nvPr/>
          </p:nvSpPr>
          <p:spPr>
            <a:xfrm>
              <a:off x="6705822" y="3156962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1 1 25 ... 0 -4 19</a:t>
              </a:r>
            </a:p>
          </p:txBody>
        </p:sp>
        <p:sp>
          <p:nvSpPr>
            <p:cNvPr id="22" name="Double Bracket 21"/>
            <p:cNvSpPr/>
            <p:nvPr/>
          </p:nvSpPr>
          <p:spPr>
            <a:xfrm>
              <a:off x="6707554" y="3406220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3 21 6 ... 55 1 8</a:t>
              </a:r>
            </a:p>
          </p:txBody>
        </p:sp>
        <p:sp>
          <p:nvSpPr>
            <p:cNvPr id="23" name="Double Bracket 22"/>
            <p:cNvSpPr/>
            <p:nvPr/>
          </p:nvSpPr>
          <p:spPr>
            <a:xfrm>
              <a:off x="6709286" y="3655478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22 99 5 ... 9 4 0</a:t>
              </a:r>
            </a:p>
          </p:txBody>
        </p:sp>
      </p:grpSp>
      <p:sp>
        <p:nvSpPr>
          <p:cNvPr id="24" name="Bent Arrow 23"/>
          <p:cNvSpPr/>
          <p:nvPr/>
        </p:nvSpPr>
        <p:spPr>
          <a:xfrm rot="10800000">
            <a:off x="7444188" y="3715963"/>
            <a:ext cx="521145" cy="243967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7413099" y="4676536"/>
            <a:ext cx="173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classification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848950" y="5563573"/>
            <a:ext cx="1458805" cy="93538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SVM</a:t>
            </a:r>
            <a:br>
              <a:rPr lang="en-US"/>
            </a:br>
            <a:r>
              <a:rPr lang="en-US"/>
              <a:t>classifier</a:t>
            </a:r>
          </a:p>
        </p:txBody>
      </p:sp>
      <p:sp>
        <p:nvSpPr>
          <p:cNvPr id="27" name="U-Turn Arrow 26"/>
          <p:cNvSpPr/>
          <p:nvPr/>
        </p:nvSpPr>
        <p:spPr>
          <a:xfrm>
            <a:off x="4723959" y="4942694"/>
            <a:ext cx="1910871" cy="39328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50000"/>
              <a:gd name="adj5" fmla="val 7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90508" y="4475533"/>
            <a:ext cx="13036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relevance</a:t>
            </a:r>
            <a:endParaRPr lang="en-US" sz="1200"/>
          </a:p>
          <a:p>
            <a:pPr algn="ctr"/>
            <a:r>
              <a:rPr lang="en-US" sz="1000"/>
              <a:t/>
            </a:r>
            <a:br>
              <a:rPr lang="en-US" sz="1000"/>
            </a:br>
            <a:r>
              <a:rPr lang="en-US" sz="2400"/>
              <a:t>feedback</a:t>
            </a:r>
          </a:p>
        </p:txBody>
      </p:sp>
      <p:sp>
        <p:nvSpPr>
          <p:cNvPr id="29" name="Right Arrow 28"/>
          <p:cNvSpPr/>
          <p:nvPr/>
        </p:nvSpPr>
        <p:spPr>
          <a:xfrm rot="10800000">
            <a:off x="3996025" y="5921422"/>
            <a:ext cx="1637980" cy="2292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51318" y="5435691"/>
            <a:ext cx="762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class1</a:t>
            </a:r>
            <a:br>
              <a:rPr lang="en-US" sz="2000"/>
            </a:br>
            <a:r>
              <a:rPr lang="en-US" sz="2000"/>
              <a:t>class2</a:t>
            </a:r>
          </a:p>
          <a:p>
            <a:pPr algn="ctr"/>
            <a:r>
              <a:rPr lang="en-US" sz="2000"/>
              <a:t>class3</a:t>
            </a:r>
          </a:p>
          <a:p>
            <a:pPr algn="ctr"/>
            <a:r>
              <a:rPr lang="en-US" sz="2000"/>
              <a:t>...</a:t>
            </a:r>
          </a:p>
        </p:txBody>
      </p:sp>
      <p:pic>
        <p:nvPicPr>
          <p:cNvPr id="31" name="Picture 30" descr="1393537987_8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17" y="5411747"/>
            <a:ext cx="517966" cy="517966"/>
          </a:xfrm>
          <a:prstGeom prst="rect">
            <a:avLst/>
          </a:prstGeom>
        </p:spPr>
      </p:pic>
      <p:sp>
        <p:nvSpPr>
          <p:cNvPr id="32" name="Bent Arrow 31"/>
          <p:cNvSpPr/>
          <p:nvPr/>
        </p:nvSpPr>
        <p:spPr>
          <a:xfrm rot="16200000">
            <a:off x="1859706" y="5100651"/>
            <a:ext cx="480307" cy="149049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>
              <a:solidFill>
                <a:schemeClr val="tx1"/>
              </a:solidFill>
            </a:endParaRPr>
          </a:p>
        </p:txBody>
      </p:sp>
      <p:pic>
        <p:nvPicPr>
          <p:cNvPr id="33" name="Picture 32" descr="1393537987_8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34" y="5411747"/>
            <a:ext cx="517966" cy="51796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497803" y="6038648"/>
            <a:ext cx="1256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semantic</a:t>
            </a:r>
          </a:p>
          <a:p>
            <a:pPr algn="ctr"/>
            <a:r>
              <a:rPr lang="en-US" sz="2400"/>
              <a:t>labels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88203" y="6009480"/>
            <a:ext cx="1256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semantic</a:t>
            </a:r>
          </a:p>
          <a:p>
            <a:pPr algn="ctr"/>
            <a:r>
              <a:rPr lang="en-US" sz="2400"/>
              <a:t>classes</a:t>
            </a:r>
          </a:p>
        </p:txBody>
      </p:sp>
      <p:pic>
        <p:nvPicPr>
          <p:cNvPr id="36" name="Picture 35" descr="onto-coars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" y="4380679"/>
            <a:ext cx="3113993" cy="964058"/>
          </a:xfrm>
          <a:prstGeom prst="rect">
            <a:avLst/>
          </a:prstGeom>
        </p:spPr>
      </p:pic>
      <p:pic>
        <p:nvPicPr>
          <p:cNvPr id="38" name="Picture 37" descr="Logo_dlr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65" y="6213006"/>
            <a:ext cx="764035" cy="63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6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3207" y="1837263"/>
            <a:ext cx="8416181" cy="5032382"/>
            <a:chOff x="93207" y="1837263"/>
            <a:chExt cx="8416181" cy="5032382"/>
          </a:xfrm>
        </p:grpSpPr>
        <p:pic>
          <p:nvPicPr>
            <p:cNvPr id="5" name="Picture 4" descr="venicesar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252" y="2283061"/>
              <a:ext cx="1646148" cy="1137717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631255" y="2277778"/>
              <a:ext cx="1248494" cy="1143000"/>
              <a:chOff x="2578771" y="2384469"/>
              <a:chExt cx="1248494" cy="11430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8771" y="2384469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4265" y="2471194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0363" y="2585240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2405" y="2667000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5265" y="2765469"/>
                <a:ext cx="762000" cy="762000"/>
              </a:xfrm>
              <a:prstGeom prst="rect">
                <a:avLst/>
              </a:prstGeom>
            </p:spPr>
          </p:pic>
        </p:grpSp>
        <p:sp>
          <p:nvSpPr>
            <p:cNvPr id="12" name="Right Arrow 11"/>
            <p:cNvSpPr/>
            <p:nvPr/>
          </p:nvSpPr>
          <p:spPr>
            <a:xfrm>
              <a:off x="2029880" y="2627123"/>
              <a:ext cx="1353703" cy="22920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41053" y="2201439"/>
              <a:ext cx="816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tiling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5141913" y="2627123"/>
              <a:ext cx="1353703" cy="22920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2844" y="1837263"/>
              <a:ext cx="13983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feature</a:t>
              </a:r>
            </a:p>
            <a:p>
              <a:pPr algn="ctr"/>
              <a:r>
                <a:rPr lang="en-US" sz="2400"/>
                <a:t>extraction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1211" y="3409716"/>
              <a:ext cx="16337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TerraSAR-X</a:t>
              </a:r>
            </a:p>
            <a:p>
              <a:pPr algn="ctr"/>
              <a:r>
                <a:rPr lang="en-US" sz="2400"/>
                <a:t>image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79879" y="3448506"/>
              <a:ext cx="10831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patches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723882" y="2156061"/>
              <a:ext cx="1314425" cy="1176347"/>
              <a:chOff x="6702358" y="2658446"/>
              <a:chExt cx="1314425" cy="1176347"/>
            </a:xfrm>
          </p:grpSpPr>
          <p:sp>
            <p:nvSpPr>
              <p:cNvPr id="19" name="Double Bracket 18"/>
              <p:cNvSpPr/>
              <p:nvPr/>
            </p:nvSpPr>
            <p:spPr>
              <a:xfrm>
                <a:off x="6702358" y="2658446"/>
                <a:ext cx="1307497" cy="179315"/>
              </a:xfrm>
              <a:prstGeom prst="bracketPair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/>
                  <a:t>0 1 5 ... 64 3 17</a:t>
                </a:r>
              </a:p>
            </p:txBody>
          </p:sp>
          <p:sp>
            <p:nvSpPr>
              <p:cNvPr id="20" name="Double Bracket 19"/>
              <p:cNvSpPr/>
              <p:nvPr/>
            </p:nvSpPr>
            <p:spPr>
              <a:xfrm>
                <a:off x="6704090" y="2907704"/>
                <a:ext cx="1307497" cy="179315"/>
              </a:xfrm>
              <a:prstGeom prst="bracketPair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/>
                  <a:t>-4 13 59 ... 4 7 0</a:t>
                </a:r>
              </a:p>
            </p:txBody>
          </p:sp>
          <p:sp>
            <p:nvSpPr>
              <p:cNvPr id="21" name="Double Bracket 20"/>
              <p:cNvSpPr/>
              <p:nvPr/>
            </p:nvSpPr>
            <p:spPr>
              <a:xfrm>
                <a:off x="6705822" y="3156962"/>
                <a:ext cx="1307497" cy="179315"/>
              </a:xfrm>
              <a:prstGeom prst="bracketPair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/>
                  <a:t>1 1 25 ... 0 -4 19</a:t>
                </a:r>
              </a:p>
            </p:txBody>
          </p:sp>
          <p:sp>
            <p:nvSpPr>
              <p:cNvPr id="22" name="Double Bracket 21"/>
              <p:cNvSpPr/>
              <p:nvPr/>
            </p:nvSpPr>
            <p:spPr>
              <a:xfrm>
                <a:off x="6707554" y="3406220"/>
                <a:ext cx="1307497" cy="179315"/>
              </a:xfrm>
              <a:prstGeom prst="bracketPair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/>
                  <a:t>3 21 6 ... 55 1 8</a:t>
                </a:r>
              </a:p>
            </p:txBody>
          </p:sp>
          <p:sp>
            <p:nvSpPr>
              <p:cNvPr id="23" name="Double Bracket 22"/>
              <p:cNvSpPr/>
              <p:nvPr/>
            </p:nvSpPr>
            <p:spPr>
              <a:xfrm>
                <a:off x="6709286" y="3655478"/>
                <a:ext cx="1307497" cy="179315"/>
              </a:xfrm>
              <a:prstGeom prst="bracketPair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/>
                  <a:t>22 99 5 ... 9 4 0</a:t>
                </a:r>
              </a:p>
            </p:txBody>
          </p:sp>
        </p:grpSp>
        <p:sp>
          <p:nvSpPr>
            <p:cNvPr id="24" name="Bent Arrow 23"/>
            <p:cNvSpPr/>
            <p:nvPr/>
          </p:nvSpPr>
          <p:spPr>
            <a:xfrm rot="10800000">
              <a:off x="7444188" y="3715963"/>
              <a:ext cx="521145" cy="2439679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400000">
              <a:off x="7413099" y="4676536"/>
              <a:ext cx="1730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classification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51318" y="5435691"/>
              <a:ext cx="76224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class1</a:t>
              </a:r>
              <a:br>
                <a:rPr lang="en-US" sz="2000"/>
              </a:br>
              <a:r>
                <a:rPr lang="en-US" sz="2000"/>
                <a:t>class2</a:t>
              </a:r>
            </a:p>
            <a:p>
              <a:pPr algn="ctr"/>
              <a:r>
                <a:rPr lang="en-US" sz="2000"/>
                <a:t>class3</a:t>
              </a:r>
            </a:p>
            <a:p>
              <a:pPr algn="ctr"/>
              <a:r>
                <a:rPr lang="en-US" sz="2000"/>
                <a:t>...</a:t>
              </a:r>
            </a:p>
          </p:txBody>
        </p:sp>
        <p:sp>
          <p:nvSpPr>
            <p:cNvPr id="32" name="Bent Arrow 31"/>
            <p:cNvSpPr/>
            <p:nvPr/>
          </p:nvSpPr>
          <p:spPr>
            <a:xfrm rot="16200000">
              <a:off x="1859706" y="5100651"/>
              <a:ext cx="480307" cy="1490499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trike="sngStrike">
                <a:solidFill>
                  <a:schemeClr val="tx1"/>
                </a:solidFill>
              </a:endParaRPr>
            </a:p>
          </p:txBody>
        </p:sp>
        <p:pic>
          <p:nvPicPr>
            <p:cNvPr id="33" name="Picture 32" descr="1393537987_8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634" y="5411747"/>
              <a:ext cx="517966" cy="51796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497803" y="6038648"/>
              <a:ext cx="12560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semantic</a:t>
              </a:r>
            </a:p>
            <a:p>
              <a:pPr algn="ctr"/>
              <a:r>
                <a:rPr lang="en-US" sz="2400"/>
                <a:t>labels</a:t>
              </a:r>
            </a:p>
          </p:txBody>
        </p:sp>
        <p:pic>
          <p:nvPicPr>
            <p:cNvPr id="36" name="Picture 35" descr="onto-coars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7" y="4380679"/>
              <a:ext cx="3113993" cy="964058"/>
            </a:xfrm>
            <a:prstGeom prst="rect">
              <a:avLst/>
            </a:prstGeom>
          </p:spPr>
        </p:pic>
      </p:grpSp>
      <p:pic>
        <p:nvPicPr>
          <p:cNvPr id="38" name="Picture 37" descr="Logo_dlr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65" y="6213006"/>
            <a:ext cx="764035" cy="63829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996025" y="4475533"/>
            <a:ext cx="3311730" cy="2364944"/>
            <a:chOff x="3996025" y="4475533"/>
            <a:chExt cx="3311730" cy="2364944"/>
          </a:xfrm>
        </p:grpSpPr>
        <p:sp>
          <p:nvSpPr>
            <p:cNvPr id="54" name="Rounded Rectangle 53"/>
            <p:cNvSpPr/>
            <p:nvPr/>
          </p:nvSpPr>
          <p:spPr>
            <a:xfrm>
              <a:off x="5848950" y="5563573"/>
              <a:ext cx="1458805" cy="93538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SVM</a:t>
              </a:r>
              <a:br>
                <a:rPr lang="en-US"/>
              </a:br>
              <a:r>
                <a:rPr lang="en-US"/>
                <a:t>classifier</a:t>
              </a:r>
            </a:p>
          </p:txBody>
        </p:sp>
        <p:sp>
          <p:nvSpPr>
            <p:cNvPr id="55" name="U-Turn Arrow 54"/>
            <p:cNvSpPr/>
            <p:nvPr/>
          </p:nvSpPr>
          <p:spPr>
            <a:xfrm>
              <a:off x="4723959" y="4942694"/>
              <a:ext cx="1910871" cy="393285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50000"/>
                <a:gd name="adj5" fmla="val 7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90508" y="4475533"/>
              <a:ext cx="130366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relevance</a:t>
              </a:r>
              <a:endParaRPr lang="en-US" sz="1200"/>
            </a:p>
            <a:p>
              <a:pPr algn="ctr"/>
              <a:r>
                <a:rPr lang="en-US" sz="1000"/>
                <a:t/>
              </a:r>
              <a:br>
                <a:rPr lang="en-US" sz="1000"/>
              </a:br>
              <a:r>
                <a:rPr lang="en-US" sz="2400"/>
                <a:t>feedback</a:t>
              </a:r>
            </a:p>
          </p:txBody>
        </p:sp>
        <p:sp>
          <p:nvSpPr>
            <p:cNvPr id="57" name="Right Arrow 56"/>
            <p:cNvSpPr/>
            <p:nvPr/>
          </p:nvSpPr>
          <p:spPr>
            <a:xfrm rot="10800000">
              <a:off x="3996025" y="5921422"/>
              <a:ext cx="1637980" cy="22920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 descr="1393537987_8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817" y="5411747"/>
              <a:ext cx="517966" cy="51796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188203" y="6009480"/>
              <a:ext cx="12560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semantic</a:t>
              </a:r>
            </a:p>
            <a:p>
              <a:pPr algn="ctr"/>
              <a:r>
                <a:rPr lang="en-US" sz="2400"/>
                <a:t>classes</a:t>
              </a:r>
            </a:p>
          </p:txBody>
        </p:sp>
        <p:pic>
          <p:nvPicPr>
            <p:cNvPr id="60" name="Picture 59" descr="1393537987_88.png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817" y="5411747"/>
              <a:ext cx="517966" cy="517966"/>
            </a:xfrm>
            <a:prstGeom prst="rect">
              <a:avLst/>
            </a:prstGeom>
          </p:spPr>
        </p:pic>
      </p:grp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3600"/>
              <a:t>Improving the knowledge discovery process of DLR using Sextant</a:t>
            </a:r>
          </a:p>
        </p:txBody>
      </p:sp>
    </p:spTree>
    <p:extLst>
      <p:ext uri="{BB962C8B-B14F-4D97-AF65-F5344CB8AC3E}">
        <p14:creationId xmlns:p14="http://schemas.microsoft.com/office/powerpoint/2010/main" val="179783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SVM–RF: a semi-automatic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0959" y="2551114"/>
            <a:ext cx="2473041" cy="40735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8000"/>
                </a:solidFill>
              </a:rPr>
              <a:t>Green</a:t>
            </a:r>
            <a:r>
              <a:rPr lang="en-US"/>
              <a:t> patches: </a:t>
            </a:r>
            <a:br>
              <a:rPr lang="en-US"/>
            </a:br>
            <a:r>
              <a:rPr lang="en-US"/>
              <a:t>positive examples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>
                <a:solidFill>
                  <a:schemeClr val="accent2">
                    <a:lumMod val="50000"/>
                    <a:lumOff val="50000"/>
                  </a:schemeClr>
                </a:solidFill>
              </a:rPr>
              <a:t>Red </a:t>
            </a:r>
            <a:r>
              <a:rPr lang="en-US"/>
              <a:t>patches: </a:t>
            </a:r>
            <a:br>
              <a:rPr lang="en-US"/>
            </a:br>
            <a:r>
              <a:rPr lang="en-US"/>
              <a:t>negative examples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>
                <a:solidFill>
                  <a:srgbClr val="3366FF"/>
                </a:solidFill>
              </a:rPr>
              <a:t>Blue</a:t>
            </a:r>
            <a:r>
              <a:rPr lang="en-US"/>
              <a:t> patches: </a:t>
            </a:r>
            <a:br>
              <a:rPr lang="en-US"/>
            </a:br>
            <a:r>
              <a:rPr lang="en-US"/>
              <a:t>classified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33" t="2362" r="1580" b="2207"/>
          <a:stretch/>
        </p:blipFill>
        <p:spPr>
          <a:xfrm>
            <a:off x="342900" y="2547938"/>
            <a:ext cx="6019800" cy="407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" y="1573768"/>
            <a:ext cx="8445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Iterative annotation of TerraSAR-X image patches using the SVM classifier with a relevance feedback module (RF)</a:t>
            </a:r>
          </a:p>
        </p:txBody>
      </p:sp>
      <p:pic>
        <p:nvPicPr>
          <p:cNvPr id="7" name="Picture 6" descr="Logo_dlr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65" y="6213006"/>
            <a:ext cx="764035" cy="63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7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SVM–RF: a semi-automatic process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77804197"/>
              </p:ext>
            </p:extLst>
          </p:nvPr>
        </p:nvGraphicFramePr>
        <p:xfrm>
          <a:off x="914400" y="1828800"/>
          <a:ext cx="7313613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958683" y="2870200"/>
            <a:ext cx="190834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705183" y="2774783"/>
            <a:ext cx="190834" cy="190834"/>
            <a:chOff x="1682583" y="2838283"/>
            <a:chExt cx="190834" cy="19083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682583" y="2933700"/>
              <a:ext cx="190834" cy="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778000" y="2838283"/>
              <a:ext cx="0" cy="190834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07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xtant-por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" y="2380879"/>
            <a:ext cx="8312727" cy="381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7" name="Rounded Rectangle 26"/>
          <p:cNvSpPr/>
          <p:nvPr/>
        </p:nvSpPr>
        <p:spPr>
          <a:xfrm>
            <a:off x="451574" y="6271276"/>
            <a:ext cx="957225" cy="451552"/>
          </a:xfrm>
          <a:prstGeom prst="roundRect">
            <a:avLst/>
          </a:prstGeom>
          <a:solidFill>
            <a:srgbClr val="60844D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CLC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463216" y="6271276"/>
            <a:ext cx="957225" cy="451552"/>
          </a:xfrm>
          <a:prstGeom prst="roundRect">
            <a:avLst/>
          </a:prstGeom>
          <a:solidFill>
            <a:srgbClr val="576271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DLR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479886" y="6271276"/>
            <a:ext cx="957225" cy="451552"/>
          </a:xfrm>
          <a:prstGeom prst="roundRect">
            <a:avLst/>
          </a:prstGeom>
          <a:solidFill>
            <a:srgbClr val="B0516C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UA</a:t>
            </a:r>
          </a:p>
        </p:txBody>
      </p:sp>
      <p:sp useBgFill="1">
        <p:nvSpPr>
          <p:cNvPr id="2" name="Rounded Rectangle 1"/>
          <p:cNvSpPr/>
          <p:nvPr/>
        </p:nvSpPr>
        <p:spPr>
          <a:xfrm>
            <a:off x="5175123" y="6271276"/>
            <a:ext cx="3589178" cy="4515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hlinkClick r:id="rId4"/>
              </a:rPr>
              <a:t>http://bit.ly/sextant-venice-ports</a:t>
            </a:r>
            <a:r>
              <a:rPr lang="en-US" sz="2000"/>
              <a:t> </a:t>
            </a:r>
            <a:r>
              <a:rPr lang="en-US"/>
              <a:t> 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548719" y="1638280"/>
            <a:ext cx="8044974" cy="4056062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Validation of patch annotations corresponding to </a:t>
            </a:r>
            <a:r>
              <a:rPr lang="en-US" b="1"/>
              <a:t>port areas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3600"/>
              <a:t>Improving the knowledge discovery process of DLR using Sextant</a:t>
            </a:r>
          </a:p>
        </p:txBody>
      </p:sp>
    </p:spTree>
    <p:extLst>
      <p:ext uri="{BB962C8B-B14F-4D97-AF65-F5344CB8AC3E}">
        <p14:creationId xmlns:p14="http://schemas.microsoft.com/office/powerpoint/2010/main" val="55983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719" y="1638280"/>
            <a:ext cx="8044974" cy="4056062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Validation of patch annotations corresponding to </a:t>
            </a:r>
            <a:r>
              <a:rPr lang="en-US" b="1"/>
              <a:t>port areas</a:t>
            </a:r>
            <a:endParaRPr lang="en-US"/>
          </a:p>
        </p:txBody>
      </p:sp>
      <p:pic>
        <p:nvPicPr>
          <p:cNvPr id="7" name="Picture 6" descr="sextant-por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" y="2380879"/>
            <a:ext cx="8312727" cy="381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grpSp>
        <p:nvGrpSpPr>
          <p:cNvPr id="15" name="Group 14"/>
          <p:cNvGrpSpPr/>
          <p:nvPr/>
        </p:nvGrpSpPr>
        <p:grpSpPr>
          <a:xfrm>
            <a:off x="8018187" y="3085550"/>
            <a:ext cx="915987" cy="915987"/>
            <a:chOff x="8018187" y="2899224"/>
            <a:chExt cx="915987" cy="91598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068873" y="4977104"/>
            <a:ext cx="353153" cy="353153"/>
            <a:chOff x="8018187" y="2899224"/>
            <a:chExt cx="915987" cy="91598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745646" y="5832974"/>
            <a:ext cx="353153" cy="353153"/>
            <a:chOff x="8018187" y="2899224"/>
            <a:chExt cx="915987" cy="91598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443002" y="5210897"/>
            <a:ext cx="353153" cy="353153"/>
            <a:chOff x="8018187" y="2899224"/>
            <a:chExt cx="915987" cy="91598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/>
          <p:cNvSpPr/>
          <p:nvPr/>
        </p:nvSpPr>
        <p:spPr>
          <a:xfrm>
            <a:off x="451574" y="6271276"/>
            <a:ext cx="957225" cy="451552"/>
          </a:xfrm>
          <a:prstGeom prst="roundRect">
            <a:avLst/>
          </a:prstGeom>
          <a:solidFill>
            <a:srgbClr val="60844D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463216" y="6271276"/>
            <a:ext cx="957225" cy="451552"/>
          </a:xfrm>
          <a:prstGeom prst="roundRect">
            <a:avLst/>
          </a:prstGeom>
          <a:solidFill>
            <a:srgbClr val="576271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DLR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479886" y="6271276"/>
            <a:ext cx="957225" cy="451552"/>
          </a:xfrm>
          <a:prstGeom prst="roundRect">
            <a:avLst/>
          </a:prstGeom>
          <a:solidFill>
            <a:srgbClr val="B0516C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UA</a:t>
            </a:r>
          </a:p>
        </p:txBody>
      </p:sp>
      <p:sp useBgFill="1">
        <p:nvSpPr>
          <p:cNvPr id="33" name="Rounded Rectangle 32"/>
          <p:cNvSpPr/>
          <p:nvPr/>
        </p:nvSpPr>
        <p:spPr>
          <a:xfrm>
            <a:off x="5175123" y="6271276"/>
            <a:ext cx="3589178" cy="4515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hlinkClick r:id="rId3"/>
              </a:rPr>
              <a:t>http://bit.ly/sextant-venice-ports</a:t>
            </a:r>
            <a:r>
              <a:rPr lang="en-US" sz="2000"/>
              <a:t> </a:t>
            </a:r>
            <a:r>
              <a:rPr lang="en-US"/>
              <a:t>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998434" y="2303041"/>
            <a:ext cx="3229579" cy="430475"/>
          </a:xfrm>
          <a:prstGeom prst="roundRect">
            <a:avLst/>
          </a:prstGeom>
          <a:blipFill dpi="0" rotWithShape="0">
            <a:blip r:embed="rId4">
              <a:alphaModFix amt="75000"/>
            </a:blip>
            <a:srcRect/>
            <a:stretch>
              <a:fillRect l="-154770" t="-522500" r="-28362" b="-9706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>
                <a:solidFill>
                  <a:schemeClr val="accent2">
                    <a:lumMod val="75000"/>
                    <a:lumOff val="25000"/>
                  </a:schemeClr>
                </a:solidFill>
              </a:rPr>
              <a:t>negative examples</a:t>
            </a:r>
            <a:r>
              <a:rPr lang="en-US">
                <a:solidFill>
                  <a:srgbClr val="000000"/>
                </a:solidFill>
              </a:rPr>
              <a:t> for port areas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3600"/>
              <a:t>Improving the knowledge discovery process of DLR using Sextant</a:t>
            </a:r>
          </a:p>
        </p:txBody>
      </p:sp>
    </p:spTree>
    <p:extLst>
      <p:ext uri="{BB962C8B-B14F-4D97-AF65-F5344CB8AC3E}">
        <p14:creationId xmlns:p14="http://schemas.microsoft.com/office/powerpoint/2010/main" val="279739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719" y="1638280"/>
            <a:ext cx="8044974" cy="6432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Validation of patch annotations corresponding to </a:t>
            </a:r>
            <a:r>
              <a:rPr lang="en-US" b="1"/>
              <a:t>buoys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" y="2402246"/>
            <a:ext cx="8312727" cy="377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venicesa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574" y="6236358"/>
            <a:ext cx="844734" cy="583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158" y="6220864"/>
            <a:ext cx="126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TerraSAR-X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01539" y="6219171"/>
            <a:ext cx="1052948" cy="601016"/>
          </a:xfrm>
          <a:prstGeom prst="roundRect">
            <a:avLst/>
          </a:prstGeom>
          <a:solidFill>
            <a:srgbClr val="DCE000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buoys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(DLR)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10140" y="6515653"/>
            <a:ext cx="945872" cy="0"/>
          </a:xfrm>
          <a:prstGeom prst="line">
            <a:avLst/>
          </a:prstGeom>
          <a:ln w="28575" cmpd="sng">
            <a:solidFill>
              <a:srgbClr val="DF08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56012" y="6210938"/>
            <a:ext cx="139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road network</a:t>
            </a:r>
          </a:p>
          <a:p>
            <a:pPr algn="ctr"/>
            <a:r>
              <a:rPr lang="en-US"/>
              <a:t>(OSM)</a:t>
            </a:r>
          </a:p>
        </p:txBody>
      </p:sp>
      <p:pic>
        <p:nvPicPr>
          <p:cNvPr id="2" name="Picture 1" descr="buo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3" t="14698" r="22649" b="20744"/>
          <a:stretch/>
        </p:blipFill>
        <p:spPr>
          <a:xfrm>
            <a:off x="7898533" y="5013290"/>
            <a:ext cx="658959" cy="1059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3600"/>
              <a:t>Improving the knowledge discovery process of DLR using Sextant</a:t>
            </a:r>
          </a:p>
        </p:txBody>
      </p:sp>
    </p:spTree>
    <p:extLst>
      <p:ext uri="{BB962C8B-B14F-4D97-AF65-F5344CB8AC3E}">
        <p14:creationId xmlns:p14="http://schemas.microsoft.com/office/powerpoint/2010/main" val="122950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03438"/>
            <a:ext cx="7313613" cy="4056062"/>
          </a:xfrm>
        </p:spPr>
        <p:txBody>
          <a:bodyPr/>
          <a:lstStyle/>
          <a:p>
            <a:r>
              <a:rPr lang="en-US"/>
              <a:t>Knowledge discovery from EO images in DLR</a:t>
            </a:r>
          </a:p>
          <a:p>
            <a:r>
              <a:rPr lang="en-US"/>
              <a:t>The linked open data cloud</a:t>
            </a:r>
          </a:p>
          <a:p>
            <a:r>
              <a:rPr lang="en-US"/>
              <a:t>The tool Sextant</a:t>
            </a:r>
          </a:p>
          <a:p>
            <a:r>
              <a:rPr lang="en-US"/>
              <a:t>Improving knowledge discovery using Sextant</a:t>
            </a:r>
          </a:p>
          <a:p>
            <a:r>
              <a:rPr lang="en-US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9787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719" y="1638280"/>
            <a:ext cx="8044974" cy="6432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Validation of patch annotations corresponding to </a:t>
            </a:r>
            <a:r>
              <a:rPr lang="en-US" b="1"/>
              <a:t>buoys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" y="2402246"/>
            <a:ext cx="8312727" cy="377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venicesa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574" y="6236358"/>
            <a:ext cx="844734" cy="583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158" y="6220864"/>
            <a:ext cx="126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TerraSAR-X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01539" y="6219171"/>
            <a:ext cx="1052948" cy="601016"/>
          </a:xfrm>
          <a:prstGeom prst="roundRect">
            <a:avLst/>
          </a:prstGeom>
          <a:solidFill>
            <a:srgbClr val="DCE000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buoys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(DLR)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10140" y="6515653"/>
            <a:ext cx="945872" cy="0"/>
          </a:xfrm>
          <a:prstGeom prst="line">
            <a:avLst/>
          </a:prstGeom>
          <a:ln w="28575" cmpd="sng">
            <a:solidFill>
              <a:srgbClr val="DF08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56012" y="6210938"/>
            <a:ext cx="139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road network</a:t>
            </a:r>
          </a:p>
          <a:p>
            <a:pPr algn="ctr"/>
            <a:r>
              <a:rPr lang="en-US"/>
              <a:t>(OSM)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98434" y="2303041"/>
            <a:ext cx="3229579" cy="430475"/>
          </a:xfrm>
          <a:prstGeom prst="roundRect">
            <a:avLst/>
          </a:prstGeom>
          <a:blipFill dpi="0" rotWithShape="0">
            <a:blip r:embed="rId5">
              <a:alphaModFix amt="75000"/>
            </a:blip>
            <a:srcRect/>
            <a:stretch>
              <a:fillRect l="-154770" t="-522500" r="-28362" b="-9706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>
                <a:solidFill>
                  <a:schemeClr val="tx1"/>
                </a:solidFill>
              </a:rPr>
              <a:t>logical </a:t>
            </a:r>
            <a:r>
              <a:rPr lang="en-US" b="1">
                <a:solidFill>
                  <a:schemeClr val="tx1"/>
                </a:solidFill>
              </a:rPr>
              <a:t>if-then</a:t>
            </a:r>
            <a:r>
              <a:rPr lang="en-US">
                <a:solidFill>
                  <a:schemeClr val="tx1"/>
                </a:solidFill>
              </a:rPr>
              <a:t> rules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780693" y="2820860"/>
            <a:ext cx="6813000" cy="234361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8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8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7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1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if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patch.annotation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=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00FF"/>
                </a:solidFill>
                <a:latin typeface="Andale Mono"/>
                <a:cs typeface="Andale Mono"/>
              </a:rPr>
              <a:t>"buoy"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AND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 patch.inside(sea)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AND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/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2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FORALL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other_patch.annotation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=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00FF"/>
                </a:solidFill>
                <a:latin typeface="Andale Mono"/>
                <a:cs typeface="Andale Mono"/>
              </a:rPr>
              <a:t>"water_way"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3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AND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(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NOT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patch.near(other_patch)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OR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  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           patch.intersects(other_patch) )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4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then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/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5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patch.remove_annotation()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6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fi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3600"/>
              <a:t>Improving the knowledge discovery process of DLR using Sextant</a:t>
            </a:r>
          </a:p>
        </p:txBody>
      </p:sp>
    </p:spTree>
    <p:extLst>
      <p:ext uri="{BB962C8B-B14F-4D97-AF65-F5344CB8AC3E}">
        <p14:creationId xmlns:p14="http://schemas.microsoft.com/office/powerpoint/2010/main" val="169845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719" y="1638280"/>
            <a:ext cx="8044974" cy="6432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Validation of patch annotations corresponding to </a:t>
            </a:r>
            <a:r>
              <a:rPr lang="en-US" b="1"/>
              <a:t>buoys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" y="2402246"/>
            <a:ext cx="8312727" cy="377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venicesa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574" y="6236358"/>
            <a:ext cx="844734" cy="583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158" y="6220864"/>
            <a:ext cx="126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TerraSAR-X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01539" y="6219171"/>
            <a:ext cx="1052948" cy="601016"/>
          </a:xfrm>
          <a:prstGeom prst="roundRect">
            <a:avLst/>
          </a:prstGeom>
          <a:solidFill>
            <a:srgbClr val="DCE000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buoys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(DLR)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10140" y="6515653"/>
            <a:ext cx="945872" cy="0"/>
          </a:xfrm>
          <a:prstGeom prst="line">
            <a:avLst/>
          </a:prstGeom>
          <a:ln w="28575" cmpd="sng">
            <a:solidFill>
              <a:srgbClr val="DF08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56012" y="6210938"/>
            <a:ext cx="139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road network</a:t>
            </a:r>
          </a:p>
          <a:p>
            <a:pPr algn="ctr"/>
            <a:r>
              <a:rPr lang="en-US"/>
              <a:t>(OSM)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03676" y="5799792"/>
            <a:ext cx="321048" cy="321048"/>
            <a:chOff x="8018187" y="2899224"/>
            <a:chExt cx="915987" cy="91598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>
              <a:off x="8018187" y="3036957"/>
              <a:ext cx="915987" cy="640521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1780693" y="2820860"/>
            <a:ext cx="6813000" cy="234361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7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1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if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patch.annotation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=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00FF"/>
                </a:solidFill>
                <a:latin typeface="Andale Mono"/>
                <a:cs typeface="Andale Mono"/>
              </a:rPr>
              <a:t>"buoy"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AND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 patch.inside(sea)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AND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/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2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FORALL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other_patch.annotation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=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00FF"/>
                </a:solidFill>
                <a:latin typeface="Andale Mono"/>
                <a:cs typeface="Andale Mono"/>
              </a:rPr>
              <a:t>"water_way"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3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AND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(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NOT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patch.near(other_patch) </a:t>
            </a:r>
            <a:r>
              <a:rPr lang="en-US" sz="1800">
                <a:solidFill>
                  <a:srgbClr val="00FFFF"/>
                </a:solidFill>
                <a:latin typeface="Andale Mono"/>
                <a:cs typeface="Andale Mono"/>
              </a:rPr>
              <a:t>OR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  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           patch.intersects(other_patch) )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4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then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/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5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   patch.remove_annotation()</a:t>
            </a:r>
            <a:b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800">
                <a:solidFill>
                  <a:srgbClr val="00ED00"/>
                </a:solidFill>
                <a:latin typeface="Andale Mono"/>
                <a:cs typeface="Andale Mono"/>
              </a:rPr>
              <a:t>6</a:t>
            </a:r>
            <a:r>
              <a:rPr lang="en-US" sz="180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>
                <a:solidFill>
                  <a:srgbClr val="FFFF00"/>
                </a:solidFill>
                <a:latin typeface="Andale Mono"/>
                <a:cs typeface="Andale Mono"/>
              </a:rPr>
              <a:t>fi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998434" y="2303041"/>
            <a:ext cx="3229579" cy="430475"/>
          </a:xfrm>
          <a:prstGeom prst="roundRect">
            <a:avLst/>
          </a:prstGeom>
          <a:blipFill dpi="0" rotWithShape="0">
            <a:blip r:embed="rId8">
              <a:alphaModFix amt="75000"/>
            </a:blip>
            <a:srcRect/>
            <a:stretch>
              <a:fillRect l="-154770" t="-522500" r="-28362" b="-9706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>
                <a:solidFill>
                  <a:schemeClr val="tx1"/>
                </a:solidFill>
              </a:rPr>
              <a:t>logical </a:t>
            </a:r>
            <a:r>
              <a:rPr lang="en-US" b="1">
                <a:solidFill>
                  <a:schemeClr val="tx1"/>
                </a:solidFill>
              </a:rPr>
              <a:t>if-then</a:t>
            </a:r>
            <a:r>
              <a:rPr lang="en-US">
                <a:solidFill>
                  <a:schemeClr val="tx1"/>
                </a:solidFill>
              </a:rPr>
              <a:t> rules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3600"/>
              <a:t>Improving the knowledge discovery process of DLR using Sextant</a:t>
            </a:r>
          </a:p>
        </p:txBody>
      </p:sp>
    </p:spTree>
    <p:extLst>
      <p:ext uri="{BB962C8B-B14F-4D97-AF65-F5344CB8AC3E}">
        <p14:creationId xmlns:p14="http://schemas.microsoft.com/office/powerpoint/2010/main" val="128719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719" y="1638280"/>
            <a:ext cx="8044974" cy="6432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Validation of patch annotations corresponding to </a:t>
            </a:r>
            <a:r>
              <a:rPr lang="en-US" b="1"/>
              <a:t>buoys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" y="2402246"/>
            <a:ext cx="8312727" cy="377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venicesa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574" y="6236358"/>
            <a:ext cx="844734" cy="583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158" y="6220864"/>
            <a:ext cx="126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TerraSAR-X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01539" y="6219171"/>
            <a:ext cx="1052948" cy="601016"/>
          </a:xfrm>
          <a:prstGeom prst="roundRect">
            <a:avLst/>
          </a:prstGeom>
          <a:solidFill>
            <a:srgbClr val="DCE000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buoys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(DLR)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10140" y="6515653"/>
            <a:ext cx="945872" cy="0"/>
          </a:xfrm>
          <a:prstGeom prst="line">
            <a:avLst/>
          </a:prstGeom>
          <a:ln w="28575" cmpd="sng">
            <a:solidFill>
              <a:srgbClr val="DF08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56012" y="6210938"/>
            <a:ext cx="139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road network</a:t>
            </a:r>
          </a:p>
          <a:p>
            <a:pPr algn="ctr"/>
            <a:r>
              <a:rPr lang="en-US"/>
              <a:t>(OSM)</a:t>
            </a:r>
          </a:p>
        </p:txBody>
      </p:sp>
      <p:sp>
        <p:nvSpPr>
          <p:cNvPr id="13" name="Rounded Rectangle 12"/>
          <p:cNvSpPr/>
          <p:nvPr/>
        </p:nvSpPr>
        <p:spPr>
          <a:xfrm rot="20573475">
            <a:off x="525885" y="3739212"/>
            <a:ext cx="1907879" cy="840501"/>
          </a:xfrm>
          <a:prstGeom prst="roundRect">
            <a:avLst/>
          </a:prstGeom>
          <a:solidFill>
            <a:schemeClr val="lt1">
              <a:alpha val="17000"/>
            </a:schemeClr>
          </a:solidFill>
          <a:ln w="38100" cmpd="sng">
            <a:solidFill>
              <a:schemeClr val="bg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3600"/>
              <a:t>Improving the knowledge discovery process of DLR using Sextant</a:t>
            </a:r>
          </a:p>
        </p:txBody>
      </p:sp>
    </p:spTree>
    <p:extLst>
      <p:ext uri="{BB962C8B-B14F-4D97-AF65-F5344CB8AC3E}">
        <p14:creationId xmlns:p14="http://schemas.microsoft.com/office/powerpoint/2010/main" val="1114980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719" y="1638280"/>
            <a:ext cx="8044974" cy="6432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Validation of patch annotations corresponding to </a:t>
            </a:r>
            <a:r>
              <a:rPr lang="en-US" b="1"/>
              <a:t>buoys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" y="2402246"/>
            <a:ext cx="8312727" cy="377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venicesa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574" y="6236358"/>
            <a:ext cx="844734" cy="583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158" y="6220864"/>
            <a:ext cx="126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TerraSAR-X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01539" y="6219171"/>
            <a:ext cx="1052948" cy="601016"/>
          </a:xfrm>
          <a:prstGeom prst="roundRect">
            <a:avLst/>
          </a:prstGeom>
          <a:solidFill>
            <a:srgbClr val="DCE000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buoys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(DLR)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10140" y="6515653"/>
            <a:ext cx="945872" cy="0"/>
          </a:xfrm>
          <a:prstGeom prst="line">
            <a:avLst/>
          </a:prstGeom>
          <a:ln w="28575" cmpd="sng">
            <a:solidFill>
              <a:srgbClr val="DF08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56012" y="6210938"/>
            <a:ext cx="139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road network</a:t>
            </a:r>
          </a:p>
          <a:p>
            <a:pPr algn="ctr"/>
            <a:r>
              <a:rPr lang="en-US"/>
              <a:t>(OSM)</a:t>
            </a:r>
          </a:p>
        </p:txBody>
      </p:sp>
      <p:pic>
        <p:nvPicPr>
          <p:cNvPr id="12" name="Picture 11" descr="sextant-buoys-s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" y="2933067"/>
            <a:ext cx="2959100" cy="19431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3600"/>
              <a:t>Improving the knowledge discovery process of DLR using Sextant</a:t>
            </a:r>
          </a:p>
        </p:txBody>
      </p:sp>
    </p:spTree>
    <p:extLst>
      <p:ext uri="{BB962C8B-B14F-4D97-AF65-F5344CB8AC3E}">
        <p14:creationId xmlns:p14="http://schemas.microsoft.com/office/powerpoint/2010/main" val="353006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applications of Sextant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6" y="1879650"/>
            <a:ext cx="7303618" cy="4268245"/>
          </a:xfrm>
          <a:prstGeom prst="roundRect">
            <a:avLst>
              <a:gd name="adj" fmla="val 67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TELEIOS_logo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56" y="6147895"/>
            <a:ext cx="1540644" cy="7101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39281" y="1595200"/>
            <a:ext cx="4298570" cy="762614"/>
          </a:xfrm>
          <a:prstGeom prst="roundRect">
            <a:avLst/>
          </a:prstGeom>
          <a:blipFill dpi="0" rotWithShape="0">
            <a:blip r:embed="rId4">
              <a:alphaModFix amt="75000"/>
            </a:blip>
            <a:srcRect/>
            <a:stretch>
              <a:fillRect l="-154770" t="-522500" r="-28362" b="-9706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schemeClr val="tx1"/>
                </a:solidFill>
              </a:rPr>
              <a:t>Rapid mapping</a:t>
            </a:r>
          </a:p>
        </p:txBody>
      </p:sp>
      <p:sp useBgFill="1">
        <p:nvSpPr>
          <p:cNvPr id="9" name="Rounded Rectangle 8"/>
          <p:cNvSpPr/>
          <p:nvPr/>
        </p:nvSpPr>
        <p:spPr>
          <a:xfrm>
            <a:off x="117955" y="6206704"/>
            <a:ext cx="4391489" cy="4515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hlinkClick r:id="rId5"/>
              </a:rPr>
              <a:t>http://bit.ly/sextant-rapid-mapping-attica</a:t>
            </a:r>
            <a:r>
              <a:rPr lang="en-US" sz="2000"/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03356" y="3116538"/>
            <a:ext cx="1441878" cy="1953845"/>
            <a:chOff x="7603356" y="3369842"/>
            <a:chExt cx="1441878" cy="1953845"/>
          </a:xfrm>
        </p:grpSpPr>
        <p:pic>
          <p:nvPicPr>
            <p:cNvPr id="7" name="Picture 6" descr="gmes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776" y="3369842"/>
              <a:ext cx="1143458" cy="570826"/>
            </a:xfrm>
            <a:prstGeom prst="rect">
              <a:avLst/>
            </a:prstGeom>
          </p:spPr>
        </p:pic>
        <p:pic>
          <p:nvPicPr>
            <p:cNvPr id="10" name="Picture 9" descr="safer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469" y="4743013"/>
              <a:ext cx="1433765" cy="580674"/>
            </a:xfrm>
            <a:prstGeom prst="rect">
              <a:avLst/>
            </a:prstGeom>
          </p:spPr>
        </p:pic>
        <p:pic>
          <p:nvPicPr>
            <p:cNvPr id="6" name="Picture 5" descr="Copernicus_logo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" t="10118" r="4155" b="32925"/>
            <a:stretch/>
          </p:blipFill>
          <p:spPr>
            <a:xfrm>
              <a:off x="7603356" y="4093461"/>
              <a:ext cx="1441878" cy="525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836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applications of Sextant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6" y="2023219"/>
            <a:ext cx="7303618" cy="4019335"/>
          </a:xfrm>
          <a:prstGeom prst="roundRect">
            <a:avLst>
              <a:gd name="adj" fmla="val 242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TELEIOS_logo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56" y="6147895"/>
            <a:ext cx="1540644" cy="7101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39281" y="1595200"/>
            <a:ext cx="4298570" cy="762614"/>
          </a:xfrm>
          <a:prstGeom prst="roundRect">
            <a:avLst/>
          </a:prstGeom>
          <a:blipFill dpi="0" rotWithShape="0">
            <a:blip r:embed="rId4">
              <a:alphaModFix amt="75000"/>
            </a:blip>
            <a:srcRect/>
            <a:stretch>
              <a:fillRect l="-154770" t="-522500" r="-28362" b="-9706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schemeClr val="tx1"/>
                </a:solidFill>
              </a:rPr>
              <a:t>Evolution of land cover</a:t>
            </a:r>
          </a:p>
        </p:txBody>
      </p:sp>
      <p:sp useBgFill="1">
        <p:nvSpPr>
          <p:cNvPr id="6" name="Rounded Rectangle 5"/>
          <p:cNvSpPr/>
          <p:nvPr/>
        </p:nvSpPr>
        <p:spPr>
          <a:xfrm>
            <a:off x="117956" y="6206704"/>
            <a:ext cx="4342906" cy="4515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hlinkClick r:id="rId5"/>
              </a:rPr>
              <a:t>http://bit.ly/sextant-land-cover-evolution</a:t>
            </a:r>
            <a:r>
              <a:rPr lang="en-US" sz="200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37851" y="3680252"/>
            <a:ext cx="661138" cy="698602"/>
            <a:chOff x="2615262" y="2389135"/>
            <a:chExt cx="3605402" cy="3809701"/>
          </a:xfrm>
        </p:grpSpPr>
        <p:sp>
          <p:nvSpPr>
            <p:cNvPr id="9" name="Rounded Rectangle 8"/>
            <p:cNvSpPr/>
            <p:nvPr/>
          </p:nvSpPr>
          <p:spPr>
            <a:xfrm>
              <a:off x="2615262" y="2389135"/>
              <a:ext cx="3605402" cy="3809701"/>
            </a:xfrm>
            <a:prstGeom prst="roundRect">
              <a:avLst>
                <a:gd name="adj" fmla="val 217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 EEA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594" y="2805471"/>
              <a:ext cx="2804717" cy="311038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7148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applications of Sextant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5" y="2023219"/>
            <a:ext cx="7304400" cy="4019335"/>
          </a:xfrm>
          <a:prstGeom prst="roundRect">
            <a:avLst>
              <a:gd name="adj" fmla="val 242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3839281" y="1595200"/>
            <a:ext cx="4298570" cy="762614"/>
          </a:xfrm>
          <a:prstGeom prst="roundRect">
            <a:avLst/>
          </a:prstGeom>
          <a:blipFill dpi="0" rotWithShape="0">
            <a:blip r:embed="rId3">
              <a:alphaModFix amt="75000"/>
            </a:blip>
            <a:srcRect/>
            <a:stretch>
              <a:fillRect l="-154770" t="-522500" r="-28362" b="-9706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schemeClr val="tx1"/>
                </a:solidFill>
              </a:rPr>
              <a:t>Monitoring of fire fronts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70474" y="5960492"/>
            <a:ext cx="2267477" cy="1097459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 fontScale="62500" lnSpcReduction="20000"/>
          </a:bodyPr>
          <a:lstStyle/>
          <a:p>
            <a:pPr marL="0" marR="0" lvl="0" indent="0" algn="ctr" defTabSz="41764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u="none" strike="noStrike" kern="1200" cap="none" spc="0" normalizeH="0" baseline="0" noProof="0" dirty="0" err="1" smtClean="0">
                <a:ln>
                  <a:noFill/>
                </a:ln>
                <a:solidFill>
                  <a:srgbClr val="0D243D"/>
                </a:solidFill>
                <a:effectLst/>
                <a:uLnTx/>
                <a:uFillTx/>
                <a:latin typeface="Forte" pitchFamily="66" charset="0"/>
                <a:ea typeface="Verdana" pitchFamily="34" charset="0"/>
                <a:cs typeface="Verdana" pitchFamily="34" charset="0"/>
              </a:rPr>
              <a:t>SWeFS</a:t>
            </a:r>
            <a:endParaRPr kumimoji="0" lang="en-US" sz="6600" u="none" strike="noStrike" kern="1200" cap="none" spc="0" normalizeH="0" baseline="0" noProof="0" dirty="0">
              <a:ln>
                <a:noFill/>
              </a:ln>
              <a:solidFill>
                <a:srgbClr val="0D243D"/>
              </a:solidFill>
              <a:effectLst/>
              <a:uLnTx/>
              <a:uFillTx/>
              <a:latin typeface="Forte" pitchFamily="66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03356" y="3116538"/>
            <a:ext cx="1441878" cy="1953845"/>
            <a:chOff x="7603356" y="3369842"/>
            <a:chExt cx="1441878" cy="1953845"/>
          </a:xfrm>
        </p:grpSpPr>
        <p:pic>
          <p:nvPicPr>
            <p:cNvPr id="13" name="Picture 12" descr="gmes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776" y="3369842"/>
              <a:ext cx="1143458" cy="570826"/>
            </a:xfrm>
            <a:prstGeom prst="rect">
              <a:avLst/>
            </a:prstGeom>
          </p:spPr>
        </p:pic>
        <p:pic>
          <p:nvPicPr>
            <p:cNvPr id="14" name="Picture 13" descr="safe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469" y="4743013"/>
              <a:ext cx="1433765" cy="580674"/>
            </a:xfrm>
            <a:prstGeom prst="rect">
              <a:avLst/>
            </a:prstGeom>
          </p:spPr>
        </p:pic>
        <p:pic>
          <p:nvPicPr>
            <p:cNvPr id="15" name="Picture 14" descr="Copernicus_logo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" t="10118" r="4155" b="32925"/>
            <a:stretch/>
          </p:blipFill>
          <p:spPr>
            <a:xfrm>
              <a:off x="7603356" y="4093461"/>
              <a:ext cx="1441878" cy="525968"/>
            </a:xfrm>
            <a:prstGeom prst="rect">
              <a:avLst/>
            </a:prstGeom>
          </p:spPr>
        </p:pic>
      </p:grpSp>
      <p:sp useBgFill="1">
        <p:nvSpPr>
          <p:cNvPr id="10" name="Rounded Rectangle 9"/>
          <p:cNvSpPr/>
          <p:nvPr/>
        </p:nvSpPr>
        <p:spPr>
          <a:xfrm>
            <a:off x="117956" y="6206704"/>
            <a:ext cx="4187344" cy="4515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hlinkClick r:id="rId7"/>
              </a:rPr>
              <a:t>http://bit.ly/sextant-fire-front-monitor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4464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Sextant is being extended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39938"/>
            <a:ext cx="7313613" cy="4056062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ü"/>
            </a:pPr>
            <a:r>
              <a:rPr lang="en-US"/>
              <a:t>Map registry</a:t>
            </a:r>
          </a:p>
          <a:p>
            <a:pPr>
              <a:buFont typeface="Wingdings" charset="2"/>
              <a:buChar char="ü"/>
            </a:pPr>
            <a:r>
              <a:rPr lang="en-US"/>
              <a:t>Legend information</a:t>
            </a:r>
          </a:p>
          <a:p>
            <a:pPr>
              <a:buFont typeface="Wingdings" charset="2"/>
              <a:buChar char="ü"/>
            </a:pPr>
            <a:r>
              <a:rPr lang="en-US"/>
              <a:t>Production of statistical maps</a:t>
            </a:r>
          </a:p>
          <a:p>
            <a:pPr>
              <a:buFont typeface="Wingdings" charset="2"/>
              <a:buChar char="ü"/>
            </a:pPr>
            <a:r>
              <a:rPr lang="en-US"/>
              <a:t>Development of appropriate interfaces for mobile platforms</a:t>
            </a:r>
          </a:p>
          <a:p>
            <a:pPr>
              <a:buFont typeface="Wingdings" charset="2"/>
              <a:buChar char="ü"/>
            </a:pPr>
            <a:r>
              <a:rPr lang="en-US"/>
              <a:t>Query builder integration</a:t>
            </a:r>
          </a:p>
          <a:p>
            <a:pPr>
              <a:buFont typeface="Wingdings" charset="2"/>
              <a:buChar char="ü"/>
            </a:pPr>
            <a:r>
              <a:rPr lang="en-US"/>
              <a:t>Support of more file formats: ESRI shapefiles, JPEG JFIF, FITS, etc.</a:t>
            </a:r>
          </a:p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 rot="923960">
            <a:off x="5425946" y="2095501"/>
            <a:ext cx="3400555" cy="727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Tell us about your needs!</a:t>
            </a:r>
          </a:p>
        </p:txBody>
      </p:sp>
    </p:spTree>
    <p:extLst>
      <p:ext uri="{BB962C8B-B14F-4D97-AF65-F5344CB8AC3E}">
        <p14:creationId xmlns:p14="http://schemas.microsoft.com/office/powerpoint/2010/main" val="145941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862280" y="4879011"/>
            <a:ext cx="1745020" cy="1683983"/>
            <a:chOff x="5252680" y="4766654"/>
            <a:chExt cx="2080778" cy="1683983"/>
          </a:xfrm>
        </p:grpSpPr>
        <p:grpSp>
          <p:nvGrpSpPr>
            <p:cNvPr id="10" name="Group 9"/>
            <p:cNvGrpSpPr/>
            <p:nvPr/>
          </p:nvGrpSpPr>
          <p:grpSpPr>
            <a:xfrm>
              <a:off x="5252680" y="4766654"/>
              <a:ext cx="2080778" cy="479041"/>
              <a:chOff x="2022514" y="327664"/>
              <a:chExt cx="2080778" cy="771499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022514" y="327664"/>
                <a:ext cx="1935521" cy="771499"/>
              </a:xfrm>
              <a:prstGeom prst="roundRect">
                <a:avLst/>
              </a:prstGeom>
              <a:ln w="38100" cmpd="sng"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ounded Rectangle 4"/>
              <p:cNvSpPr/>
              <p:nvPr/>
            </p:nvSpPr>
            <p:spPr>
              <a:xfrm>
                <a:off x="2060175" y="365325"/>
                <a:ext cx="2043117" cy="696177"/>
              </a:xfrm>
              <a:prstGeom prst="rect">
                <a:avLst/>
              </a:prstGeom>
              <a:ln w="38100" cmpd="sng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0490" tIns="110490" rIns="110490" bIns="110490" numCol="1" spcCol="1270" anchor="ctr" anchorCtr="0">
                <a:noAutofit/>
              </a:bodyPr>
              <a:lstStyle/>
              <a:p>
                <a:pPr lvl="0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>
                    <a:latin typeface="Zapf Dingbats"/>
                    <a:ea typeface="Zapf Dingbats"/>
                    <a:cs typeface="Zapf Dingbats"/>
                    <a:sym typeface="Zapf Dingbats"/>
                  </a:rPr>
                  <a:t>✓</a:t>
                </a:r>
                <a:r>
                  <a:rPr lang="en-US" sz="2400">
                    <a:sym typeface="Zapf Dingbats"/>
                  </a:rPr>
                  <a:t> </a:t>
                </a:r>
                <a:r>
                  <a:rPr lang="en-US" sz="2000" kern="1200"/>
                  <a:t>validation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252680" y="5364793"/>
              <a:ext cx="2080778" cy="479041"/>
              <a:chOff x="2022514" y="1195600"/>
              <a:chExt cx="2080778" cy="771499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022514" y="1195600"/>
                <a:ext cx="1935521" cy="771499"/>
              </a:xfrm>
              <a:prstGeom prst="roundRect">
                <a:avLst/>
              </a:prstGeom>
              <a:ln w="38100" cmpd="sng"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Rounded Rectangle 6"/>
              <p:cNvSpPr/>
              <p:nvPr/>
            </p:nvSpPr>
            <p:spPr>
              <a:xfrm>
                <a:off x="2060175" y="1233261"/>
                <a:ext cx="2043117" cy="696177"/>
              </a:xfrm>
              <a:prstGeom prst="rect">
                <a:avLst/>
              </a:prstGeom>
              <a:ln w="38100" cmpd="sng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0490" tIns="110490" rIns="110490" bIns="110490" numCol="1" spcCol="1270" anchor="ctr" anchorCtr="0">
                <a:noAutofit/>
              </a:bodyPr>
              <a:lstStyle/>
              <a:p>
                <a:pPr lvl="0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>
                    <a:latin typeface="Zapf Dingbats"/>
                    <a:ea typeface="Zapf Dingbats"/>
                    <a:cs typeface="Zapf Dingbats"/>
                    <a:sym typeface="Zapf Dingbats"/>
                  </a:rPr>
                  <a:t>✓</a:t>
                </a:r>
                <a:r>
                  <a:rPr lang="en-US" sz="2400" kern="1200">
                    <a:latin typeface="Zapf Dingbats"/>
                    <a:ea typeface="Zapf Dingbats"/>
                    <a:cs typeface="Zapf Dingbats"/>
                    <a:sym typeface="Zapf Dingbats"/>
                  </a:rPr>
                  <a:t> </a:t>
                </a:r>
                <a:r>
                  <a:rPr lang="en-US" sz="2000" kern="1200"/>
                  <a:t>accuracy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252681" y="5971596"/>
              <a:ext cx="2080777" cy="479041"/>
              <a:chOff x="2022515" y="2063537"/>
              <a:chExt cx="2080777" cy="771499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22515" y="2063537"/>
                <a:ext cx="1935520" cy="771499"/>
              </a:xfrm>
              <a:prstGeom prst="roundRect">
                <a:avLst/>
              </a:prstGeom>
              <a:ln w="38100" cmpd="sng"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ounded Rectangle 8"/>
              <p:cNvSpPr/>
              <p:nvPr/>
            </p:nvSpPr>
            <p:spPr>
              <a:xfrm>
                <a:off x="2060175" y="2101198"/>
                <a:ext cx="2043117" cy="696177"/>
              </a:xfrm>
              <a:prstGeom prst="rect">
                <a:avLst/>
              </a:prstGeom>
              <a:ln w="38100" cmpd="sng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0490" tIns="110490" rIns="110490" bIns="110490" numCol="1" spcCol="1270" anchor="ctr" anchorCtr="0">
                <a:noAutofit/>
              </a:bodyPr>
              <a:lstStyle/>
              <a:p>
                <a:pPr lvl="0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>
                    <a:latin typeface="Zapf Dingbats"/>
                    <a:ea typeface="Zapf Dingbats"/>
                    <a:cs typeface="Zapf Dingbats"/>
                    <a:sym typeface="Zapf Dingbats"/>
                  </a:rPr>
                  <a:t>✓</a:t>
                </a:r>
                <a:r>
                  <a:rPr lang="en-US" sz="2400" kern="1200">
                    <a:latin typeface="Zapf Dingbats"/>
                    <a:ea typeface="Zapf Dingbats"/>
                    <a:cs typeface="Zapf Dingbats"/>
                    <a:sym typeface="Zapf Dingbats"/>
                  </a:rPr>
                  <a:t> </a:t>
                </a:r>
                <a:r>
                  <a:rPr lang="en-US" sz="2000" kern="1200"/>
                  <a:t>automation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4238"/>
            <a:ext cx="7313613" cy="2768600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US"/>
              <a:t>Knowledge discovery and semantic annotation of TerraSAR-X images in DLR</a:t>
            </a:r>
          </a:p>
          <a:p>
            <a:r>
              <a:rPr lang="en-US"/>
              <a:t>Linked open data and semantic web technologies can prove useful to (and enhance) EO products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91066281"/>
              </p:ext>
            </p:extLst>
          </p:nvPr>
        </p:nvGraphicFramePr>
        <p:xfrm>
          <a:off x="-114300" y="3145630"/>
          <a:ext cx="6310312" cy="3373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975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2651" y="2964359"/>
            <a:ext cx="4834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6055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Knowledge discovery and semantic annotation in DLR</a:t>
            </a:r>
          </a:p>
        </p:txBody>
      </p:sp>
      <p:pic>
        <p:nvPicPr>
          <p:cNvPr id="4" name="Picture 3" descr="venicesa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252" y="2283061"/>
            <a:ext cx="1646148" cy="11377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31255" y="2277778"/>
            <a:ext cx="1248494" cy="1143000"/>
            <a:chOff x="2578771" y="2384469"/>
            <a:chExt cx="1248494" cy="1143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8771" y="2384469"/>
              <a:ext cx="762000" cy="762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4265" y="2471194"/>
              <a:ext cx="762000" cy="76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0363" y="2585240"/>
              <a:ext cx="762000" cy="76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2405" y="2667000"/>
              <a:ext cx="762000" cy="762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265" y="2765469"/>
              <a:ext cx="762000" cy="762000"/>
            </a:xfrm>
            <a:prstGeom prst="rect">
              <a:avLst/>
            </a:prstGeom>
          </p:spPr>
        </p:pic>
      </p:grpSp>
      <p:sp>
        <p:nvSpPr>
          <p:cNvPr id="22" name="Right Arrow 21"/>
          <p:cNvSpPr/>
          <p:nvPr/>
        </p:nvSpPr>
        <p:spPr>
          <a:xfrm>
            <a:off x="2029880" y="2627123"/>
            <a:ext cx="1353703" cy="2292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41053" y="2201439"/>
            <a:ext cx="816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tiling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5141913" y="2627123"/>
            <a:ext cx="1353703" cy="2292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72844" y="1837263"/>
            <a:ext cx="1398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feature</a:t>
            </a:r>
          </a:p>
          <a:p>
            <a:pPr algn="ctr"/>
            <a:r>
              <a:rPr lang="en-US" sz="2400"/>
              <a:t>extraction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211" y="3409716"/>
            <a:ext cx="163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TerraSAR-X</a:t>
            </a:r>
          </a:p>
          <a:p>
            <a:pPr algn="ctr"/>
            <a:r>
              <a:rPr lang="en-US" sz="2400"/>
              <a:t>image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79879" y="3448506"/>
            <a:ext cx="1083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patches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723882" y="2156061"/>
            <a:ext cx="1314425" cy="1176347"/>
            <a:chOff x="6702358" y="2658446"/>
            <a:chExt cx="1314425" cy="1176347"/>
          </a:xfrm>
        </p:grpSpPr>
        <p:sp>
          <p:nvSpPr>
            <p:cNvPr id="28" name="Double Bracket 27"/>
            <p:cNvSpPr/>
            <p:nvPr/>
          </p:nvSpPr>
          <p:spPr>
            <a:xfrm>
              <a:off x="6702358" y="2658446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0 1 5 ... 64 3 17</a:t>
              </a:r>
            </a:p>
          </p:txBody>
        </p:sp>
        <p:sp>
          <p:nvSpPr>
            <p:cNvPr id="30" name="Double Bracket 29"/>
            <p:cNvSpPr/>
            <p:nvPr/>
          </p:nvSpPr>
          <p:spPr>
            <a:xfrm>
              <a:off x="6704090" y="2907704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-4 13 59 ... 4 7 0</a:t>
              </a:r>
            </a:p>
          </p:txBody>
        </p:sp>
        <p:sp>
          <p:nvSpPr>
            <p:cNvPr id="31" name="Double Bracket 30"/>
            <p:cNvSpPr/>
            <p:nvPr/>
          </p:nvSpPr>
          <p:spPr>
            <a:xfrm>
              <a:off x="6705822" y="3156962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1 1 25 ... 0 -4 19</a:t>
              </a:r>
            </a:p>
          </p:txBody>
        </p:sp>
        <p:sp>
          <p:nvSpPr>
            <p:cNvPr id="32" name="Double Bracket 31"/>
            <p:cNvSpPr/>
            <p:nvPr/>
          </p:nvSpPr>
          <p:spPr>
            <a:xfrm>
              <a:off x="6707554" y="3406220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3 21 6 ... 55 1 8</a:t>
              </a:r>
            </a:p>
          </p:txBody>
        </p:sp>
        <p:sp>
          <p:nvSpPr>
            <p:cNvPr id="33" name="Double Bracket 32"/>
            <p:cNvSpPr/>
            <p:nvPr/>
          </p:nvSpPr>
          <p:spPr>
            <a:xfrm>
              <a:off x="6709286" y="3655478"/>
              <a:ext cx="1307497" cy="179315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22 99 5 ... 9 4 0</a:t>
              </a:r>
            </a:p>
          </p:txBody>
        </p:sp>
      </p:grpSp>
      <p:sp>
        <p:nvSpPr>
          <p:cNvPr id="36" name="Bent Arrow 35"/>
          <p:cNvSpPr/>
          <p:nvPr/>
        </p:nvSpPr>
        <p:spPr>
          <a:xfrm rot="10800000">
            <a:off x="7444188" y="3715963"/>
            <a:ext cx="521145" cy="243967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5400000">
            <a:off x="7413099" y="4676536"/>
            <a:ext cx="173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classification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848950" y="5563573"/>
            <a:ext cx="1458805" cy="93538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SVM</a:t>
            </a:r>
            <a:br>
              <a:rPr lang="en-US"/>
            </a:br>
            <a:r>
              <a:rPr lang="en-US"/>
              <a:t>classifier</a:t>
            </a:r>
          </a:p>
        </p:txBody>
      </p:sp>
      <p:sp>
        <p:nvSpPr>
          <p:cNvPr id="39" name="U-Turn Arrow 38"/>
          <p:cNvSpPr/>
          <p:nvPr/>
        </p:nvSpPr>
        <p:spPr>
          <a:xfrm>
            <a:off x="4723959" y="4942694"/>
            <a:ext cx="1910871" cy="39328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50000"/>
              <a:gd name="adj5" fmla="val 7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90508" y="4475533"/>
            <a:ext cx="13036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relevance</a:t>
            </a:r>
            <a:endParaRPr lang="en-US" sz="1200"/>
          </a:p>
          <a:p>
            <a:pPr algn="ctr"/>
            <a:r>
              <a:rPr lang="en-US" sz="1000"/>
              <a:t/>
            </a:r>
            <a:br>
              <a:rPr lang="en-US" sz="1000"/>
            </a:br>
            <a:r>
              <a:rPr lang="en-US" sz="2400"/>
              <a:t>feedback</a:t>
            </a:r>
          </a:p>
        </p:txBody>
      </p:sp>
      <p:sp>
        <p:nvSpPr>
          <p:cNvPr id="41" name="Right Arrow 40"/>
          <p:cNvSpPr/>
          <p:nvPr/>
        </p:nvSpPr>
        <p:spPr>
          <a:xfrm rot="10800000">
            <a:off x="3996025" y="5921422"/>
            <a:ext cx="1637980" cy="2292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051318" y="5435691"/>
            <a:ext cx="762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class1</a:t>
            </a:r>
            <a:br>
              <a:rPr lang="en-US" sz="2000"/>
            </a:br>
            <a:r>
              <a:rPr lang="en-US" sz="2000"/>
              <a:t>class2</a:t>
            </a:r>
          </a:p>
          <a:p>
            <a:pPr algn="ctr"/>
            <a:r>
              <a:rPr lang="en-US" sz="2000"/>
              <a:t>class3</a:t>
            </a:r>
          </a:p>
          <a:p>
            <a:pPr algn="ctr"/>
            <a:r>
              <a:rPr lang="en-US" sz="2000"/>
              <a:t>...</a:t>
            </a:r>
          </a:p>
        </p:txBody>
      </p:sp>
      <p:pic>
        <p:nvPicPr>
          <p:cNvPr id="43" name="Picture 42" descr="1393537987_8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17" y="5411747"/>
            <a:ext cx="517966" cy="517966"/>
          </a:xfrm>
          <a:prstGeom prst="rect">
            <a:avLst/>
          </a:prstGeom>
        </p:spPr>
      </p:pic>
      <p:sp>
        <p:nvSpPr>
          <p:cNvPr id="49" name="Bent Arrow 48"/>
          <p:cNvSpPr/>
          <p:nvPr/>
        </p:nvSpPr>
        <p:spPr>
          <a:xfrm rot="16200000">
            <a:off x="1859706" y="5100651"/>
            <a:ext cx="480307" cy="149049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>
              <a:solidFill>
                <a:schemeClr val="tx1"/>
              </a:solidFill>
            </a:endParaRPr>
          </a:p>
        </p:txBody>
      </p:sp>
      <p:pic>
        <p:nvPicPr>
          <p:cNvPr id="50" name="Picture 49" descr="1393537987_8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34" y="5411747"/>
            <a:ext cx="517966" cy="517966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497803" y="6038648"/>
            <a:ext cx="1256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semantic</a:t>
            </a:r>
          </a:p>
          <a:p>
            <a:pPr algn="ctr"/>
            <a:r>
              <a:rPr lang="en-US" sz="2400"/>
              <a:t>labels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88203" y="6009480"/>
            <a:ext cx="1256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semantic</a:t>
            </a:r>
          </a:p>
          <a:p>
            <a:pPr algn="ctr"/>
            <a:r>
              <a:rPr lang="en-US" sz="2400"/>
              <a:t>classes</a:t>
            </a:r>
          </a:p>
        </p:txBody>
      </p:sp>
      <p:pic>
        <p:nvPicPr>
          <p:cNvPr id="61" name="Picture 60" descr="onto-coars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" y="4380679"/>
            <a:ext cx="3113993" cy="964058"/>
          </a:xfrm>
          <a:prstGeom prst="rect">
            <a:avLst/>
          </a:prstGeom>
        </p:spPr>
      </p:pic>
      <p:pic>
        <p:nvPicPr>
          <p:cNvPr id="44" name="Picture 43" descr="Logo_dlr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65" y="6213006"/>
            <a:ext cx="764035" cy="638294"/>
          </a:xfrm>
          <a:prstGeom prst="rect">
            <a:avLst/>
          </a:prstGeom>
        </p:spPr>
      </p:pic>
      <p:pic>
        <p:nvPicPr>
          <p:cNvPr id="45" name="Picture 44" descr="TELEIOS_logo_high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" y="6317787"/>
            <a:ext cx="1157508" cy="5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0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Useful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7"/>
            <a:ext cx="7313613" cy="4732745"/>
          </a:xfrm>
        </p:spPr>
        <p:txBody>
          <a:bodyPr>
            <a:normAutofit lnSpcReduction="10000"/>
          </a:bodyPr>
          <a:lstStyle/>
          <a:p>
            <a:r>
              <a:rPr lang="en-US"/>
              <a:t>TELEIOS project</a:t>
            </a:r>
            <a:br>
              <a:rPr lang="en-US"/>
            </a:br>
            <a:r>
              <a:rPr lang="en-US">
                <a:hlinkClick r:id="rId2"/>
              </a:rPr>
              <a:t>http://earthobservatory.eu/</a:t>
            </a:r>
            <a:r>
              <a:rPr lang="en-US"/>
              <a:t> </a:t>
            </a:r>
            <a:br>
              <a:rPr lang="en-US"/>
            </a:br>
            <a:endParaRPr lang="en-US"/>
          </a:p>
          <a:p>
            <a:r>
              <a:rPr lang="en-US"/>
              <a:t>Linked EO data</a:t>
            </a:r>
            <a:br>
              <a:rPr lang="en-US"/>
            </a:br>
            <a:r>
              <a:rPr lang="en-US">
                <a:hlinkClick r:id="rId3"/>
              </a:rPr>
              <a:t>http://datahub.io/organization/teleios</a:t>
            </a:r>
            <a:r>
              <a:rPr lang="en-US"/>
              <a:t/>
            </a:r>
            <a:br>
              <a:rPr lang="en-US"/>
            </a:br>
            <a:endParaRPr lang="en-US"/>
          </a:p>
          <a:p>
            <a:r>
              <a:rPr lang="en-US"/>
              <a:t>Sextant</a:t>
            </a:r>
            <a:br>
              <a:rPr lang="en-US"/>
            </a:br>
            <a:r>
              <a:rPr lang="en-US">
                <a:hlinkClick r:id="rId4"/>
              </a:rPr>
              <a:t>http://sextant.di.uoa.gr/</a:t>
            </a:r>
            <a:r>
              <a:rPr lang="en-US"/>
              <a:t> </a:t>
            </a:r>
            <a:br>
              <a:rPr lang="en-US"/>
            </a:br>
            <a:endParaRPr lang="en-US"/>
          </a:p>
          <a:p>
            <a:r>
              <a:rPr lang="en-US"/>
              <a:t>Strabon</a:t>
            </a:r>
            <a:br>
              <a:rPr lang="en-US"/>
            </a:br>
            <a:r>
              <a:rPr lang="en-US">
                <a:hlinkClick r:id="rId5"/>
              </a:rPr>
              <a:t>http://strabon.di.uoa.gr/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TELEIOS_logo_hig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97" y="1563727"/>
            <a:ext cx="1864179" cy="85922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63" y="4155338"/>
            <a:ext cx="981768" cy="981768"/>
          </a:xfrm>
          <a:prstGeom prst="rect">
            <a:avLst/>
          </a:prstGeom>
        </p:spPr>
      </p:pic>
      <p:pic>
        <p:nvPicPr>
          <p:cNvPr id="8" name="Picture 7" descr="strab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67" y="5380600"/>
            <a:ext cx="1432655" cy="1087282"/>
          </a:xfrm>
          <a:prstGeom prst="rect">
            <a:avLst/>
          </a:prstGeom>
        </p:spPr>
      </p:pic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97" y="3175441"/>
            <a:ext cx="2324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9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663291" y="1852246"/>
            <a:ext cx="7446381" cy="2449501"/>
            <a:chOff x="1011258" y="2001306"/>
            <a:chExt cx="6769437" cy="2024381"/>
          </a:xfrm>
        </p:grpSpPr>
        <p:sp>
          <p:nvSpPr>
            <p:cNvPr id="45" name="Rectangle 44"/>
            <p:cNvSpPr/>
            <p:nvPr/>
          </p:nvSpPr>
          <p:spPr>
            <a:xfrm>
              <a:off x="6648031" y="3597830"/>
              <a:ext cx="1132664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Residential area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011258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Woods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107839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Fields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27122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Buildings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36301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Ports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12508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Sea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109571" y="2727840"/>
              <a:ext cx="1013993" cy="42785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Landcover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536301" y="2727840"/>
              <a:ext cx="1013993" cy="42785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Man-made</a:t>
              </a:r>
            </a:p>
            <a:p>
              <a:pPr algn="ctr"/>
              <a:r>
                <a:rPr lang="en-US" sz="1400"/>
                <a:t>structures</a:t>
              </a:r>
            </a:p>
          </p:txBody>
        </p:sp>
        <p:cxnSp>
          <p:nvCxnSpPr>
            <p:cNvPr id="57" name="Straight Connector 56"/>
            <p:cNvCxnSpPr>
              <a:stCxn id="55" idx="2"/>
              <a:endCxn id="46" idx="0"/>
            </p:cNvCxnSpPr>
            <p:nvPr/>
          </p:nvCxnSpPr>
          <p:spPr>
            <a:xfrm flipH="1">
              <a:off x="1518255" y="3155697"/>
              <a:ext cx="1098313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5" idx="2"/>
              <a:endCxn id="47" idx="0"/>
            </p:cNvCxnSpPr>
            <p:nvPr/>
          </p:nvCxnSpPr>
          <p:spPr>
            <a:xfrm flipH="1">
              <a:off x="2614836" y="3155697"/>
              <a:ext cx="1732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2"/>
              <a:endCxn id="54" idx="0"/>
            </p:cNvCxnSpPr>
            <p:nvPr/>
          </p:nvCxnSpPr>
          <p:spPr>
            <a:xfrm>
              <a:off x="2616568" y="3155697"/>
              <a:ext cx="1102937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6" idx="2"/>
              <a:endCxn id="48" idx="0"/>
            </p:cNvCxnSpPr>
            <p:nvPr/>
          </p:nvCxnSpPr>
          <p:spPr>
            <a:xfrm flipH="1">
              <a:off x="4934119" y="3155697"/>
              <a:ext cx="1109179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56" idx="2"/>
              <a:endCxn id="53" idx="0"/>
            </p:cNvCxnSpPr>
            <p:nvPr/>
          </p:nvCxnSpPr>
          <p:spPr>
            <a:xfrm>
              <a:off x="6043298" y="3155697"/>
              <a:ext cx="0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6" idx="2"/>
            </p:cNvCxnSpPr>
            <p:nvPr/>
          </p:nvCxnSpPr>
          <p:spPr>
            <a:xfrm>
              <a:off x="6043298" y="3155697"/>
              <a:ext cx="1109179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3823264" y="2001306"/>
              <a:ext cx="1013993" cy="42785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Nature</a:t>
              </a:r>
            </a:p>
          </p:txBody>
        </p:sp>
        <p:cxnSp>
          <p:nvCxnSpPr>
            <p:cNvPr id="66" name="Straight Connector 65"/>
            <p:cNvCxnSpPr>
              <a:stCxn id="55" idx="0"/>
              <a:endCxn id="65" idx="2"/>
            </p:cNvCxnSpPr>
            <p:nvPr/>
          </p:nvCxnSpPr>
          <p:spPr>
            <a:xfrm flipV="1">
              <a:off x="2616568" y="2429163"/>
              <a:ext cx="1713693" cy="298677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5" idx="2"/>
              <a:endCxn id="56" idx="0"/>
            </p:cNvCxnSpPr>
            <p:nvPr/>
          </p:nvCxnSpPr>
          <p:spPr>
            <a:xfrm>
              <a:off x="4330261" y="2429163"/>
              <a:ext cx="1713037" cy="298677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/>
          <p:cNvCxnSpPr>
            <a:stCxn id="46" idx="2"/>
          </p:cNvCxnSpPr>
          <p:nvPr/>
        </p:nvCxnSpPr>
        <p:spPr>
          <a:xfrm>
            <a:off x="1220987" y="4301747"/>
            <a:ext cx="861813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7" idx="2"/>
          </p:cNvCxnSpPr>
          <p:nvPr/>
        </p:nvCxnSpPr>
        <p:spPr>
          <a:xfrm flipH="1">
            <a:off x="2082800" y="4301747"/>
            <a:ext cx="344426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7" idx="2"/>
          </p:cNvCxnSpPr>
          <p:nvPr/>
        </p:nvCxnSpPr>
        <p:spPr>
          <a:xfrm>
            <a:off x="2427226" y="4301747"/>
            <a:ext cx="1329272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48" idx="2"/>
          </p:cNvCxnSpPr>
          <p:nvPr/>
        </p:nvCxnSpPr>
        <p:spPr>
          <a:xfrm flipH="1">
            <a:off x="3862308" y="4301747"/>
            <a:ext cx="1116130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54" idx="2"/>
          </p:cNvCxnSpPr>
          <p:nvPr/>
        </p:nvCxnSpPr>
        <p:spPr>
          <a:xfrm>
            <a:off x="3642362" y="4301747"/>
            <a:ext cx="1893772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53" idx="2"/>
          </p:cNvCxnSpPr>
          <p:nvPr/>
        </p:nvCxnSpPr>
        <p:spPr>
          <a:xfrm flipH="1">
            <a:off x="5536134" y="4301747"/>
            <a:ext cx="662401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5" idx="2"/>
          </p:cNvCxnSpPr>
          <p:nvPr/>
        </p:nvCxnSpPr>
        <p:spPr>
          <a:xfrm flipH="1">
            <a:off x="5536134" y="4301747"/>
            <a:ext cx="1950573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45" idx="2"/>
          </p:cNvCxnSpPr>
          <p:nvPr/>
        </p:nvCxnSpPr>
        <p:spPr>
          <a:xfrm flipH="1">
            <a:off x="7239000" y="4301747"/>
            <a:ext cx="247707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Content Placeholder 2"/>
          <p:cNvSpPr>
            <a:spLocks noGrp="1"/>
          </p:cNvSpPr>
          <p:nvPr>
            <p:ph idx="1"/>
          </p:nvPr>
        </p:nvSpPr>
        <p:spPr>
          <a:xfrm rot="19196398">
            <a:off x="13590" y="2092098"/>
            <a:ext cx="1750821" cy="8024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/>
              <a:t>The result of the process</a:t>
            </a:r>
          </a:p>
        </p:txBody>
      </p:sp>
      <p:pic>
        <p:nvPicPr>
          <p:cNvPr id="78" name="Picture 77" descr="Logo_dl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65" y="6213006"/>
            <a:ext cx="764035" cy="638294"/>
          </a:xfrm>
          <a:prstGeom prst="rect">
            <a:avLst/>
          </a:prstGeom>
        </p:spPr>
      </p:pic>
      <p:pic>
        <p:nvPicPr>
          <p:cNvPr id="32" name="Picture 31" descr="TELEIOS_logo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" y="6317787"/>
            <a:ext cx="1157508" cy="533513"/>
          </a:xfrm>
          <a:prstGeom prst="rect">
            <a:avLst/>
          </a:prstGeom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291" r="9958"/>
          <a:stretch/>
        </p:blipFill>
        <p:spPr bwMode="auto">
          <a:xfrm>
            <a:off x="757145" y="4935063"/>
            <a:ext cx="7138028" cy="1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4000"/>
              <a:t>Knowledge discovery and semantic annotation in DLR</a:t>
            </a:r>
          </a:p>
        </p:txBody>
      </p:sp>
    </p:spTree>
    <p:extLst>
      <p:ext uri="{BB962C8B-B14F-4D97-AF65-F5344CB8AC3E}">
        <p14:creationId xmlns:p14="http://schemas.microsoft.com/office/powerpoint/2010/main" val="270534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663291" y="1852246"/>
            <a:ext cx="7446381" cy="2449501"/>
            <a:chOff x="1011258" y="2001306"/>
            <a:chExt cx="6769437" cy="2024381"/>
          </a:xfrm>
        </p:grpSpPr>
        <p:sp>
          <p:nvSpPr>
            <p:cNvPr id="45" name="Rectangle 44"/>
            <p:cNvSpPr/>
            <p:nvPr/>
          </p:nvSpPr>
          <p:spPr>
            <a:xfrm>
              <a:off x="6648031" y="3597830"/>
              <a:ext cx="1132664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Residential area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011258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Woods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107839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Fields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27122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Buildings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36301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Ports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12508" y="3597830"/>
              <a:ext cx="1013993" cy="4278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Sea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109571" y="2727840"/>
              <a:ext cx="1013993" cy="42785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Landcover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536301" y="2727840"/>
              <a:ext cx="1013993" cy="42785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Man-made</a:t>
              </a:r>
            </a:p>
            <a:p>
              <a:pPr algn="ctr"/>
              <a:r>
                <a:rPr lang="en-US" sz="1400"/>
                <a:t>structures</a:t>
              </a:r>
            </a:p>
          </p:txBody>
        </p:sp>
        <p:cxnSp>
          <p:nvCxnSpPr>
            <p:cNvPr id="57" name="Straight Connector 56"/>
            <p:cNvCxnSpPr>
              <a:stCxn id="55" idx="2"/>
              <a:endCxn id="46" idx="0"/>
            </p:cNvCxnSpPr>
            <p:nvPr/>
          </p:nvCxnSpPr>
          <p:spPr>
            <a:xfrm flipH="1">
              <a:off x="1518255" y="3155697"/>
              <a:ext cx="1098313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5" idx="2"/>
              <a:endCxn id="47" idx="0"/>
            </p:cNvCxnSpPr>
            <p:nvPr/>
          </p:nvCxnSpPr>
          <p:spPr>
            <a:xfrm flipH="1">
              <a:off x="2614836" y="3155697"/>
              <a:ext cx="1732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2"/>
              <a:endCxn id="54" idx="0"/>
            </p:cNvCxnSpPr>
            <p:nvPr/>
          </p:nvCxnSpPr>
          <p:spPr>
            <a:xfrm>
              <a:off x="2616568" y="3155697"/>
              <a:ext cx="1102937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6" idx="2"/>
              <a:endCxn id="48" idx="0"/>
            </p:cNvCxnSpPr>
            <p:nvPr/>
          </p:nvCxnSpPr>
          <p:spPr>
            <a:xfrm flipH="1">
              <a:off x="4934119" y="3155697"/>
              <a:ext cx="1109179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56" idx="2"/>
              <a:endCxn id="53" idx="0"/>
            </p:cNvCxnSpPr>
            <p:nvPr/>
          </p:nvCxnSpPr>
          <p:spPr>
            <a:xfrm>
              <a:off x="6043298" y="3155697"/>
              <a:ext cx="0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6" idx="2"/>
            </p:cNvCxnSpPr>
            <p:nvPr/>
          </p:nvCxnSpPr>
          <p:spPr>
            <a:xfrm>
              <a:off x="6043298" y="3155697"/>
              <a:ext cx="1109179" cy="442133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3823264" y="2001306"/>
              <a:ext cx="1013993" cy="42785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Nature</a:t>
              </a:r>
            </a:p>
          </p:txBody>
        </p:sp>
        <p:cxnSp>
          <p:nvCxnSpPr>
            <p:cNvPr id="66" name="Straight Connector 65"/>
            <p:cNvCxnSpPr>
              <a:stCxn id="55" idx="0"/>
              <a:endCxn id="65" idx="2"/>
            </p:cNvCxnSpPr>
            <p:nvPr/>
          </p:nvCxnSpPr>
          <p:spPr>
            <a:xfrm flipV="1">
              <a:off x="2616568" y="2429163"/>
              <a:ext cx="1713693" cy="298677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5" idx="2"/>
              <a:endCxn id="56" idx="0"/>
            </p:cNvCxnSpPr>
            <p:nvPr/>
          </p:nvCxnSpPr>
          <p:spPr>
            <a:xfrm>
              <a:off x="4330261" y="2429163"/>
              <a:ext cx="1713037" cy="298677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/>
          <p:cNvCxnSpPr>
            <a:stCxn id="46" idx="2"/>
          </p:cNvCxnSpPr>
          <p:nvPr/>
        </p:nvCxnSpPr>
        <p:spPr>
          <a:xfrm>
            <a:off x="1220987" y="4301747"/>
            <a:ext cx="861813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7" idx="2"/>
          </p:cNvCxnSpPr>
          <p:nvPr/>
        </p:nvCxnSpPr>
        <p:spPr>
          <a:xfrm flipH="1">
            <a:off x="2082800" y="4301747"/>
            <a:ext cx="344426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7" idx="2"/>
          </p:cNvCxnSpPr>
          <p:nvPr/>
        </p:nvCxnSpPr>
        <p:spPr>
          <a:xfrm>
            <a:off x="2427226" y="4301747"/>
            <a:ext cx="1329272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48" idx="2"/>
          </p:cNvCxnSpPr>
          <p:nvPr/>
        </p:nvCxnSpPr>
        <p:spPr>
          <a:xfrm flipH="1">
            <a:off x="3862308" y="4301747"/>
            <a:ext cx="1116130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54" idx="2"/>
          </p:cNvCxnSpPr>
          <p:nvPr/>
        </p:nvCxnSpPr>
        <p:spPr>
          <a:xfrm>
            <a:off x="3642362" y="4301747"/>
            <a:ext cx="1893772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53" idx="2"/>
          </p:cNvCxnSpPr>
          <p:nvPr/>
        </p:nvCxnSpPr>
        <p:spPr>
          <a:xfrm flipH="1">
            <a:off x="5536134" y="4301747"/>
            <a:ext cx="662401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5" idx="2"/>
          </p:cNvCxnSpPr>
          <p:nvPr/>
        </p:nvCxnSpPr>
        <p:spPr>
          <a:xfrm flipH="1">
            <a:off x="5536134" y="4301747"/>
            <a:ext cx="1950573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45" idx="2"/>
          </p:cNvCxnSpPr>
          <p:nvPr/>
        </p:nvCxnSpPr>
        <p:spPr>
          <a:xfrm flipH="1">
            <a:off x="7239000" y="4301747"/>
            <a:ext cx="247707" cy="633316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Content Placeholder 2"/>
          <p:cNvSpPr>
            <a:spLocks noGrp="1"/>
          </p:cNvSpPr>
          <p:nvPr>
            <p:ph idx="1"/>
          </p:nvPr>
        </p:nvSpPr>
        <p:spPr>
          <a:xfrm rot="19196398">
            <a:off x="13590" y="2092098"/>
            <a:ext cx="1750821" cy="8024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/>
              <a:t>The result of the process</a:t>
            </a:r>
          </a:p>
        </p:txBody>
      </p:sp>
      <p:pic>
        <p:nvPicPr>
          <p:cNvPr id="78" name="Picture 77" descr="Logo_dl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65" y="6213006"/>
            <a:ext cx="764035" cy="638294"/>
          </a:xfrm>
          <a:prstGeom prst="rect">
            <a:avLst/>
          </a:prstGeom>
        </p:spPr>
      </p:pic>
      <p:pic>
        <p:nvPicPr>
          <p:cNvPr id="32" name="Picture 31" descr="TELEIOS_logo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" y="6317787"/>
            <a:ext cx="1157508" cy="533513"/>
          </a:xfrm>
          <a:prstGeom prst="rect">
            <a:avLst/>
          </a:prstGeom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291" r="9958"/>
          <a:stretch/>
        </p:blipFill>
        <p:spPr bwMode="auto">
          <a:xfrm>
            <a:off x="757145" y="4935063"/>
            <a:ext cx="7138028" cy="1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4000"/>
              <a:t>Knowledge discovery and semantic annotation in DLR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562415"/>
              </p:ext>
            </p:extLst>
          </p:nvPr>
        </p:nvGraphicFramePr>
        <p:xfrm>
          <a:off x="2068368" y="4078252"/>
          <a:ext cx="5907231" cy="229714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49765"/>
                <a:gridCol w="3557466"/>
              </a:tblGrid>
              <a:tr h="3872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Type of areas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Scene location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Urban and infrastructure areas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effectLst/>
                        </a:rPr>
                        <a:t>Africa – 5 scenes </a:t>
                      </a:r>
                      <a:endParaRPr lang="en-US" sz="200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effectLst/>
                        </a:rPr>
                        <a:t>Asia – 21 scenes </a:t>
                      </a:r>
                      <a:endParaRPr lang="en-US" sz="200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effectLst/>
                        </a:rPr>
                        <a:t>Europe – 48 scenes </a:t>
                      </a:r>
                      <a:endParaRPr lang="en-US" sz="200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effectLst/>
                        </a:rPr>
                        <a:t>Middle East – 8 scenes</a:t>
                      </a:r>
                      <a:endParaRPr lang="en-US" sz="200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effectLst/>
                        </a:rPr>
                        <a:t>North America – 16 scenes</a:t>
                      </a:r>
                      <a:endParaRPr lang="en-US" sz="200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effectLst/>
                        </a:rPr>
                        <a:t>South America – 11 scenes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1871532"/>
              </p:ext>
            </p:extLst>
          </p:nvPr>
        </p:nvGraphicFramePr>
        <p:xfrm>
          <a:off x="711198" y="1675368"/>
          <a:ext cx="5870860" cy="222639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39536"/>
                <a:gridCol w="1865629"/>
                <a:gridCol w="2165695"/>
              </a:tblGrid>
              <a:tr h="742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No. of scenes / </a:t>
                      </a:r>
                      <a:br>
                        <a:rPr lang="en-GB" sz="2000">
                          <a:effectLst/>
                        </a:rPr>
                      </a:br>
                      <a:r>
                        <a:rPr lang="en-GB" sz="2000">
                          <a:effectLst/>
                        </a:rPr>
                        <a:t>No. of patches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No. of semantic categories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Methodology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8426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109  scenes</a:t>
                      </a:r>
                      <a:endParaRPr lang="en-US" sz="280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110,000 patches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850 categories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effectLst/>
                        </a:rPr>
                        <a:t>Support Vector Machine</a:t>
                      </a:r>
                      <a:endParaRPr lang="en-US" sz="2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effectLst/>
                        </a:rPr>
                        <a:t>Relevance Feedback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70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Data modeling for knowledge discovery and semantic annotation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735138"/>
            <a:ext cx="7632700" cy="4932362"/>
          </a:xfrm>
        </p:spPr>
        <p:txBody>
          <a:bodyPr>
            <a:normAutofit lnSpcReduction="10000"/>
          </a:bodyPr>
          <a:lstStyle/>
          <a:p>
            <a:r>
              <a:rPr lang="en-US" sz="2000"/>
              <a:t>Conceptual modeling of the </a:t>
            </a:r>
            <a:r>
              <a:rPr lang="en-US" sz="2000" b="1"/>
              <a:t>knowledge discovery process</a:t>
            </a:r>
            <a:r>
              <a:rPr lang="en-US" sz="2000"/>
              <a:t> and the </a:t>
            </a:r>
            <a:r>
              <a:rPr lang="en-US" sz="2000" b="1"/>
              <a:t>semantic classes</a:t>
            </a:r>
            <a:r>
              <a:rPr lang="en-US" sz="2000"/>
              <a:t> using an </a:t>
            </a:r>
            <a:r>
              <a:rPr lang="en-US" sz="2000" b="1"/>
              <a:t>OWL ontology</a:t>
            </a:r>
          </a:p>
          <a:p>
            <a:r>
              <a:rPr lang="en-US" sz="2000"/>
              <a:t>Use </a:t>
            </a:r>
            <a:r>
              <a:rPr lang="en-US" sz="2000" b="1"/>
              <a:t>geospatial</a:t>
            </a:r>
            <a:r>
              <a:rPr lang="en-US" sz="2000"/>
              <a:t> and </a:t>
            </a:r>
            <a:r>
              <a:rPr lang="en-US" sz="2000" b="1"/>
              <a:t>temporal extensions</a:t>
            </a:r>
            <a:r>
              <a:rPr lang="en-US" sz="2000"/>
              <a:t> of the </a:t>
            </a:r>
            <a:r>
              <a:rPr lang="en-US" sz="2000" b="1"/>
              <a:t>SPARQL query language</a:t>
            </a:r>
            <a:r>
              <a:rPr lang="en-US" sz="2000"/>
              <a:t> to query such data</a:t>
            </a:r>
            <a:br>
              <a:rPr lang="en-US" sz="2000"/>
            </a:br>
            <a:r>
              <a:rPr lang="en-US" sz="2000"/>
              <a:t>(e.g., GeoSPARQL and stSPARQL)</a:t>
            </a:r>
            <a:endParaRPr lang="en-US"/>
          </a:p>
          <a:p>
            <a:pPr marL="0" indent="0">
              <a:buNone/>
            </a:pPr>
            <a:r>
              <a:rPr lang="en-US" sz="2000" b="1" cap="small"/>
              <a:t>Benefits</a:t>
            </a:r>
          </a:p>
          <a:p>
            <a:r>
              <a:rPr lang="en-US" sz="2000"/>
              <a:t>High expressivity</a:t>
            </a:r>
          </a:p>
          <a:p>
            <a:r>
              <a:rPr lang="en-US" sz="2000"/>
              <a:t>Declarative querying (e.g., “find all satellite images with patches containing water limited on the north by a port”)</a:t>
            </a:r>
          </a:p>
          <a:p>
            <a:r>
              <a:rPr lang="en-US" sz="2000"/>
              <a:t>Combination with other data sources</a:t>
            </a:r>
          </a:p>
          <a:p>
            <a:pPr lvl="1">
              <a:buFont typeface="Wingdings" charset="2"/>
              <a:buChar char="ü"/>
            </a:pPr>
            <a:r>
              <a:rPr lang="en-US" sz="1900" b="1"/>
              <a:t>high-quality</a:t>
            </a:r>
            <a:r>
              <a:rPr lang="en-US" sz="1900"/>
              <a:t> GIS data</a:t>
            </a:r>
          </a:p>
          <a:p>
            <a:pPr lvl="1">
              <a:buFont typeface="Wingdings" charset="2"/>
              <a:buChar char="ü"/>
            </a:pPr>
            <a:r>
              <a:rPr lang="en-US" sz="1900" b="1"/>
              <a:t>emerging/dynamic</a:t>
            </a:r>
            <a:r>
              <a:rPr lang="en-US" sz="1900"/>
              <a:t> web resources and </a:t>
            </a:r>
            <a:r>
              <a:rPr lang="en-US" sz="1900" b="1"/>
              <a:t>linked geospatial data</a:t>
            </a:r>
          </a:p>
        </p:txBody>
      </p:sp>
      <p:pic>
        <p:nvPicPr>
          <p:cNvPr id="4" name="Picture 3" descr="dlr-ontolog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70" y="2921000"/>
            <a:ext cx="3626862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TELEIOS_logo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41" y="5852809"/>
            <a:ext cx="1273259" cy="586864"/>
          </a:xfrm>
          <a:prstGeom prst="rect">
            <a:avLst/>
          </a:prstGeom>
        </p:spPr>
      </p:pic>
      <p:pic>
        <p:nvPicPr>
          <p:cNvPr id="7" name="Picture 6" descr="Logo_Semantic_Web.sv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" b="1"/>
          <a:stretch/>
        </p:blipFill>
        <p:spPr>
          <a:xfrm>
            <a:off x="8159499" y="1264052"/>
            <a:ext cx="804101" cy="9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3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735138"/>
            <a:ext cx="7632700" cy="4932362"/>
          </a:xfrm>
        </p:spPr>
        <p:txBody>
          <a:bodyPr>
            <a:normAutofit lnSpcReduction="10000"/>
          </a:bodyPr>
          <a:lstStyle/>
          <a:p>
            <a:r>
              <a:rPr lang="en-US" sz="2000"/>
              <a:t>Conceptual modeling of the </a:t>
            </a:r>
            <a:r>
              <a:rPr lang="en-US" sz="2000" b="1"/>
              <a:t>knowledge discovery process</a:t>
            </a:r>
            <a:r>
              <a:rPr lang="en-US" sz="2000"/>
              <a:t> and the </a:t>
            </a:r>
            <a:r>
              <a:rPr lang="en-US" sz="2000" b="1"/>
              <a:t>semantic classes</a:t>
            </a:r>
            <a:r>
              <a:rPr lang="en-US" sz="2000"/>
              <a:t> using an </a:t>
            </a:r>
            <a:r>
              <a:rPr lang="en-US" sz="2000" b="1"/>
              <a:t>OWL ontology</a:t>
            </a:r>
          </a:p>
          <a:p>
            <a:r>
              <a:rPr lang="en-US" sz="2000"/>
              <a:t>Use </a:t>
            </a:r>
            <a:r>
              <a:rPr lang="en-US" sz="2000" b="1"/>
              <a:t>geospatial</a:t>
            </a:r>
            <a:r>
              <a:rPr lang="en-US" sz="2000"/>
              <a:t> and </a:t>
            </a:r>
            <a:r>
              <a:rPr lang="en-US" sz="2000" b="1"/>
              <a:t>temporal extensions</a:t>
            </a:r>
            <a:r>
              <a:rPr lang="en-US" sz="2000"/>
              <a:t> of the </a:t>
            </a:r>
            <a:r>
              <a:rPr lang="en-US" sz="2000" b="1"/>
              <a:t>SPARQL query language</a:t>
            </a:r>
            <a:r>
              <a:rPr lang="en-US" sz="2000"/>
              <a:t> to query such data</a:t>
            </a:r>
            <a:br>
              <a:rPr lang="en-US" sz="2000"/>
            </a:br>
            <a:r>
              <a:rPr lang="en-US" sz="2000"/>
              <a:t>(e.g., GeoSPARQL and stSPARQL)</a:t>
            </a:r>
            <a:endParaRPr lang="en-US"/>
          </a:p>
          <a:p>
            <a:pPr marL="0" indent="0">
              <a:buNone/>
            </a:pPr>
            <a:r>
              <a:rPr lang="en-US" sz="2000" b="1" cap="small"/>
              <a:t>Benefits</a:t>
            </a:r>
          </a:p>
          <a:p>
            <a:r>
              <a:rPr lang="en-US" sz="2000"/>
              <a:t>High expressivity</a:t>
            </a:r>
          </a:p>
          <a:p>
            <a:r>
              <a:rPr lang="en-US" sz="2000"/>
              <a:t>Declarative querying (e.g., “find all satellite images with patches containing water limited on the north by a port”)</a:t>
            </a:r>
          </a:p>
          <a:p>
            <a:r>
              <a:rPr lang="en-US" sz="2000"/>
              <a:t>Combination with other data sources</a:t>
            </a:r>
          </a:p>
          <a:p>
            <a:pPr lvl="1">
              <a:buFont typeface="Wingdings" charset="2"/>
              <a:buChar char="ü"/>
            </a:pPr>
            <a:r>
              <a:rPr lang="en-US" sz="1900" b="1"/>
              <a:t>high-quality</a:t>
            </a:r>
            <a:r>
              <a:rPr lang="en-US" sz="1900"/>
              <a:t> GIS data</a:t>
            </a:r>
          </a:p>
          <a:p>
            <a:pPr lvl="1">
              <a:buFont typeface="Wingdings" charset="2"/>
              <a:buChar char="ü"/>
            </a:pPr>
            <a:r>
              <a:rPr lang="en-US" sz="1900" b="1"/>
              <a:t>emerging/dynamic</a:t>
            </a:r>
            <a:r>
              <a:rPr lang="en-US" sz="1900"/>
              <a:t> web resources and </a:t>
            </a:r>
            <a:r>
              <a:rPr lang="en-US" sz="1900" b="1"/>
              <a:t>linked geospatial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37" y="2983408"/>
            <a:ext cx="4641395" cy="1740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TELEIOS_logo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41" y="5852809"/>
            <a:ext cx="1273259" cy="586864"/>
          </a:xfrm>
          <a:prstGeom prst="rect">
            <a:avLst/>
          </a:prstGeom>
        </p:spPr>
      </p:pic>
      <p:pic>
        <p:nvPicPr>
          <p:cNvPr id="10" name="Picture 9" descr="Logo_Semantic_Web.sv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" b="1"/>
          <a:stretch/>
        </p:blipFill>
        <p:spPr>
          <a:xfrm>
            <a:off x="8159499" y="1264052"/>
            <a:ext cx="804101" cy="94217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3600"/>
              <a:t>Data modeling for knowledge discovery and semantic annotation</a:t>
            </a:r>
          </a:p>
        </p:txBody>
      </p:sp>
    </p:spTree>
    <p:extLst>
      <p:ext uri="{BB962C8B-B14F-4D97-AF65-F5344CB8AC3E}">
        <p14:creationId xmlns:p14="http://schemas.microsoft.com/office/powerpoint/2010/main" val="316739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b="1"/>
              <a:t>L</a:t>
            </a:r>
            <a:r>
              <a:rPr lang="en-US"/>
              <a:t>inked </a:t>
            </a:r>
            <a:r>
              <a:rPr lang="en-US" b="1"/>
              <a:t>O</a:t>
            </a:r>
            <a:r>
              <a:rPr lang="en-US"/>
              <a:t>pen </a:t>
            </a:r>
            <a:r>
              <a:rPr lang="en-US" b="1"/>
              <a:t>D</a:t>
            </a:r>
            <a:r>
              <a:rPr lang="en-US"/>
              <a:t>ata cloud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12075"/>
            <a:ext cx="9144000" cy="49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410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CORINE Land Cover (CLC)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737624"/>
            <a:ext cx="8312727" cy="4351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8091861" y="5565788"/>
            <a:ext cx="967973" cy="929839"/>
            <a:chOff x="2615262" y="2389135"/>
            <a:chExt cx="3605402" cy="3809701"/>
          </a:xfrm>
        </p:grpSpPr>
        <p:sp>
          <p:nvSpPr>
            <p:cNvPr id="7" name="Rounded Rectangle 6"/>
            <p:cNvSpPr/>
            <p:nvPr/>
          </p:nvSpPr>
          <p:spPr>
            <a:xfrm>
              <a:off x="2615262" y="2389135"/>
              <a:ext cx="3605402" cy="3809701"/>
            </a:xfrm>
            <a:prstGeom prst="roundRect">
              <a:avLst>
                <a:gd name="adj" fmla="val 217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 EE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594" y="2805471"/>
              <a:ext cx="2804717" cy="3110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2007861" y="6201294"/>
            <a:ext cx="5365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Available on                          as linked data</a:t>
            </a: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98" y="6305949"/>
            <a:ext cx="1746131" cy="3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Custom 4 - 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000000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2025</TotalTime>
  <Words>1092</Words>
  <Application>Microsoft Macintosh PowerPoint</Application>
  <PresentationFormat>On-screen Show (4:3)</PresentationFormat>
  <Paragraphs>271</Paragraphs>
  <Slides>30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Inkwell</vt:lpstr>
      <vt:lpstr>PowerPoint Presentation</vt:lpstr>
      <vt:lpstr>Outline</vt:lpstr>
      <vt:lpstr>Knowledge discovery and semantic annotation in DLR</vt:lpstr>
      <vt:lpstr>Knowledge discovery and semantic annotation in DLR</vt:lpstr>
      <vt:lpstr>Knowledge discovery and semantic annotation in DLR</vt:lpstr>
      <vt:lpstr>Data modeling for knowledge discovery and semantic annotation</vt:lpstr>
      <vt:lpstr>Data modeling for knowledge discovery and semantic annotation</vt:lpstr>
      <vt:lpstr>The Linked Open Data cloud</vt:lpstr>
      <vt:lpstr>CORINE Land Cover (CLC)</vt:lpstr>
      <vt:lpstr>Urban Atlas (UA)</vt:lpstr>
      <vt:lpstr>Open Street Map (OSM)</vt:lpstr>
      <vt:lpstr>Sextant</vt:lpstr>
      <vt:lpstr>Improving the knowledge discovery process of DLR using Sextant</vt:lpstr>
      <vt:lpstr>Improving the knowledge discovery process of DLR using Sextant</vt:lpstr>
      <vt:lpstr>SVM–RF: a semi-automatic process</vt:lpstr>
      <vt:lpstr>SVM–RF: a semi-automatic process</vt:lpstr>
      <vt:lpstr>Improving the knowledge discovery process of DLR using Sextant</vt:lpstr>
      <vt:lpstr>Improving the knowledge discovery process of DLR using Sextant</vt:lpstr>
      <vt:lpstr>Improving the knowledge discovery process of DLR using Sextant</vt:lpstr>
      <vt:lpstr>Improving the knowledge discovery process of DLR using Sextant</vt:lpstr>
      <vt:lpstr>Improving the knowledge discovery process of DLR using Sextant</vt:lpstr>
      <vt:lpstr>Improving the knowledge discovery process of DLR using Sextant</vt:lpstr>
      <vt:lpstr>Improving the knowledge discovery process of DLR using Sextant</vt:lpstr>
      <vt:lpstr>Other applications of Sextant</vt:lpstr>
      <vt:lpstr>Other applications of Sextant</vt:lpstr>
      <vt:lpstr>Other applications of Sextant</vt:lpstr>
      <vt:lpstr>Sextant is being extended</vt:lpstr>
      <vt:lpstr>Conclusions</vt:lpstr>
      <vt:lpstr>PowerPoint Presentation</vt:lpstr>
      <vt:lpstr>Useful links</vt:lpstr>
    </vt:vector>
  </TitlesOfParts>
  <Company>Charalampos S. Nikolaou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knowledge discovery from synthtetic aperture radar images using the linked open data cloud and Sextant</dc:title>
  <dc:creator>Charalampos Nikolaou</dc:creator>
  <cp:lastModifiedBy>Charalampos Nikolaou</cp:lastModifiedBy>
  <cp:revision>210</cp:revision>
  <dcterms:created xsi:type="dcterms:W3CDTF">2014-02-22T11:00:38Z</dcterms:created>
  <dcterms:modified xsi:type="dcterms:W3CDTF">2014-03-08T11:06:52Z</dcterms:modified>
</cp:coreProperties>
</file>