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64" r:id="rId4"/>
    <p:sldId id="262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8" r:id="rId15"/>
    <p:sldId id="272" r:id="rId16"/>
    <p:sldId id="273" r:id="rId17"/>
    <p:sldId id="274" r:id="rId18"/>
    <p:sldId id="275" r:id="rId19"/>
    <p:sldId id="276" r:id="rId20"/>
    <p:sldId id="258" r:id="rId21"/>
    <p:sldId id="257" r:id="rId22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B5521"/>
    <a:srgbClr val="C50C21"/>
    <a:srgbClr val="CC00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1" autoAdjust="0"/>
    <p:restoredTop sz="97761" autoAdjust="0"/>
  </p:normalViewPr>
  <p:slideViewPr>
    <p:cSldViewPr>
      <p:cViewPr varScale="1">
        <p:scale>
          <a:sx n="104" d="100"/>
          <a:sy n="104" d="100"/>
        </p:scale>
        <p:origin x="-1288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EC5CD-7605-014A-98F1-61563116FA3D}" type="datetimeFigureOut">
              <a:t>Mar/24/09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79CE-3F00-0B46-AFEC-456F042259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5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r>
              <a:rPr lang="en-US"/>
              <a:t>Suvayu Ali, S.F.U.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fld id="{91D7D42A-CA17-48DA-B4AD-DF461887A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6534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0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96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5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287784" y="7280919"/>
            <a:ext cx="2346325" cy="387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12064-8C05-1746-9F7C-D497255C68C2}" type="datetime1">
              <a:t>Mar/24/09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idx="11"/>
          </p:nvPr>
        </p:nvSpPr>
        <p:spPr>
          <a:xfrm>
            <a:off x="3448050" y="7280919"/>
            <a:ext cx="3194050" cy="387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76D2A-E44D-4ED2-B548-8AAE1B5E0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36" y="5408637"/>
            <a:ext cx="3775047" cy="18002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43949952"/>
              </p:ext>
            </p:extLst>
          </p:nvPr>
        </p:nvGraphicFramePr>
        <p:xfrm>
          <a:off x="3209925" y="3689350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Wordpad Document" r:id="rId4" imgW="3657600" imgH="181440" progId="WordPad.Document.1">
                  <p:embed/>
                </p:oleObj>
              </mc:Choice>
              <mc:Fallback>
                <p:oleObj name="Wordpad Document" r:id="rId4" imgW="3657600" imgH="181440" progId="WordPad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9925" y="3689350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10815" y="1341438"/>
            <a:ext cx="9377697" cy="1600199"/>
          </a:xfr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87785" y="6827837"/>
            <a:ext cx="5438328" cy="366699"/>
          </a:xfrm>
        </p:spPr>
        <p:txBody>
          <a:bodyPr/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11598" y="3779837"/>
            <a:ext cx="9377697" cy="1066800"/>
          </a:xfr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94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73" y="179437"/>
            <a:ext cx="1636259" cy="78028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5912" y="1189037"/>
            <a:ext cx="9404919" cy="58673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pPr>
              <a:defRPr/>
            </a:pPr>
            <a:fld id="{2BA3AA5C-FA3E-445D-95B9-F91AE24370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12739-8CA7-4495-A0D4-278AF4C49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73" y="179437"/>
            <a:ext cx="1636259" cy="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2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7784" y="93663"/>
            <a:ext cx="7796789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784" y="1259557"/>
            <a:ext cx="943304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058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342187" y="7280919"/>
            <a:ext cx="2346325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8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200" b="1">
                <a:solidFill>
                  <a:schemeClr val="accent1"/>
                </a:solidFill>
                <a:latin typeface="+mn-lt"/>
                <a:ea typeface="+mn-ea"/>
                <a:cs typeface="DejaVu Sans" charset="0"/>
              </a:defRPr>
            </a:lvl1pPr>
          </a:lstStyle>
          <a:p>
            <a:pPr>
              <a:defRPr/>
            </a:pPr>
            <a:fld id="{2BA3AA5C-FA3E-445D-95B9-F91AE24370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287784" y="1044575"/>
            <a:ext cx="9433048" cy="1588"/>
          </a:xfrm>
          <a:prstGeom prst="line">
            <a:avLst/>
          </a:prstGeom>
          <a:noFill/>
          <a:ln w="2736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l-GR">
              <a:cs typeface="DejaVu Sans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287784" y="7234633"/>
            <a:ext cx="9433048" cy="1588"/>
          </a:xfrm>
          <a:prstGeom prst="line">
            <a:avLst/>
          </a:prstGeom>
          <a:noFill/>
          <a:ln w="2736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l-GR">
              <a:cs typeface="DejaVu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9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chemeClr val="accent1"/>
          </a:solidFill>
          <a:latin typeface="+mj-lt"/>
          <a:ea typeface="DejaVu Sans" pitchFamily="34" charset="0"/>
          <a:cs typeface="+mj-cs"/>
        </a:defRPr>
      </a:lvl1pPr>
      <a:lvl2pPr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04586"/>
          </a:solidFill>
          <a:latin typeface="Verdana" pitchFamily="32" charset="0"/>
          <a:ea typeface="DejaVu Sans" pitchFamily="34" charset="0"/>
          <a:cs typeface="DejaVu Sans" charset="0"/>
        </a:defRPr>
      </a:lvl2pPr>
      <a:lvl3pPr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04586"/>
          </a:solidFill>
          <a:latin typeface="Verdana" pitchFamily="32" charset="0"/>
          <a:ea typeface="DejaVu Sans" pitchFamily="34" charset="0"/>
          <a:cs typeface="DejaVu Sans" charset="0"/>
        </a:defRPr>
      </a:lvl3pPr>
      <a:lvl4pPr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04586"/>
          </a:solidFill>
          <a:latin typeface="Verdana" pitchFamily="32" charset="0"/>
          <a:ea typeface="DejaVu Sans" pitchFamily="34" charset="0"/>
          <a:cs typeface="DejaVu Sans" charset="0"/>
        </a:defRPr>
      </a:lvl4pPr>
      <a:lvl5pPr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04586"/>
          </a:solidFill>
          <a:latin typeface="Verdana" pitchFamily="32" charset="0"/>
          <a:ea typeface="DejaVu Sans" pitchFamily="34" charset="0"/>
          <a:cs typeface="DejaVu Sans" charset="0"/>
        </a:defRPr>
      </a:lvl5pPr>
      <a:lvl6pPr marL="2514600" indent="-228600"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4586"/>
          </a:solidFill>
          <a:latin typeface="Verdana" pitchFamily="32" charset="0"/>
          <a:cs typeface="DejaVu Sans" charset="0"/>
        </a:defRPr>
      </a:lvl6pPr>
      <a:lvl7pPr marL="2971800" indent="-228600"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4586"/>
          </a:solidFill>
          <a:latin typeface="Verdana" pitchFamily="32" charset="0"/>
          <a:cs typeface="DejaVu Sans" charset="0"/>
        </a:defRPr>
      </a:lvl7pPr>
      <a:lvl8pPr marL="3429000" indent="-228600"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4586"/>
          </a:solidFill>
          <a:latin typeface="Verdana" pitchFamily="32" charset="0"/>
          <a:cs typeface="DejaVu Sans" charset="0"/>
        </a:defRPr>
      </a:lvl8pPr>
      <a:lvl9pPr marL="3886200" indent="-228600" algn="l" defTabSz="457200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4586"/>
          </a:solidFill>
          <a:latin typeface="Verdana" pitchFamily="32" charset="0"/>
          <a:cs typeface="DejaVu Sans" charset="0"/>
        </a:defRPr>
      </a:lvl9pPr>
    </p:titleStyle>
    <p:bodyStyle>
      <a:lvl1pPr marL="342900" indent="-342900" algn="l" defTabSz="457200" rtl="0" eaLnBrk="1" fontAlgn="base" hangingPunct="1">
        <a:lnSpc>
          <a:spcPct val="97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8" charset="0"/>
        <a:buChar char="•"/>
        <a:defRPr sz="2800">
          <a:solidFill>
            <a:srgbClr val="000000"/>
          </a:solidFill>
          <a:latin typeface="+mn-lt"/>
          <a:ea typeface="DejaVu Sans" pitchFamily="34" charset="0"/>
          <a:cs typeface="+mn-cs"/>
        </a:defRPr>
      </a:lvl1pPr>
      <a:lvl2pPr marL="742950" indent="-285750" algn="l" defTabSz="457200" rtl="0" eaLnBrk="1" fontAlgn="base" hangingPunct="1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  <a:ea typeface="DejaVu Sans" pitchFamily="34" charset="0"/>
          <a:cs typeface="+mn-cs"/>
        </a:defRPr>
      </a:lvl2pPr>
      <a:lvl3pPr marL="1143000" indent="-228600" algn="l" defTabSz="457200" rtl="0" eaLnBrk="1" fontAlgn="base" hangingPunct="1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DejaVu Sans" pitchFamily="34" charset="0"/>
          <a:cs typeface="+mn-cs"/>
        </a:defRPr>
      </a:lvl3pPr>
      <a:lvl4pPr marL="1600200" indent="-228600" algn="l" defTabSz="457200" rtl="0" eaLnBrk="1" fontAlgn="base" hangingPunct="1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DejaVu Sans" pitchFamily="34" charset="0"/>
          <a:cs typeface="+mn-cs"/>
        </a:defRPr>
      </a:lvl4pPr>
      <a:lvl5pPr marL="2057400" indent="-228600" algn="l" defTabSz="457200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DejaVu Sans" pitchFamily="34" charset="0"/>
          <a:cs typeface="+mn-cs"/>
        </a:defRPr>
      </a:lvl5pPr>
      <a:lvl6pPr marL="2514600" indent="-228600" algn="l" defTabSz="457200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xtant.di.uoa.gr/" TargetMode="External"/><Relationship Id="rId3" Type="http://schemas.openxmlformats.org/officeDocument/2006/relationships/hyperlink" Target="http://strabon.di.uoa.gr/" TargetMode="External"/><Relationship Id="rId4" Type="http://schemas.openxmlformats.org/officeDocument/2006/relationships/hyperlink" Target="http://linkedeodata.eu/" TargetMode="External"/><Relationship Id="rId5" Type="http://schemas.openxmlformats.org/officeDocument/2006/relationships/hyperlink" Target="http://earthobservatory.eu/" TargetMode="External"/><Relationship Id="rId6" Type="http://schemas.openxmlformats.org/officeDocument/2006/relationships/hyperlink" Target="http://datahub.io/organization/teleios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4.png"/><Relationship Id="rId9" Type="http://schemas.openxmlformats.org/officeDocument/2006/relationships/image" Target="../media/image16.png"/><Relationship Id="rId10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7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Visualizing and Exploring Linked Spatiotemporal Data using Sextant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87785" y="6446837"/>
            <a:ext cx="5438328" cy="747699"/>
          </a:xfrm>
        </p:spPr>
        <p:txBody>
          <a:bodyPr>
            <a:noAutofit/>
          </a:bodyPr>
          <a:lstStyle/>
          <a:p>
            <a:r>
              <a:rPr lang="en-US"/>
              <a:t>Linked Data Europe: Tools and Applications</a:t>
            </a:r>
          </a:p>
          <a:p>
            <a:r>
              <a:rPr lang="en-US"/>
              <a:t>March 21</a:t>
            </a:r>
            <a:r>
              <a:rPr lang="en-US" baseline="30000"/>
              <a:t>st</a:t>
            </a:r>
            <a:r>
              <a:rPr lang="en-US"/>
              <a:t>, 2014, Athens, Greece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11598" y="3398837"/>
            <a:ext cx="9376913" cy="1066800"/>
          </a:xfrm>
        </p:spPr>
        <p:txBody>
          <a:bodyPr/>
          <a:lstStyle/>
          <a:p>
            <a:r>
              <a:rPr lang="en-US"/>
              <a:t>Konstantina Bereta, Kallirroi Dogani, George Garbis, Manos Karpathiotakis, Kostis Kyzirakos, </a:t>
            </a:r>
            <a:r>
              <a:rPr lang="en-US" b="1"/>
              <a:t>Charalampos Nikolaou</a:t>
            </a:r>
            <a:r>
              <a:rPr lang="en-US"/>
              <a:t>, Manolis Koubarakis</a:t>
            </a:r>
          </a:p>
        </p:txBody>
      </p:sp>
      <p:pic>
        <p:nvPicPr>
          <p:cNvPr id="5" name="Picture 4" descr="athena-blue-left-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" y="4850625"/>
            <a:ext cx="4355786" cy="986612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34" y="2103437"/>
            <a:ext cx="811378" cy="811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95966">
            <a:off x="1180494" y="2506904"/>
            <a:ext cx="3507503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[ESWC2013 (best demo award)]</a:t>
            </a:r>
          </a:p>
          <a:p>
            <a:r>
              <a:rPr lang="en-US">
                <a:solidFill>
                  <a:schemeClr val="accent2"/>
                </a:solidFill>
              </a:rPr>
              <a:t>[ISWC2013]</a:t>
            </a:r>
          </a:p>
        </p:txBody>
      </p:sp>
      <p:pic>
        <p:nvPicPr>
          <p:cNvPr id="9" name="Picture 8" descr="TELEIOS_logo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12" y="4313237"/>
            <a:ext cx="2260641" cy="10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5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600"/>
          </a:p>
          <a:p>
            <a:pPr marL="0" indent="0" algn="ctr">
              <a:buNone/>
            </a:pPr>
            <a:endParaRPr lang="en-US" sz="3600"/>
          </a:p>
          <a:p>
            <a:pPr marL="0" indent="0" algn="ctr">
              <a:buNone/>
            </a:pPr>
            <a:endParaRPr lang="en-US" sz="3600"/>
          </a:p>
          <a:p>
            <a:pPr marL="0" indent="0" algn="ctr">
              <a:buNone/>
            </a:pPr>
            <a:r>
              <a:rPr lang="en-US" sz="3600"/>
              <a:t>Where is the </a:t>
            </a:r>
            <a:r>
              <a:rPr lang="en-US" sz="3600" b="1"/>
              <a:t>temporal</a:t>
            </a:r>
            <a:r>
              <a:rPr lang="en-US" sz="3600"/>
              <a:t> dimension?</a:t>
            </a:r>
          </a:p>
        </p:txBody>
      </p:sp>
      <p:pic>
        <p:nvPicPr>
          <p:cNvPr id="3" name="Picture 2" descr="inspector_gadg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12" y="4237037"/>
            <a:ext cx="2197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is everywhere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/>
              <a:t>Sensor data (e.g., wind direction)</a:t>
            </a:r>
          </a:p>
          <a:p>
            <a:r>
              <a:rPr lang="en-US" sz="3200"/>
              <a:t>Earth observation data (e.g., satellite acquisitions, EO standard products)</a:t>
            </a:r>
          </a:p>
          <a:p>
            <a:r>
              <a:rPr lang="en-US" sz="3200"/>
              <a:t>Simulations of events (e.g., fire spread, oil spill spread)</a:t>
            </a:r>
          </a:p>
          <a:p>
            <a:r>
              <a:rPr lang="en-US" sz="3200"/>
              <a:t>Evolution (e.g., land cover)</a:t>
            </a:r>
          </a:p>
          <a:p>
            <a:r>
              <a:rPr lang="en-US" sz="3200"/>
              <a:t>Marine surveillance</a:t>
            </a:r>
          </a:p>
          <a:p>
            <a:r>
              <a:rPr lang="en-US" sz="3200"/>
              <a:t>Census data (periodically)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6275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auto">
          <a:xfrm rot="538000">
            <a:off x="7970865" y="1256817"/>
            <a:ext cx="1896413" cy="623198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cap="small" dirty="0" smtClean="0">
                <a:solidFill>
                  <a:srgbClr val="990033"/>
                </a:solidFill>
              </a:rPr>
              <a:t>Open Source</a:t>
            </a:r>
            <a:endParaRPr lang="en-GB" sz="2000" b="1" cap="small" dirty="0">
              <a:solidFill>
                <a:srgbClr val="9900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tool Sextant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80" y="427037"/>
            <a:ext cx="609600" cy="6096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315913" y="1189037"/>
            <a:ext cx="8077199" cy="5867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/>
              <a:t>Sextant is a web-based tool for:</a:t>
            </a:r>
            <a:br>
              <a:rPr lang="en-US" sz="2400"/>
            </a:br>
            <a:endParaRPr lang="en-US" sz="2400"/>
          </a:p>
          <a:p>
            <a:r>
              <a:rPr lang="en-US" sz="2400" b="1"/>
              <a:t>visualizing</a:t>
            </a:r>
            <a:r>
              <a:rPr lang="en-US" sz="2400"/>
              <a:t> and </a:t>
            </a:r>
            <a:r>
              <a:rPr lang="en-US" sz="2400" b="1"/>
              <a:t>exploring</a:t>
            </a:r>
            <a:r>
              <a:rPr lang="en-US" sz="2400"/>
              <a:t> linked spatiotemporal data</a:t>
            </a:r>
            <a:br>
              <a:rPr lang="en-US" sz="2400"/>
            </a:br>
            <a:endParaRPr lang="en-US" sz="2400"/>
          </a:p>
          <a:p>
            <a:r>
              <a:rPr lang="en-US" sz="2400" b="1"/>
              <a:t>creating thematic maps</a:t>
            </a:r>
            <a:r>
              <a:rPr lang="en-US" sz="2400"/>
              <a:t> by </a:t>
            </a:r>
          </a:p>
          <a:p>
            <a:pPr lvl="1"/>
            <a:r>
              <a:rPr lang="en-US" sz="2000"/>
              <a:t>by querying </a:t>
            </a:r>
            <a:r>
              <a:rPr lang="en-US" sz="2000" b="1"/>
              <a:t>linked spatiotemporal data</a:t>
            </a:r>
            <a:r>
              <a:rPr lang="en-US" sz="2000"/>
              <a:t> </a:t>
            </a:r>
          </a:p>
          <a:p>
            <a:pPr lvl="1"/>
            <a:r>
              <a:rPr lang="en-US" sz="2000"/>
              <a:t>geospatial data sources in </a:t>
            </a:r>
            <a:r>
              <a:rPr lang="en-US" sz="2000" b="1"/>
              <a:t>OGC standard file formats</a:t>
            </a:r>
            <a:r>
              <a:rPr lang="en-US" sz="2000"/>
              <a:t> (e.g., KML)</a:t>
            </a:r>
            <a:br>
              <a:rPr lang="en-US" sz="2000"/>
            </a:br>
            <a:endParaRPr lang="en-US" sz="2000"/>
          </a:p>
          <a:p>
            <a:r>
              <a:rPr lang="en-US" sz="2400" b="1"/>
              <a:t>sharing</a:t>
            </a:r>
            <a:r>
              <a:rPr lang="en-US" sz="2400"/>
              <a:t> and </a:t>
            </a:r>
            <a:r>
              <a:rPr lang="en-US" sz="2400" b="1"/>
              <a:t>collaborative editing</a:t>
            </a:r>
            <a:r>
              <a:rPr lang="en-US" sz="2400"/>
              <a:t> of thematic maps</a:t>
            </a:r>
          </a:p>
        </p:txBody>
      </p:sp>
      <p:pic>
        <p:nvPicPr>
          <p:cNvPr id="13" name="Picture 12" descr="OGC_Logo_3D_PNG_Form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40" y="4137651"/>
            <a:ext cx="1063747" cy="507149"/>
          </a:xfrm>
          <a:prstGeom prst="rect">
            <a:avLst/>
          </a:prstGeom>
        </p:spPr>
      </p:pic>
      <p:pic>
        <p:nvPicPr>
          <p:cNvPr id="14" name="Picture 13" descr="Information_magnifier_ic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12" y="2103437"/>
            <a:ext cx="676767" cy="601881"/>
          </a:xfrm>
          <a:prstGeom prst="rect">
            <a:avLst/>
          </a:prstGeom>
        </p:spPr>
      </p:pic>
      <p:pic>
        <p:nvPicPr>
          <p:cNvPr id="15" name="Picture 14" descr="kml-ic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r="12765" b="2741"/>
          <a:stretch/>
        </p:blipFill>
        <p:spPr>
          <a:xfrm>
            <a:off x="9401082" y="3949323"/>
            <a:ext cx="636600" cy="8545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40712" y="3017837"/>
            <a:ext cx="1728558" cy="954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SPARQL</a:t>
            </a:r>
          </a:p>
          <a:p>
            <a:pPr algn="ctr"/>
            <a:r>
              <a:rPr lang="en-US" sz="2000" b="1"/>
              <a:t>stSPARQL</a:t>
            </a:r>
          </a:p>
          <a:p>
            <a:r>
              <a:rPr lang="en-US" sz="2000" b="1"/>
              <a:t>GeoSPARQL</a:t>
            </a:r>
          </a:p>
        </p:txBody>
      </p:sp>
      <p:pic>
        <p:nvPicPr>
          <p:cNvPr id="17" name="Picture 16" descr="1395333024_sharemanag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12" y="5117575"/>
            <a:ext cx="689413" cy="689413"/>
          </a:xfrm>
          <a:prstGeom prst="rect">
            <a:avLst/>
          </a:prstGeom>
        </p:spPr>
      </p:pic>
      <p:pic>
        <p:nvPicPr>
          <p:cNvPr id="18" name="Picture 7" descr="stamp-effect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437">
            <a:off x="7895904" y="1258910"/>
            <a:ext cx="2116537" cy="66667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315912" y="6362182"/>
            <a:ext cx="3740611" cy="727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Find more at: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http://sextant.di.uoa.gr/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811712" y="6370637"/>
            <a:ext cx="4953000" cy="727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bg1"/>
                </a:solidFill>
              </a:rPr>
              <a:t>Interoperable with well-known GIS tools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(e.g., ArcGIS, QGIS, Google Earth)</a:t>
            </a:r>
          </a:p>
        </p:txBody>
      </p:sp>
    </p:spTree>
    <p:extLst>
      <p:ext uri="{BB962C8B-B14F-4D97-AF65-F5344CB8AC3E}">
        <p14:creationId xmlns:p14="http://schemas.microsoft.com/office/powerpoint/2010/main" val="280055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architecture of Sextant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 descr="sextant-arch-tempor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1172085"/>
            <a:ext cx="8664836" cy="565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 ontology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pPr>
              <a:defRPr/>
            </a:pPr>
            <a:fld id="{2BA3AA5C-FA3E-445D-95B9-F91AE243704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 descr="mapOntolog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037"/>
            <a:ext cx="10080625" cy="39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5912" y="1189037"/>
            <a:ext cx="9404919" cy="5867399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Rapid mapping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Sextant in real-world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4" y="1967947"/>
            <a:ext cx="7303618" cy="4268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Rounded Rectangle 9"/>
          <p:cNvSpPr/>
          <p:nvPr/>
        </p:nvSpPr>
        <p:spPr bwMode="auto">
          <a:xfrm>
            <a:off x="392112" y="6421430"/>
            <a:ext cx="51816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http://bit.ly/sextant-rapid-mapping-attica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81788" y="2565491"/>
            <a:ext cx="1959124" cy="1671546"/>
            <a:chOff x="7603356" y="4093461"/>
            <a:chExt cx="1441878" cy="1230226"/>
          </a:xfrm>
        </p:grpSpPr>
        <p:pic>
          <p:nvPicPr>
            <p:cNvPr id="13" name="Picture 12" descr="saf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469" y="4743013"/>
              <a:ext cx="1433765" cy="580674"/>
            </a:xfrm>
            <a:prstGeom prst="rect">
              <a:avLst/>
            </a:prstGeom>
          </p:spPr>
        </p:pic>
        <p:pic>
          <p:nvPicPr>
            <p:cNvPr id="14" name="Picture 13" descr="Copernicus_logo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" t="10118" r="4155" b="32925"/>
            <a:stretch/>
          </p:blipFill>
          <p:spPr>
            <a:xfrm>
              <a:off x="7603356" y="4093461"/>
              <a:ext cx="1441878" cy="525968"/>
            </a:xfrm>
            <a:prstGeom prst="rect">
              <a:avLst/>
            </a:prstGeom>
          </p:spPr>
        </p:pic>
      </p:grpSp>
      <p:pic>
        <p:nvPicPr>
          <p:cNvPr id="15" name="Picture 27" descr="yd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14000"/>
          </a:blip>
          <a:srcRect/>
          <a:stretch>
            <a:fillRect/>
          </a:stretch>
        </p:blipFill>
        <p:spPr bwMode="auto">
          <a:xfrm>
            <a:off x="8240712" y="4389437"/>
            <a:ext cx="1249725" cy="132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ELEIOS_logo_hig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12" y="6294437"/>
            <a:ext cx="1864179" cy="859228"/>
          </a:xfrm>
          <a:prstGeom prst="rect">
            <a:avLst/>
          </a:prstGeom>
        </p:spPr>
      </p:pic>
      <p:sp>
        <p:nvSpPr>
          <p:cNvPr id="4" name="Curved Up Arrow 3"/>
          <p:cNvSpPr/>
          <p:nvPr/>
        </p:nvSpPr>
        <p:spPr bwMode="auto">
          <a:xfrm rot="17007963">
            <a:off x="5572155" y="6204943"/>
            <a:ext cx="838200" cy="501276"/>
          </a:xfrm>
          <a:prstGeom prst="curvedUp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8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Sextant in real-world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Evolution of land cover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" y="1798637"/>
            <a:ext cx="8030947" cy="441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Rounded Rectangle 8"/>
          <p:cNvSpPr/>
          <p:nvPr/>
        </p:nvSpPr>
        <p:spPr bwMode="auto">
          <a:xfrm>
            <a:off x="392112" y="6421430"/>
            <a:ext cx="51816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http://bit.ly/sextant-land-cover-evolution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545512" y="2873913"/>
            <a:ext cx="1417209" cy="1361378"/>
            <a:chOff x="2615262" y="2389135"/>
            <a:chExt cx="3605402" cy="3809701"/>
          </a:xfrm>
        </p:grpSpPr>
        <p:sp>
          <p:nvSpPr>
            <p:cNvPr id="11" name="Rounded Rectangle 10"/>
            <p:cNvSpPr/>
            <p:nvPr/>
          </p:nvSpPr>
          <p:spPr>
            <a:xfrm>
              <a:off x="2615262" y="2389135"/>
              <a:ext cx="3605402" cy="3809701"/>
            </a:xfrm>
            <a:prstGeom prst="roundRect">
              <a:avLst>
                <a:gd name="adj" fmla="val 217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 EE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594" y="2805471"/>
              <a:ext cx="2804717" cy="31103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 descr="TELEIOS_logo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12" y="6294437"/>
            <a:ext cx="1864179" cy="859228"/>
          </a:xfrm>
          <a:prstGeom prst="rect">
            <a:avLst/>
          </a:prstGeom>
        </p:spPr>
      </p:pic>
      <p:sp>
        <p:nvSpPr>
          <p:cNvPr id="13" name="Curved Up Arrow 12"/>
          <p:cNvSpPr/>
          <p:nvPr/>
        </p:nvSpPr>
        <p:spPr bwMode="auto">
          <a:xfrm rot="17007963">
            <a:off x="5572155" y="6204943"/>
            <a:ext cx="838200" cy="501276"/>
          </a:xfrm>
          <a:prstGeom prst="curvedUp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1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Sextant in real-world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Simulation of fire spread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78235" y="6294437"/>
            <a:ext cx="2267477" cy="1097459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 fontScale="62500" lnSpcReduction="20000"/>
          </a:bodyPr>
          <a:lstStyle/>
          <a:p>
            <a:pPr marL="0" marR="0" lvl="0" indent="0" algn="ctr" defTabSz="41764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u="none" strike="noStrike" kern="1200" cap="none" spc="0" normalizeH="0" baseline="0" noProof="0" dirty="0" err="1" smtClean="0">
                <a:ln>
                  <a:noFill/>
                </a:ln>
                <a:solidFill>
                  <a:srgbClr val="0D243D"/>
                </a:solidFill>
                <a:effectLst/>
                <a:uLnTx/>
                <a:uFillTx/>
                <a:latin typeface="Forte" pitchFamily="66" charset="0"/>
                <a:ea typeface="Verdana" pitchFamily="34" charset="0"/>
                <a:cs typeface="Verdana" pitchFamily="34" charset="0"/>
              </a:rPr>
              <a:t>SWeFS</a:t>
            </a:r>
            <a:endParaRPr kumimoji="0" lang="en-US" sz="6600" u="none" strike="noStrike" kern="1200" cap="none" spc="0" normalizeH="0" baseline="0" noProof="0" dirty="0">
              <a:ln>
                <a:noFill/>
              </a:ln>
              <a:solidFill>
                <a:srgbClr val="0D243D"/>
              </a:solidFill>
              <a:effectLst/>
              <a:uLnTx/>
              <a:uFillTx/>
              <a:latin typeface="Forte" pitchFamily="66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2112" y="6421430"/>
            <a:ext cx="4724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http://bit.ly/sextant-fire-front-monitor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" y="2255837"/>
            <a:ext cx="7543800" cy="396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8164512" y="2941637"/>
            <a:ext cx="1717673" cy="1465537"/>
            <a:chOff x="7603356" y="4093461"/>
            <a:chExt cx="1441878" cy="1230226"/>
          </a:xfrm>
        </p:grpSpPr>
        <p:pic>
          <p:nvPicPr>
            <p:cNvPr id="11" name="Picture 10" descr="saf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469" y="4743013"/>
              <a:ext cx="1433765" cy="580674"/>
            </a:xfrm>
            <a:prstGeom prst="rect">
              <a:avLst/>
            </a:prstGeom>
          </p:spPr>
        </p:pic>
        <p:pic>
          <p:nvPicPr>
            <p:cNvPr id="12" name="Picture 11" descr="Copernicus_logo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" t="10118" r="4155" b="32925"/>
            <a:stretch/>
          </p:blipFill>
          <p:spPr>
            <a:xfrm>
              <a:off x="7603356" y="4093461"/>
              <a:ext cx="1441878" cy="525968"/>
            </a:xfrm>
            <a:prstGeom prst="rect">
              <a:avLst/>
            </a:prstGeom>
          </p:spPr>
        </p:pic>
      </p:grpSp>
      <p:sp>
        <p:nvSpPr>
          <p:cNvPr id="13" name="Curved Up Arrow 12"/>
          <p:cNvSpPr/>
          <p:nvPr/>
        </p:nvSpPr>
        <p:spPr bwMode="auto">
          <a:xfrm rot="17007963">
            <a:off x="5114955" y="6204943"/>
            <a:ext cx="838200" cy="501276"/>
          </a:xfrm>
          <a:prstGeom prst="curvedUp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3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Sextant in real-world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Semantic annotation of Earth Observation images</a:t>
            </a:r>
          </a:p>
        </p:txBody>
      </p:sp>
      <p:pic>
        <p:nvPicPr>
          <p:cNvPr id="7" name="Picture 6" descr="sextant-por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2179637"/>
            <a:ext cx="9144000" cy="4196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8841798" y="2922671"/>
            <a:ext cx="1007586" cy="915987"/>
            <a:chOff x="8018187" y="2899224"/>
            <a:chExt cx="915987" cy="91598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264807" y="5009214"/>
            <a:ext cx="388468" cy="353153"/>
            <a:chOff x="8018187" y="2899224"/>
            <a:chExt cx="915987" cy="91598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83916" y="6017484"/>
            <a:ext cx="388468" cy="353153"/>
            <a:chOff x="8018187" y="2899224"/>
            <a:chExt cx="915987" cy="91598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064852" y="5297822"/>
            <a:ext cx="388468" cy="353153"/>
            <a:chOff x="8018187" y="2899224"/>
            <a:chExt cx="915987" cy="915987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rgbClr val="C0504D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00586" y="6599237"/>
            <a:ext cx="957225" cy="451552"/>
          </a:xfrm>
          <a:prstGeom prst="roundRect">
            <a:avLst/>
          </a:prstGeom>
          <a:solidFill>
            <a:srgbClr val="60844D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12228" y="6599237"/>
            <a:ext cx="957225" cy="451552"/>
          </a:xfrm>
          <a:prstGeom prst="roundRect">
            <a:avLst/>
          </a:prstGeom>
          <a:solidFill>
            <a:srgbClr val="576271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DLR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428898" y="6599237"/>
            <a:ext cx="957225" cy="451552"/>
          </a:xfrm>
          <a:prstGeom prst="roundRect">
            <a:avLst/>
          </a:prstGeom>
          <a:solidFill>
            <a:srgbClr val="B0516C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726112" y="1951037"/>
            <a:ext cx="3229579" cy="520875"/>
          </a:xfrm>
          <a:prstGeom prst="roundRect">
            <a:avLst/>
          </a:prstGeom>
          <a:blipFill dpi="0" rotWithShape="0">
            <a:blip r:embed="rId3">
              <a:alphaModFix amt="75000"/>
            </a:blip>
            <a:srcRect/>
            <a:stretch>
              <a:fillRect l="-154770" t="-522500" r="-28362" b="-9706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srgbClr val="C50C21"/>
                </a:solidFill>
              </a:rPr>
              <a:t>negative examples</a:t>
            </a:r>
            <a:r>
              <a:rPr lang="en-US">
                <a:solidFill>
                  <a:srgbClr val="000000"/>
                </a:solidFill>
              </a:rPr>
              <a:t> for port areas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5455174" y="6480699"/>
            <a:ext cx="4204853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http://bit.ly/sextant-venice-ports</a:t>
            </a:r>
          </a:p>
        </p:txBody>
      </p:sp>
      <p:pic>
        <p:nvPicPr>
          <p:cNvPr id="23" name="Picture 4" descr="dl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2512" y="6460014"/>
            <a:ext cx="828393" cy="73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urved Left Arrow 25"/>
          <p:cNvSpPr/>
          <p:nvPr/>
        </p:nvSpPr>
        <p:spPr bwMode="auto">
          <a:xfrm rot="10138625">
            <a:off x="4784193" y="6057098"/>
            <a:ext cx="534491" cy="880160"/>
          </a:xfrm>
          <a:prstGeom prst="curvedLef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8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Sextant is being extended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sz="2600"/>
              <a:t>Map registry</a:t>
            </a:r>
            <a:br>
              <a:rPr lang="en-US" sz="2600"/>
            </a:br>
            <a:endParaRPr lang="en-US" sz="2600"/>
          </a:p>
          <a:p>
            <a:pPr>
              <a:buFont typeface="Wingdings" charset="2"/>
              <a:buChar char="ü"/>
            </a:pPr>
            <a:r>
              <a:rPr lang="en-US" sz="2600"/>
              <a:t>Legend information</a:t>
            </a:r>
            <a:br>
              <a:rPr lang="en-US" sz="2600"/>
            </a:br>
            <a:endParaRPr lang="en-US" sz="2600"/>
          </a:p>
          <a:p>
            <a:pPr>
              <a:buFont typeface="Wingdings" charset="2"/>
              <a:buChar char="ü"/>
            </a:pPr>
            <a:r>
              <a:rPr lang="en-US" sz="2600"/>
              <a:t>Production of statistical maps</a:t>
            </a:r>
            <a:br>
              <a:rPr lang="en-US" sz="2600"/>
            </a:br>
            <a:endParaRPr lang="en-US" sz="2600"/>
          </a:p>
          <a:p>
            <a:pPr>
              <a:buFont typeface="Wingdings" charset="2"/>
              <a:buChar char="ü"/>
            </a:pPr>
            <a:r>
              <a:rPr lang="en-US" sz="2600"/>
              <a:t>Development of appropriate interfaces for mobile platforms</a:t>
            </a:r>
            <a:br>
              <a:rPr lang="en-US" sz="2600"/>
            </a:br>
            <a:endParaRPr lang="en-US" sz="2600"/>
          </a:p>
          <a:p>
            <a:pPr>
              <a:buFont typeface="Wingdings" charset="2"/>
              <a:buChar char="ü"/>
            </a:pPr>
            <a:r>
              <a:rPr lang="en-US" sz="2600"/>
              <a:t>Query builder integration</a:t>
            </a:r>
            <a:br>
              <a:rPr lang="en-US" sz="2600"/>
            </a:br>
            <a:endParaRPr lang="en-US" sz="2600"/>
          </a:p>
          <a:p>
            <a:pPr>
              <a:buFont typeface="Wingdings" charset="2"/>
              <a:buChar char="ü"/>
            </a:pPr>
            <a:r>
              <a:rPr lang="en-US" sz="2600"/>
              <a:t>Support of more file formats: ESRI shapefiles, JPEG JFIF, FITS, etc.</a:t>
            </a:r>
          </a:p>
          <a:p>
            <a:pPr marL="0" indent="0">
              <a:buNone/>
            </a:pPr>
            <a:endParaRPr lang="en-US" sz="2600"/>
          </a:p>
        </p:txBody>
      </p:sp>
      <p:sp>
        <p:nvSpPr>
          <p:cNvPr id="7" name="Rounded Rectangle 6"/>
          <p:cNvSpPr/>
          <p:nvPr/>
        </p:nvSpPr>
        <p:spPr>
          <a:xfrm rot="594683">
            <a:off x="6295026" y="1699761"/>
            <a:ext cx="3400555" cy="727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Tell us about your needs!</a:t>
            </a:r>
          </a:p>
        </p:txBody>
      </p:sp>
    </p:spTree>
    <p:extLst>
      <p:ext uri="{BB962C8B-B14F-4D97-AF65-F5344CB8AC3E}">
        <p14:creationId xmlns:p14="http://schemas.microsoft.com/office/powerpoint/2010/main" val="102668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DBpedia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112" y="1417637"/>
            <a:ext cx="8534400" cy="4945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200px-dbped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20" y="5591706"/>
            <a:ext cx="1184930" cy="7287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68512" y="6523037"/>
            <a:ext cx="6308869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</a:t>
            </a:r>
            <a:r>
              <a:rPr lang="en-US" sz="2600" b="1"/>
              <a:t>dbpedia.org/</a:t>
            </a:r>
            <a:r>
              <a:rPr lang="en-US" sz="2600"/>
              <a:t> as linked data</a:t>
            </a:r>
          </a:p>
        </p:txBody>
      </p:sp>
    </p:spTree>
    <p:extLst>
      <p:ext uri="{BB962C8B-B14F-4D97-AF65-F5344CB8AC3E}">
        <p14:creationId xmlns:p14="http://schemas.microsoft.com/office/powerpoint/2010/main" val="23712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03238" y="1392238"/>
            <a:ext cx="9070975" cy="4989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0440" rIns="0" bIns="0"/>
          <a:lstStyle/>
          <a:p>
            <a:pPr marL="104775" algn="ctr">
              <a:lnSpc>
                <a:spcPct val="97000"/>
              </a:lnSpc>
              <a:spcAft>
                <a:spcPts val="1413"/>
              </a:spcAft>
              <a:buSzPct val="119000"/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</a:pPr>
            <a:endParaRPr lang="en-US" sz="4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04775" algn="ctr">
              <a:lnSpc>
                <a:spcPct val="97000"/>
              </a:lnSpc>
              <a:spcAft>
                <a:spcPts val="1413"/>
              </a:spcAft>
              <a:buSzPct val="119000"/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</a:pPr>
            <a:endParaRPr lang="en-US" sz="4000" dirty="0">
              <a:solidFill>
                <a:srgbClr val="000000"/>
              </a:solidFill>
              <a:latin typeface="Verdana" pitchFamily="34" charset="0"/>
            </a:endParaRPr>
          </a:p>
          <a:p>
            <a:pPr marL="104775" algn="ctr">
              <a:lnSpc>
                <a:spcPct val="97000"/>
              </a:lnSpc>
              <a:spcAft>
                <a:spcPts val="1413"/>
              </a:spcAft>
              <a:buSzPct val="119000"/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</a:pPr>
            <a:endParaRPr lang="en-US" sz="4000" dirty="0">
              <a:solidFill>
                <a:srgbClr val="000000"/>
              </a:solidFill>
              <a:latin typeface="Verdana" pitchFamily="34" charset="0"/>
            </a:endParaRPr>
          </a:p>
          <a:p>
            <a:pPr marL="104775" algn="ctr">
              <a:lnSpc>
                <a:spcPct val="97000"/>
              </a:lnSpc>
              <a:spcAft>
                <a:spcPts val="1413"/>
              </a:spcAft>
              <a:buSzPct val="119000"/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</a:pPr>
            <a:r>
              <a:rPr lang="en-US" sz="6000" dirty="0" smtClean="0">
                <a:solidFill>
                  <a:schemeClr val="accent6"/>
                </a:solidFill>
                <a:latin typeface="Verdana" pitchFamily="34" charset="0"/>
              </a:rPr>
              <a:t>Thanks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0F12739-8CA7-4495-A0D4-278AF4C493E0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Useful links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7799" y="1112837"/>
            <a:ext cx="8062913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0583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DejaVu Sans" pitchFamily="34" charset="0"/>
                <a:cs typeface="+mn-cs"/>
              </a:defRPr>
            </a:lvl1pPr>
            <a:lvl2pPr marL="742950" indent="-28575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DejaVu Sans" pitchFamily="34" charset="0"/>
                <a:cs typeface="+mn-cs"/>
              </a:defRPr>
            </a:lvl2pPr>
            <a:lvl3pPr marL="1143000" indent="-2286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DejaVu Sans" pitchFamily="34" charset="0"/>
                <a:cs typeface="+mn-cs"/>
              </a:defRPr>
            </a:lvl3pPr>
            <a:lvl4pPr marL="1600200" indent="-2286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DejaVu Sans" pitchFamily="34" charset="0"/>
                <a:cs typeface="+mn-cs"/>
              </a:defRPr>
            </a:lvl4pPr>
            <a:lvl5pPr marL="2057400" indent="-2286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DejaVu Sans" pitchFamily="34" charset="0"/>
                <a:cs typeface="+mn-cs"/>
              </a:defRPr>
            </a:lvl5pPr>
            <a:lvl6pPr marL="2514600" indent="-2286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400"/>
              <a:t>Sextant</a:t>
            </a:r>
            <a:br>
              <a:rPr lang="en-US" sz="2400"/>
            </a:br>
            <a:r>
              <a:rPr lang="en-US" sz="2400">
                <a:hlinkClick r:id="rId2"/>
              </a:rPr>
              <a:t>http://sextant.di.uoa.gr/</a:t>
            </a:r>
            <a:r>
              <a:rPr lang="en-US" sz="2400"/>
              <a:t> </a:t>
            </a:r>
            <a:br>
              <a:rPr lang="en-US" sz="2400"/>
            </a:br>
            <a:endParaRPr lang="en-US" sz="2400">
              <a:solidFill>
                <a:srgbClr val="C50C2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C50C21"/>
                </a:solidFill>
              </a:rPr>
              <a:t>Strabon</a:t>
            </a:r>
            <a:r>
              <a:rPr lang="en-US" sz="2400"/>
              <a:t/>
            </a:r>
            <a:br>
              <a:rPr lang="en-US" sz="2400"/>
            </a:br>
            <a:r>
              <a:rPr lang="en-US" sz="2400">
                <a:solidFill>
                  <a:srgbClr val="C50C21"/>
                </a:solidFill>
                <a:hlinkClick r:id="rId3"/>
              </a:rPr>
              <a:t>http://strabon.di.uoa.gr/</a:t>
            </a:r>
            <a:endParaRPr lang="en-US" sz="2400">
              <a:solidFill>
                <a:srgbClr val="C50C21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C50C2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/>
              <a:t>LEO project</a:t>
            </a:r>
            <a:br>
              <a:rPr lang="en-US" sz="2400"/>
            </a:br>
            <a:r>
              <a:rPr lang="en-US" sz="2400">
                <a:hlinkClick r:id="rId4"/>
              </a:rPr>
              <a:t>http://linkedeodata.eu/</a:t>
            </a: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457200" indent="-457200">
              <a:buFont typeface="Arial"/>
              <a:buChar char="•"/>
            </a:pPr>
            <a:r>
              <a:rPr lang="en-US" sz="2400"/>
              <a:t>TELEIOS project</a:t>
            </a:r>
            <a:br>
              <a:rPr lang="en-US" sz="2400"/>
            </a:br>
            <a:r>
              <a:rPr lang="en-US" sz="2400">
                <a:hlinkClick r:id="rId5"/>
              </a:rPr>
              <a:t>http://earthobservatory.eu/</a:t>
            </a:r>
            <a:r>
              <a:rPr lang="en-US" sz="2400"/>
              <a:t> </a:t>
            </a:r>
            <a:br>
              <a:rPr lang="en-US" sz="2400"/>
            </a:br>
            <a:endParaRPr lang="en-US" sz="2400"/>
          </a:p>
          <a:p>
            <a:pPr marL="457200" indent="-457200">
              <a:buFont typeface="Arial"/>
              <a:buChar char="•"/>
            </a:pPr>
            <a:r>
              <a:rPr lang="en-US" sz="2400"/>
              <a:t>Linked EO data</a:t>
            </a:r>
            <a:br>
              <a:rPr lang="en-US" sz="2400"/>
            </a:br>
            <a:r>
              <a:rPr lang="en-US" sz="2400">
                <a:hlinkClick r:id="rId6"/>
              </a:rPr>
              <a:t>http://datahub.io/organization/teleios</a:t>
            </a:r>
            <a:endParaRPr lang="en-US" sz="2400"/>
          </a:p>
        </p:txBody>
      </p:sp>
      <p:pic>
        <p:nvPicPr>
          <p:cNvPr id="10" name="Picture 9" descr="TELEIOS_logo_hig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24" y="5295361"/>
            <a:ext cx="1544048" cy="711600"/>
          </a:xfrm>
          <a:prstGeom prst="rect">
            <a:avLst/>
          </a:prstGeom>
        </p:spPr>
      </p:pic>
      <p:pic>
        <p:nvPicPr>
          <p:cNvPr id="11" name="Picture 10" descr="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12" y="1189037"/>
            <a:ext cx="894488" cy="894395"/>
          </a:xfrm>
          <a:prstGeom prst="rect">
            <a:avLst/>
          </a:prstGeom>
        </p:spPr>
      </p:pic>
      <p:pic>
        <p:nvPicPr>
          <p:cNvPr id="13" name="Picture 12" descr="logo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50" y="6549002"/>
            <a:ext cx="1924987" cy="431235"/>
          </a:xfrm>
          <a:prstGeom prst="rect">
            <a:avLst/>
          </a:prstGeom>
        </p:spPr>
      </p:pic>
      <p:pic>
        <p:nvPicPr>
          <p:cNvPr id="14" name="Picture 2" descr="C:\Manolis\manolis\grants\LEO\esrin workshop January 15 2014\leo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32" y="3822735"/>
            <a:ext cx="1623021" cy="7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trabon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48" y="2484519"/>
            <a:ext cx="1305292" cy="9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3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GeoNames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197" y="1407720"/>
            <a:ext cx="9047535" cy="4945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668712" y="6501861"/>
            <a:ext cx="2699218" cy="698500"/>
            <a:chOff x="3046412" y="6443901"/>
            <a:chExt cx="2699218" cy="698500"/>
          </a:xfrm>
        </p:grpSpPr>
        <p:sp>
          <p:nvSpPr>
            <p:cNvPr id="4" name="TextBox 3"/>
            <p:cNvSpPr txBox="1"/>
            <p:nvPr/>
          </p:nvSpPr>
          <p:spPr>
            <a:xfrm>
              <a:off x="3744912" y="6531318"/>
              <a:ext cx="2000718" cy="49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2B5521"/>
                  </a:solidFill>
                </a:rPr>
                <a:t>GeoNames</a:t>
              </a:r>
            </a:p>
          </p:txBody>
        </p:sp>
        <p:pic>
          <p:nvPicPr>
            <p:cNvPr id="9" name="Picture 8" descr="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12" y="6443901"/>
              <a:ext cx="698500" cy="6985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687512" y="6594992"/>
            <a:ext cx="6863546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                             as linked data</a:t>
            </a:r>
          </a:p>
        </p:txBody>
      </p:sp>
    </p:spTree>
    <p:extLst>
      <p:ext uri="{BB962C8B-B14F-4D97-AF65-F5344CB8AC3E}">
        <p14:creationId xmlns:p14="http://schemas.microsoft.com/office/powerpoint/2010/main" val="73324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Street Map (OSM)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34436" b="17681"/>
          <a:stretch/>
        </p:blipFill>
        <p:spPr bwMode="auto">
          <a:xfrm>
            <a:off x="411727" y="1539487"/>
            <a:ext cx="9208475" cy="4945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sm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17" y="1112837"/>
            <a:ext cx="1140047" cy="1139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8512" y="6523037"/>
            <a:ext cx="6215093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                     as linked data</a:t>
            </a:r>
          </a:p>
        </p:txBody>
      </p:sp>
      <p:pic>
        <p:nvPicPr>
          <p:cNvPr id="3" name="Picture 2" descr="lgd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2" y="6040430"/>
            <a:ext cx="1452880" cy="10058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pPr>
              <a:defRPr/>
            </a:pPr>
            <a:fld id="{2BA3AA5C-FA3E-445D-95B9-F91AE243704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thena-blu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6370637"/>
            <a:ext cx="529131" cy="815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CORINE Land Cover (CLC)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2" y="1493837"/>
            <a:ext cx="9164204" cy="4796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8920715" y="5713679"/>
            <a:ext cx="1067123" cy="1024975"/>
            <a:chOff x="2615262" y="2389135"/>
            <a:chExt cx="3605402" cy="3809701"/>
          </a:xfrm>
        </p:grpSpPr>
        <p:sp>
          <p:nvSpPr>
            <p:cNvPr id="7" name="Rounded Rectangle 6"/>
            <p:cNvSpPr/>
            <p:nvPr/>
          </p:nvSpPr>
          <p:spPr>
            <a:xfrm>
              <a:off x="2615262" y="2389135"/>
              <a:ext cx="3605402" cy="3809701"/>
            </a:xfrm>
            <a:prstGeom prst="roundRect">
              <a:avLst>
                <a:gd name="adj" fmla="val 217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 EE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594" y="2805471"/>
              <a:ext cx="2804717" cy="3110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068512" y="6523037"/>
            <a:ext cx="6493001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                        as linked data</a:t>
            </a: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24" y="6574407"/>
            <a:ext cx="1924988" cy="4312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pPr>
              <a:defRPr/>
            </a:pPr>
            <a:fld id="{2BA3AA5C-FA3E-445D-95B9-F91AE243704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1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thena-blu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6370637"/>
            <a:ext cx="529131" cy="815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Urban Atlas (UA)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0" y="1493837"/>
            <a:ext cx="9164205" cy="4812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8920715" y="5725170"/>
            <a:ext cx="1067123" cy="1024975"/>
            <a:chOff x="2615262" y="2389135"/>
            <a:chExt cx="3605402" cy="3809701"/>
          </a:xfrm>
        </p:grpSpPr>
        <p:sp>
          <p:nvSpPr>
            <p:cNvPr id="11" name="Rounded Rectangle 10"/>
            <p:cNvSpPr/>
            <p:nvPr/>
          </p:nvSpPr>
          <p:spPr>
            <a:xfrm>
              <a:off x="2615262" y="2389135"/>
              <a:ext cx="3605402" cy="3809701"/>
            </a:xfrm>
            <a:prstGeom prst="roundRect">
              <a:avLst>
                <a:gd name="adj" fmla="val 217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 EE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594" y="2805471"/>
              <a:ext cx="2804717" cy="31103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24" y="6574407"/>
            <a:ext cx="1924988" cy="4312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8512" y="6523037"/>
            <a:ext cx="6493001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                        as linked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pPr>
              <a:defRPr/>
            </a:pPr>
            <a:fld id="{2BA3AA5C-FA3E-445D-95B9-F91AE243704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5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European Nomenclature of Territorial Units for Statistics (NUTS)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68512" y="6523037"/>
            <a:ext cx="6679413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 </a:t>
            </a:r>
            <a:r>
              <a:rPr lang="en-US" sz="2600" b="1"/>
              <a:t>GeoVocab.org</a:t>
            </a:r>
            <a:r>
              <a:rPr lang="en-US" sz="2600"/>
              <a:t>  as linked 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37489" r="18162" b="1103"/>
          <a:stretch/>
        </p:blipFill>
        <p:spPr>
          <a:xfrm>
            <a:off x="626468" y="1265237"/>
            <a:ext cx="8757244" cy="5235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Eurostat_logo_RGB_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1" y="1205969"/>
            <a:ext cx="1341831" cy="65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4285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Administrative Areas (GADM)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68512" y="6523037"/>
            <a:ext cx="6679413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 </a:t>
            </a:r>
            <a:r>
              <a:rPr lang="en-US" sz="2600" b="1"/>
              <a:t>GeoVocab.org</a:t>
            </a:r>
            <a:r>
              <a:rPr lang="en-US" sz="2600"/>
              <a:t>  as linked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8" y="1371441"/>
            <a:ext cx="9513709" cy="49049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2748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Greek administrative geography (GAG)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4"/>
          </p:nvPr>
        </p:nvSpPr>
        <p:spPr>
          <a:xfrm>
            <a:off x="7342187" y="7280919"/>
            <a:ext cx="2346325" cy="387350"/>
          </a:xfrm>
        </p:spPr>
        <p:txBody>
          <a:bodyPr/>
          <a:lstStyle/>
          <a:p>
            <a:pPr>
              <a:defRPr/>
            </a:pPr>
            <a:fld id="{3E35CD6C-681A-47B0-AE20-562AF6DAB7C4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28" y="1417637"/>
            <a:ext cx="7862569" cy="4812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599949" y="6523037"/>
            <a:ext cx="7326563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/>
              <a:t>Available on  </a:t>
            </a:r>
            <a:r>
              <a:rPr lang="en-US" sz="2600" b="1"/>
              <a:t>linkedopendata.gr</a:t>
            </a:r>
            <a:r>
              <a:rPr lang="en-US" sz="2600"/>
              <a:t>  as linked data</a:t>
            </a:r>
          </a:p>
        </p:txBody>
      </p:sp>
      <p:pic>
        <p:nvPicPr>
          <p:cNvPr id="6" name="Picture 5" descr="athena-blu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1" y="6294437"/>
            <a:ext cx="529131" cy="8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4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O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Verdana"/>
        <a:ea typeface=""/>
        <a:cs typeface="DejaVu Sans"/>
      </a:majorFont>
      <a:minorFont>
        <a:latin typeface="Verdana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LEO_Presentation_Template.potx</Template>
  <TotalTime>572</TotalTime>
  <Words>380</Words>
  <Application>Microsoft Macintosh PowerPoint</Application>
  <PresentationFormat>Custom</PresentationFormat>
  <Paragraphs>110</Paragraphs>
  <Slides>21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LEO_Presentation_Template</vt:lpstr>
      <vt:lpstr>Wordpad Document</vt:lpstr>
      <vt:lpstr>PowerPoint Presentation</vt:lpstr>
      <vt:lpstr>DBpedia</vt:lpstr>
      <vt:lpstr>GeoNames</vt:lpstr>
      <vt:lpstr>Open Street Map (OSM)</vt:lpstr>
      <vt:lpstr>CORINE Land Cover (CLC)</vt:lpstr>
      <vt:lpstr>Urban Atlas (UA)</vt:lpstr>
      <vt:lpstr>European Nomenclature of Territorial Units for Statistics (NUTS)</vt:lpstr>
      <vt:lpstr>Global Administrative Areas (GADM)</vt:lpstr>
      <vt:lpstr>Greek administrative geography (GAG)</vt:lpstr>
      <vt:lpstr>PowerPoint Presentation</vt:lpstr>
      <vt:lpstr>Time is everywhere</vt:lpstr>
      <vt:lpstr>The tool Sextant</vt:lpstr>
      <vt:lpstr>The architecture of Sextant</vt:lpstr>
      <vt:lpstr>Map ontology</vt:lpstr>
      <vt:lpstr>Sextant in real-world applications</vt:lpstr>
      <vt:lpstr>Sextant in real-world applications</vt:lpstr>
      <vt:lpstr>Sextant in real-world applications</vt:lpstr>
      <vt:lpstr>Sextant in real-world applications</vt:lpstr>
      <vt:lpstr>Sextant is being extended</vt:lpstr>
      <vt:lpstr>PowerPoint Presentation</vt:lpstr>
      <vt:lpstr>Useful links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Synthetic dataset: 100 mil. triples</dc:title>
  <dc:creator>psmeros</dc:creator>
  <cp:keywords>LEO Presentation Template</cp:keywords>
  <cp:lastModifiedBy>Charalampos Nikolaou</cp:lastModifiedBy>
  <cp:revision>87</cp:revision>
  <cp:lastPrinted>1601-01-01T00:00:00Z</cp:lastPrinted>
  <dcterms:created xsi:type="dcterms:W3CDTF">2013-11-12T16:01:23Z</dcterms:created>
  <dcterms:modified xsi:type="dcterms:W3CDTF">2014-03-24T15:44:46Z</dcterms:modified>
</cp:coreProperties>
</file>