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91" r:id="rId3"/>
    <p:sldId id="303" r:id="rId4"/>
    <p:sldId id="301" r:id="rId5"/>
    <p:sldId id="299" r:id="rId6"/>
    <p:sldId id="290" r:id="rId7"/>
    <p:sldId id="298" r:id="rId8"/>
    <p:sldId id="277" r:id="rId9"/>
    <p:sldId id="294" r:id="rId10"/>
    <p:sldId id="279" r:id="rId11"/>
    <p:sldId id="293" r:id="rId12"/>
    <p:sldId id="295" r:id="rId13"/>
    <p:sldId id="282" r:id="rId14"/>
    <p:sldId id="300" r:id="rId15"/>
    <p:sldId id="302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78"/>
    <a:srgbClr val="292929"/>
    <a:srgbClr val="1C1C1C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77" autoAdjust="0"/>
  </p:normalViewPr>
  <p:slideViewPr>
    <p:cSldViewPr snapToGrid="0" snapToObjects="1">
      <p:cViewPr varScale="1">
        <p:scale>
          <a:sx n="93" d="100"/>
          <a:sy n="9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AB61198-D977-1747-851F-54C7B466377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275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FCE063-7C2F-3C48-8FB6-A0F6BBC0C2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76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Overtopping:</a:t>
            </a:r>
            <a:r>
              <a:rPr lang="en-US" baseline="0" dirty="0" smtClean="0"/>
              <a:t> a wave or tide exceeds the height of the sea </a:t>
            </a:r>
            <a:r>
              <a:rPr lang="en-US" baseline="0" dirty="0" err="1" smtClean="0"/>
              <a:t>defence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Sensor</a:t>
            </a:r>
            <a:r>
              <a:rPr lang="en-US" baseline="0" dirty="0" smtClean="0"/>
              <a:t> data provides current sea-state conditions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National Flood and Coastal </a:t>
            </a:r>
            <a:r>
              <a:rPr lang="en-US" baseline="0" dirty="0" err="1" smtClean="0"/>
              <a:t>Defences</a:t>
            </a:r>
            <a:r>
              <a:rPr lang="en-US" baseline="0" dirty="0" smtClean="0"/>
              <a:t> Database (NFCDD) provides height of sea walls,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Contextual Data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Weather feed provides predicted wind speed and direction,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	contextual streaming data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Maps -&gt; contextual visual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Report data in a form understandable to the user, ontology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679E-2F83-7245-A2DA-92C9778CE07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7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OGC </a:t>
            </a:r>
            <a:r>
              <a:rPr lang="en-GB" dirty="0"/>
              <a:t>WMS = Web Map </a:t>
            </a:r>
            <a:r>
              <a:rPr lang="en-GB" dirty="0" smtClean="0"/>
              <a:t>Service</a:t>
            </a:r>
            <a:endParaRPr lang="en-GB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BA424-F635-4F44-834E-A1D6BFF0AE0B}" type="slidenum">
              <a:rPr lang="es-ES">
                <a:solidFill>
                  <a:schemeClr val="tx1"/>
                </a:solidFill>
              </a:rPr>
              <a:pPr eaLnBrk="1" hangingPunct="1"/>
              <a:t>11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Story</a:t>
            </a:r>
            <a:r>
              <a:rPr lang="en-GB" dirty="0"/>
              <a:t>: User has selected to display continuous sensor data readings</a:t>
            </a:r>
          </a:p>
          <a:p>
            <a:pPr eaLnBrk="1" hangingPunct="1"/>
            <a:endParaRPr lang="en-GB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A2ACEB-1585-7443-A555-84BE77491E36}" type="slidenum">
              <a:rPr lang="es-ES">
                <a:solidFill>
                  <a:schemeClr val="tx1"/>
                </a:solidFill>
              </a:rPr>
              <a:pPr eaLnBrk="1" hangingPunct="1"/>
              <a:t>12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Web </a:t>
            </a:r>
            <a:r>
              <a:rPr lang="en-GB" dirty="0"/>
              <a:t>application forces Application Services to set up a query to the Integrator.</a:t>
            </a:r>
          </a:p>
          <a:p>
            <a:pPr eaLnBrk="1" hangingPunct="1"/>
            <a:r>
              <a:rPr lang="en-GB" dirty="0"/>
              <a:t>Integrator returns an endpoint reference to the resource for retrieving answers.</a:t>
            </a:r>
          </a:p>
          <a:p>
            <a:pPr eaLnBrk="1" hangingPunct="1"/>
            <a:r>
              <a:rPr lang="en-GB" dirty="0"/>
              <a:t>Application Services returns a URL from which the latest values can be retrieved</a:t>
            </a:r>
          </a:p>
          <a:p>
            <a:pPr eaLnBrk="1" hangingPunct="1"/>
            <a:r>
              <a:rPr lang="en-GB" dirty="0"/>
              <a:t>Application periodically polls Application Services using the URL for new data which is returned as a JSON array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When the integrator receives the </a:t>
            </a:r>
            <a:r>
              <a:rPr lang="en-GB" dirty="0" err="1"/>
              <a:t>SPARQLExecuteFactory</a:t>
            </a:r>
            <a:r>
              <a:rPr lang="en-GB" dirty="0"/>
              <a:t> call it initiates a query call to the SNEE-WS, for the example query shown this integrated data from the streaming and stored sources. Periodically the integrator makes request for data items from the last item seen.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When SNEE-WS receives the </a:t>
            </a:r>
            <a:r>
              <a:rPr lang="en-GB" dirty="0" err="1"/>
              <a:t>GenericQueryFactory</a:t>
            </a:r>
            <a:r>
              <a:rPr lang="en-GB" dirty="0"/>
              <a:t> call, it makes a suitable query call to the stored data service to retrieve the “static data”. It also starts pulling the relevant streams from the CCO-WS. The </a:t>
            </a:r>
            <a:r>
              <a:rPr lang="en-GB" dirty="0" err="1"/>
              <a:t>GetStreamItem</a:t>
            </a:r>
            <a:r>
              <a:rPr lang="en-GB" dirty="0"/>
              <a:t> calls from SNEE-WS to CCO-WS are done on a per relevant stream basis and periodically repeated based on the rate of the specific data stream. The </a:t>
            </a:r>
            <a:r>
              <a:rPr lang="en-GB" dirty="0" err="1"/>
              <a:t>SQLExecute</a:t>
            </a:r>
            <a:r>
              <a:rPr lang="en-GB" dirty="0"/>
              <a:t> call is repeated, probably once a day.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The integrator periodically pulls data from the SNEE-WS. </a:t>
            </a: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Finally, the Web application periodically makes calls to the Application Services using the URL provided in the initial interaction which then pulls the data from the integrator resource.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Note, the periodicity of the polling calls Integrator-&gt;SNEE-WS and SNEE-WS-&gt;CCO-WS are not determined by responses to service calls. Data is cached at the various intermediary services to make it more instantly available.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F43EE2-1064-F24F-BE75-4350085D8832}" type="slidenum">
              <a:rPr lang="es-ES">
                <a:solidFill>
                  <a:schemeClr val="tx1"/>
                </a:solidFill>
              </a:rPr>
              <a:pPr eaLnBrk="1" hangingPunct="1"/>
              <a:t>13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R1: Describe data of interest, system discovers where data</a:t>
            </a:r>
            <a:r>
              <a:rPr lang="en-GB" baseline="0" dirty="0" smtClean="0"/>
              <a:t> is located and how to connect it</a:t>
            </a:r>
            <a:endParaRPr lang="en-GB" dirty="0" smtClean="0"/>
          </a:p>
          <a:p>
            <a:r>
              <a:rPr lang="en-GB" dirty="0" smtClean="0"/>
              <a:t>R2</a:t>
            </a:r>
            <a:r>
              <a:rPr lang="en-GB" baseline="0" dirty="0" smtClean="0"/>
              <a:t>: Identifying overtopping events requires streaming and stored data</a:t>
            </a:r>
          </a:p>
          <a:p>
            <a:r>
              <a:rPr lang="en-GB" baseline="0" dirty="0" smtClean="0"/>
              <a:t>R3: Autonomous, pre-existing data sources with own views/expression of data</a:t>
            </a:r>
          </a:p>
          <a:p>
            <a:r>
              <a:rPr lang="en-GB" baseline="0" dirty="0" smtClean="0"/>
              <a:t>R4: Identify sources on spatiotemporal and thematic content</a:t>
            </a:r>
          </a:p>
          <a:p>
            <a:r>
              <a:rPr lang="en-GB" baseline="0" dirty="0" smtClean="0"/>
              <a:t>R5: GUI and </a:t>
            </a:r>
            <a:r>
              <a:rPr lang="en-GB" baseline="0" dirty="0" err="1" smtClean="0"/>
              <a:t>mashups</a:t>
            </a:r>
            <a:r>
              <a:rPr lang="en-GB" baseline="0" dirty="0" smtClean="0"/>
              <a:t> -&gt; evolving needs through a flooding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679E-2F83-7245-A2DA-92C9778CE07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2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points remain true:</a:t>
            </a:r>
          </a:p>
          <a:p>
            <a:pPr>
              <a:buFont typeface="Arial"/>
              <a:buChar char="•"/>
            </a:pPr>
            <a:r>
              <a:rPr lang="en-US" dirty="0" smtClean="0"/>
              <a:t>Any service can</a:t>
            </a:r>
            <a:r>
              <a:rPr lang="en-US" baseline="0" dirty="0" smtClean="0"/>
              <a:t> call any other service!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Any service can be called by an application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Middleware adds value by using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DD532-D484-BE4B-B55C-9BF9168861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11C695-A23F-6F44-8048-FC7E14F26787}" type="slidenum">
              <a:rPr lang="es-ES">
                <a:solidFill>
                  <a:schemeClr val="tx1"/>
                </a:solidFill>
              </a:rPr>
              <a:pPr eaLnBrk="1" hangingPunct="1"/>
              <a:t>5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Provides common terminology</a:t>
            </a:r>
          </a:p>
          <a:p>
            <a:endParaRPr lang="en-GB" dirty="0" smtClean="0"/>
          </a:p>
          <a:p>
            <a:r>
              <a:rPr lang="en-GB" dirty="0" smtClean="0"/>
              <a:t>Reuse of standard ontologies: SSN, DOLCE,</a:t>
            </a:r>
            <a:r>
              <a:rPr lang="en-GB" baseline="0" dirty="0" smtClean="0"/>
              <a:t> SWEET, FOAF, </a:t>
            </a:r>
            <a:r>
              <a:rPr lang="en-GB" baseline="0" noProof="0" dirty="0" smtClean="0"/>
              <a:t>Ordnance</a:t>
            </a:r>
            <a:r>
              <a:rPr lang="en-GB" baseline="0" dirty="0" smtClean="0"/>
              <a:t> Survey</a:t>
            </a:r>
            <a:endParaRPr lang="en-GB" dirty="0" smtClean="0"/>
          </a:p>
          <a:p>
            <a:r>
              <a:rPr lang="en-GB" dirty="0" smtClean="0"/>
              <a:t>Bottom</a:t>
            </a:r>
            <a:r>
              <a:rPr lang="en-GB" baseline="0" dirty="0" smtClean="0"/>
              <a:t> tier domain specific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679E-2F83-7245-A2DA-92C9778CE0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2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Diagram </a:t>
            </a:r>
            <a:r>
              <a:rPr lang="en-GB" dirty="0"/>
              <a:t>showing actual data calls, not potential calls.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OGC WMS and OGC WFS are dashed since they represent multiple actual services conforming to that type.</a:t>
            </a:r>
          </a:p>
          <a:p>
            <a:pPr eaLnBrk="1" hangingPunct="1"/>
            <a:r>
              <a:rPr lang="en-GB" dirty="0"/>
              <a:t>OGC WMS – Web Mapping Service – returns geo-referenced map image</a:t>
            </a:r>
          </a:p>
          <a:p>
            <a:pPr eaLnBrk="1" hangingPunct="1"/>
            <a:r>
              <a:rPr lang="en-GB" dirty="0"/>
              <a:t>ODC WFS – Generic Feature Interface – </a:t>
            </a:r>
            <a:r>
              <a:rPr lang="en-GB" dirty="0" err="1"/>
              <a:t>getGapabilities,getFeature</a:t>
            </a: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Lines in green represent </a:t>
            </a:r>
            <a:r>
              <a:rPr lang="en-GB" dirty="0" smtClean="0"/>
              <a:t>registration </a:t>
            </a:r>
            <a:r>
              <a:rPr lang="en-GB" dirty="0"/>
              <a:t>of sources in the registry.</a:t>
            </a:r>
          </a:p>
          <a:p>
            <a:pPr eaLnBrk="1" hangingPunct="1"/>
            <a:endParaRPr lang="en-GB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137FB3-9917-4948-A5BB-9170CA986CF6}" type="slidenum">
              <a:rPr lang="es-ES">
                <a:solidFill>
                  <a:schemeClr val="tx1"/>
                </a:solidFill>
              </a:rPr>
              <a:pPr eaLnBrk="1" hangingPunct="1"/>
              <a:t>7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Selecting </a:t>
            </a:r>
            <a:r>
              <a:rPr lang="en-GB" dirty="0"/>
              <a:t>role, region, and data type affects what data is retrieved from the registry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CD4BF4-3CC9-7A4F-9F0A-6C6596A6A03D}" type="slidenum">
              <a:rPr lang="es-ES">
                <a:solidFill>
                  <a:schemeClr val="tx1"/>
                </a:solidFill>
              </a:rPr>
              <a:pPr eaLnBrk="1" hangingPunct="1"/>
              <a:t>8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>
              <a:ea typeface="MS PGothic" charset="0"/>
              <a:cs typeface="MS PGothic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39F354A-8440-8544-B7C2-D94585D9072A}" type="slidenum">
              <a:rPr lang="es-ES">
                <a:solidFill>
                  <a:schemeClr val="tx1"/>
                </a:solidFill>
              </a:rPr>
              <a:pPr eaLnBrk="1" hangingPunct="1"/>
              <a:t>9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Story</a:t>
            </a:r>
            <a:r>
              <a:rPr lang="en-GB" dirty="0"/>
              <a:t>: This is the screen that the user sees after logging in. The user selects which layers to display, e.g. main roads. The roads data comes from a OGC Web Map -Service which returns data in GML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7F0F2D-2C04-B74D-A0F3-545123BFC879}" type="slidenum">
              <a:rPr lang="es-ES">
                <a:solidFill>
                  <a:schemeClr val="tx1"/>
                </a:solidFill>
              </a:rPr>
              <a:pPr eaLnBrk="1" hangingPunct="1"/>
              <a:t>10</a:t>
            </a:fld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59436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dirty="0" smtClean="0">
                <a:solidFill>
                  <a:srgbClr val="292929"/>
                </a:solidFill>
                <a:latin typeface="Arial" charset="0"/>
                <a:ea typeface="+mn-ea"/>
                <a:cs typeface="+mn-cs"/>
              </a:rPr>
              <a:t>Speaker: </a:t>
            </a:r>
            <a:r>
              <a:rPr lang="es-ES" sz="900" dirty="0" err="1" smtClean="0">
                <a:solidFill>
                  <a:srgbClr val="292929"/>
                </a:solidFill>
                <a:latin typeface="Arial" charset="0"/>
                <a:ea typeface="+mn-ea"/>
                <a:cs typeface="+mn-cs"/>
              </a:rPr>
              <a:t>Alasdair</a:t>
            </a:r>
            <a:r>
              <a:rPr lang="es-ES" sz="900" dirty="0" smtClean="0">
                <a:solidFill>
                  <a:srgbClr val="292929"/>
                </a:solidFill>
                <a:latin typeface="Arial" charset="0"/>
                <a:ea typeface="+mn-ea"/>
                <a:cs typeface="+mn-cs"/>
              </a:rPr>
              <a:t> J G Gray</a:t>
            </a:r>
            <a:endParaRPr lang="es-ES" sz="900" dirty="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69342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s-ES"/>
              <a:t>Title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934200" cy="2057400"/>
          </a:xfrm>
        </p:spPr>
        <p:txBody>
          <a:bodyPr/>
          <a:lstStyle>
            <a:lvl1pPr marL="0" indent="0" algn="ctr">
              <a:defRPr sz="1200"/>
            </a:lvl1pPr>
          </a:lstStyle>
          <a:p>
            <a:r>
              <a:rPr lang="es-ES"/>
              <a:t>Subtitle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Arial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79472-D006-B04F-8A08-272416A0543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28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18669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4483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EFE88-37C2-CC41-9C96-A1C861AC84C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582E-03CF-EB45-89BA-E512EDAEDC0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7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88CC7-E60A-8C4F-BDA2-20F7B00C355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00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78CA8-8CD1-0A4F-8BAD-E2CCC72968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00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E6842-B278-E04E-84EE-41A889223D8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2A5CF-83C2-8C4B-A30F-310FAA7553F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62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367B0-CD3D-6748-9D8C-B97563FF7E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2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DBB9-3118-2847-B87C-01D7C8AEE31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9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3AFD0-AFEC-964D-8008-3279ED5E90C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66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838200" y="228600"/>
            <a:ext cx="75438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blurRad="63500" dist="107763" dir="13500000" algn="ctr" rotWithShape="0">
              <a:schemeClr val="folHlink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5943600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Arial" charset="0"/>
              </a:defRPr>
            </a:lvl1pPr>
          </a:lstStyle>
          <a:p>
            <a:fld id="{83352893-4D39-4949-BA32-72CDED62D832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Example of text</a:t>
            </a:r>
          </a:p>
          <a:p>
            <a:pPr lvl="0"/>
            <a:r>
              <a:rPr lang="es-ES"/>
              <a:t>Example of a list level 1</a:t>
            </a:r>
          </a:p>
          <a:p>
            <a:pPr lvl="1"/>
            <a:r>
              <a:rPr lang="es-ES"/>
              <a:t>Example of a list level 2</a:t>
            </a:r>
          </a:p>
          <a:p>
            <a:pPr lvl="2"/>
            <a:r>
              <a:rPr lang="es-ES"/>
              <a:t>Example of a list level 3</a:t>
            </a:r>
          </a:p>
          <a:p>
            <a:pPr lvl="3"/>
            <a:r>
              <a:rPr lang="es-ES"/>
              <a:t>Example of a list level 4</a:t>
            </a:r>
          </a:p>
          <a:p>
            <a:pPr lvl="4"/>
            <a:r>
              <a:rPr lang="es-ES"/>
              <a:t>Example of a list level 5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>
                <a:latin typeface="Arial" charset="0"/>
              </a:rPr>
              <a:t>Semantic</a:t>
            </a:r>
            <a:r>
              <a:rPr lang="es-ES" dirty="0" smtClean="0">
                <a:latin typeface="Arial" charset="0"/>
              </a:rPr>
              <a:t> Sensor Web </a:t>
            </a:r>
            <a:r>
              <a:rPr lang="es-ES" dirty="0" err="1" smtClean="0">
                <a:latin typeface="Arial" charset="0"/>
              </a:rPr>
              <a:t>Components</a:t>
            </a:r>
            <a:endParaRPr lang="es-ES" dirty="0">
              <a:latin typeface="Arial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6934200" cy="2057400"/>
          </a:xfrm>
        </p:spPr>
        <p:txBody>
          <a:bodyPr/>
          <a:lstStyle/>
          <a:p>
            <a:pPr eaLnBrk="1" hangingPunct="1"/>
            <a:endParaRPr lang="es-ES" dirty="0">
              <a:latin typeface="Arial" charset="0"/>
            </a:endParaRPr>
          </a:p>
          <a:p>
            <a:pPr eaLnBrk="1" hangingPunct="1"/>
            <a:r>
              <a:rPr lang="es-ES" sz="2400" dirty="0" smtClean="0">
                <a:latin typeface="Arial" charset="0"/>
              </a:rPr>
              <a:t>ESWC 2011 Tutorial</a:t>
            </a:r>
          </a:p>
          <a:p>
            <a:pPr eaLnBrk="1" hangingPunct="1"/>
            <a:r>
              <a:rPr lang="es-ES" sz="2400" dirty="0" smtClean="0">
                <a:latin typeface="Arial" charset="0"/>
              </a:rPr>
              <a:t>29 </a:t>
            </a:r>
            <a:r>
              <a:rPr lang="es-ES" sz="2400" dirty="0" err="1" smtClean="0">
                <a:latin typeface="Arial" charset="0"/>
              </a:rPr>
              <a:t>May</a:t>
            </a:r>
            <a:r>
              <a:rPr lang="es-ES" sz="2400" dirty="0" smtClean="0">
                <a:latin typeface="Arial" charset="0"/>
              </a:rPr>
              <a:t> 2011</a:t>
            </a:r>
            <a:endParaRPr lang="es-E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Architecture Interaction: Locate Relevant Data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82575" y="1309688"/>
            <a:ext cx="14160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GB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006475" y="1231900"/>
            <a:ext cx="14493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400"/>
              <a:t>Web Application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3648075" y="1200150"/>
            <a:ext cx="1449388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GB" sz="1400"/>
              <a:t>Application Services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6289675" y="1217613"/>
            <a:ext cx="1449388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1400"/>
              <a:t>Registry</a:t>
            </a:r>
          </a:p>
        </p:txBody>
      </p:sp>
      <p:cxnSp>
        <p:nvCxnSpPr>
          <p:cNvPr id="28679" name="Straight Connector 11"/>
          <p:cNvCxnSpPr>
            <a:cxnSpLocks noChangeShapeType="1"/>
            <a:stCxn id="28676" idx="2"/>
          </p:cNvCxnSpPr>
          <p:nvPr/>
        </p:nvCxnSpPr>
        <p:spPr bwMode="auto">
          <a:xfrm rot="5400000">
            <a:off x="-411956" y="3804444"/>
            <a:ext cx="4254500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Straight Connector 12"/>
          <p:cNvCxnSpPr>
            <a:cxnSpLocks noChangeShapeType="1"/>
            <a:stCxn id="28677" idx="2"/>
          </p:cNvCxnSpPr>
          <p:nvPr/>
        </p:nvCxnSpPr>
        <p:spPr bwMode="auto">
          <a:xfrm rot="5400000">
            <a:off x="2244725" y="3854450"/>
            <a:ext cx="42560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Connector 15"/>
          <p:cNvCxnSpPr>
            <a:cxnSpLocks noChangeShapeType="1"/>
            <a:stCxn id="28678" idx="2"/>
          </p:cNvCxnSpPr>
          <p:nvPr/>
        </p:nvCxnSpPr>
        <p:spPr bwMode="auto">
          <a:xfrm rot="5400000">
            <a:off x="4879181" y="3813969"/>
            <a:ext cx="4270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Connector 18"/>
          <p:cNvCxnSpPr>
            <a:cxnSpLocks noChangeShapeType="1"/>
          </p:cNvCxnSpPr>
          <p:nvPr/>
        </p:nvCxnSpPr>
        <p:spPr bwMode="auto">
          <a:xfrm>
            <a:off x="1731963" y="2325688"/>
            <a:ext cx="26400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Connector 21"/>
          <p:cNvCxnSpPr>
            <a:cxnSpLocks noChangeShapeType="1"/>
          </p:cNvCxnSpPr>
          <p:nvPr/>
        </p:nvCxnSpPr>
        <p:spPr bwMode="auto">
          <a:xfrm>
            <a:off x="4373563" y="3111500"/>
            <a:ext cx="2641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Connector 24"/>
          <p:cNvCxnSpPr>
            <a:cxnSpLocks noChangeShapeType="1"/>
          </p:cNvCxnSpPr>
          <p:nvPr/>
        </p:nvCxnSpPr>
        <p:spPr bwMode="auto">
          <a:xfrm rot="10800000">
            <a:off x="4371975" y="3895725"/>
            <a:ext cx="26431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Straight Connector 27"/>
          <p:cNvCxnSpPr>
            <a:cxnSpLocks noChangeShapeType="1"/>
          </p:cNvCxnSpPr>
          <p:nvPr/>
        </p:nvCxnSpPr>
        <p:spPr bwMode="auto">
          <a:xfrm rot="10800000">
            <a:off x="1698625" y="4678363"/>
            <a:ext cx="2673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6" name="TextBox 30"/>
          <p:cNvSpPr txBox="1">
            <a:spLocks noChangeArrowheads="1"/>
          </p:cNvSpPr>
          <p:nvPr/>
        </p:nvSpPr>
        <p:spPr bwMode="auto">
          <a:xfrm>
            <a:off x="1723959" y="2036095"/>
            <a:ext cx="431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chemeClr val="tx1"/>
                </a:solidFill>
              </a:rPr>
              <a:t>GET http://…</a:t>
            </a:r>
            <a:r>
              <a:rPr lang="en-GB" sz="1400" dirty="0" smtClean="0">
                <a:solidFill>
                  <a:schemeClr val="tx1"/>
                </a:solidFill>
              </a:rPr>
              <a:t>/</a:t>
            </a:r>
            <a:r>
              <a:rPr lang="en-GB" sz="1400" dirty="0" err="1" smtClean="0">
                <a:solidFill>
                  <a:schemeClr val="tx1"/>
                </a:solidFill>
              </a:rPr>
              <a:t>qp?</a:t>
            </a:r>
            <a:r>
              <a:rPr lang="en-GB" sz="1400" dirty="0" err="1">
                <a:solidFill>
                  <a:schemeClr val="tx1"/>
                </a:solidFill>
              </a:rPr>
              <a:t>query</a:t>
            </a:r>
            <a:r>
              <a:rPr lang="en-GB" sz="1400" dirty="0">
                <a:solidFill>
                  <a:schemeClr val="tx1"/>
                </a:solidFill>
              </a:rPr>
              <a:t>=</a:t>
            </a:r>
            <a:r>
              <a:rPr lang="en-GB" sz="1400" dirty="0" err="1" smtClean="0">
                <a:solidFill>
                  <a:schemeClr val="tx1"/>
                </a:solidFill>
              </a:rPr>
              <a:t>xxx&amp;resource</a:t>
            </a:r>
            <a:r>
              <a:rPr lang="en-GB" sz="1400" dirty="0" smtClean="0">
                <a:solidFill>
                  <a:schemeClr val="tx1"/>
                </a:solidFill>
              </a:rPr>
              <a:t>=</a:t>
            </a:r>
            <a:r>
              <a:rPr lang="en-GB" sz="1400" dirty="0" err="1" smtClean="0">
                <a:solidFill>
                  <a:schemeClr val="tx1"/>
                </a:solidFill>
              </a:rPr>
              <a:t>yyy&amp;format</a:t>
            </a:r>
            <a:r>
              <a:rPr lang="en-GB" sz="1400" dirty="0" smtClean="0">
                <a:solidFill>
                  <a:schemeClr val="tx1"/>
                </a:solidFill>
              </a:rPr>
              <a:t>=</a:t>
            </a:r>
            <a:r>
              <a:rPr lang="en-GB" sz="1400" dirty="0" err="1" smtClean="0">
                <a:solidFill>
                  <a:schemeClr val="tx1"/>
                </a:solidFill>
              </a:rPr>
              <a:t>zzz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687" name="TextBox 31"/>
          <p:cNvSpPr txBox="1">
            <a:spLocks noChangeArrowheads="1"/>
          </p:cNvSpPr>
          <p:nvPr/>
        </p:nvSpPr>
        <p:spPr bwMode="auto">
          <a:xfrm>
            <a:off x="4325938" y="2833688"/>
            <a:ext cx="2592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dirty="0" err="1">
                <a:solidFill>
                  <a:schemeClr val="tx1"/>
                </a:solidFill>
              </a:rPr>
              <a:t>SPARQLExecute</a:t>
            </a:r>
            <a:r>
              <a:rPr lang="en-GB" sz="1400" dirty="0">
                <a:solidFill>
                  <a:schemeClr val="tx1"/>
                </a:solidFill>
              </a:rPr>
              <a:t>(registry, query)</a:t>
            </a:r>
          </a:p>
        </p:txBody>
      </p:sp>
      <p:sp>
        <p:nvSpPr>
          <p:cNvPr id="28688" name="TextBox 32"/>
          <p:cNvSpPr txBox="1">
            <a:spLocks noChangeArrowheads="1"/>
          </p:cNvSpPr>
          <p:nvPr/>
        </p:nvSpPr>
        <p:spPr bwMode="auto">
          <a:xfrm>
            <a:off x="5540375" y="3619500"/>
            <a:ext cx="1547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chemeClr val="tx1"/>
                </a:solidFill>
              </a:rPr>
              <a:t>SPARQLResultSet</a:t>
            </a:r>
          </a:p>
        </p:txBody>
      </p:sp>
      <p:sp>
        <p:nvSpPr>
          <p:cNvPr id="28689" name="TextBox 33"/>
          <p:cNvSpPr txBox="1">
            <a:spLocks noChangeArrowheads="1"/>
          </p:cNvSpPr>
          <p:nvPr/>
        </p:nvSpPr>
        <p:spPr bwMode="auto">
          <a:xfrm>
            <a:off x="3379788" y="4402138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chemeClr val="tx1"/>
                </a:solidFill>
              </a:rPr>
              <a:t>JSON array</a:t>
            </a:r>
          </a:p>
        </p:txBody>
      </p:sp>
      <p:sp>
        <p:nvSpPr>
          <p:cNvPr id="28690" name="Line Callout 2 (No Border) 17"/>
          <p:cNvSpPr>
            <a:spLocks/>
          </p:cNvSpPr>
          <p:nvPr/>
        </p:nvSpPr>
        <p:spPr bwMode="auto">
          <a:xfrm>
            <a:off x="3762375" y="5178425"/>
            <a:ext cx="457200" cy="4572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1" name="Cloud Callout 19"/>
          <p:cNvSpPr>
            <a:spLocks noChangeArrowheads="1"/>
          </p:cNvSpPr>
          <p:nvPr/>
        </p:nvSpPr>
        <p:spPr bwMode="auto">
          <a:xfrm>
            <a:off x="5440363" y="4938713"/>
            <a:ext cx="1855787" cy="1009650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2" name="TextBox 21"/>
          <p:cNvSpPr txBox="1">
            <a:spLocks noChangeArrowheads="1"/>
          </p:cNvSpPr>
          <p:nvPr/>
        </p:nvSpPr>
        <p:spPr bwMode="auto">
          <a:xfrm>
            <a:off x="1982788" y="4854575"/>
            <a:ext cx="22367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For external sources, the result from the registry lookup is a collection of endpoint references (EPRs) for OGC Web Map Services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2179303" y="2833687"/>
            <a:ext cx="1468771" cy="1062037"/>
          </a:xfrm>
          <a:prstGeom prst="wedgeRoundRectCallout">
            <a:avLst>
              <a:gd name="adj1" fmla="val 47310"/>
              <a:gd name="adj2" fmla="val -10296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Query describes data need: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Region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Role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Initial User View Showing Internal and External Data</a:t>
            </a:r>
          </a:p>
        </p:txBody>
      </p:sp>
      <p:pic>
        <p:nvPicPr>
          <p:cNvPr id="30723" name="Content Placeholder 4" descr="Imag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4" r="-7574"/>
          <a:stretch>
            <a:fillRect/>
          </a:stretch>
        </p:blipFill>
        <p:spPr>
          <a:xfrm>
            <a:off x="712788" y="1146175"/>
            <a:ext cx="8235950" cy="5062538"/>
          </a:xfrm>
        </p:spPr>
      </p:pic>
      <p:sp>
        <p:nvSpPr>
          <p:cNvPr id="8" name="Rounded Rectangular Callout 7"/>
          <p:cNvSpPr/>
          <p:nvPr/>
        </p:nvSpPr>
        <p:spPr bwMode="auto">
          <a:xfrm>
            <a:off x="6884988" y="4964113"/>
            <a:ext cx="1344612" cy="836612"/>
          </a:xfrm>
          <a:prstGeom prst="wedgeRoundRectCallout">
            <a:avLst>
              <a:gd name="adj1" fmla="val -120224"/>
              <a:gd name="adj2" fmla="val -1375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/>
              <a:t>Initial area displayed is region from login screen.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26694" y="2568097"/>
            <a:ext cx="1344612" cy="836612"/>
          </a:xfrm>
          <a:prstGeom prst="wedgeRoundRectCallout">
            <a:avLst>
              <a:gd name="adj1" fmla="val 84920"/>
              <a:gd name="adj2" fmla="val 533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Display details of main roads.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Architecture Interaction: Display External Data</a:t>
            </a:r>
          </a:p>
        </p:txBody>
      </p:sp>
      <p:sp>
        <p:nvSpPr>
          <p:cNvPr id="32771" name="Content Placeholder 12"/>
          <p:cNvSpPr>
            <a:spLocks noGrp="1"/>
          </p:cNvSpPr>
          <p:nvPr>
            <p:ph idx="1"/>
          </p:nvPr>
        </p:nvSpPr>
        <p:spPr>
          <a:xfrm>
            <a:off x="1144588" y="1238250"/>
            <a:ext cx="7315200" cy="4705350"/>
          </a:xfrm>
        </p:spPr>
        <p:txBody>
          <a:bodyPr/>
          <a:lstStyle/>
          <a:p>
            <a:pPr eaLnBrk="1" hangingPunct="1"/>
            <a:r>
              <a:rPr lang="en-GB" sz="2000">
                <a:latin typeface="Arial" charset="0"/>
              </a:rPr>
              <a:t>Layers containing external data can be obtained from the OGC Web Mapping Services, the EPRs of which were obtained from the registry.</a:t>
            </a:r>
          </a:p>
        </p:txBody>
      </p:sp>
      <p:grpSp>
        <p:nvGrpSpPr>
          <p:cNvPr id="32772" name="Group 20"/>
          <p:cNvGrpSpPr>
            <a:grpSpLocks/>
          </p:cNvGrpSpPr>
          <p:nvPr/>
        </p:nvGrpSpPr>
        <p:grpSpPr bwMode="auto">
          <a:xfrm>
            <a:off x="1971675" y="2479675"/>
            <a:ext cx="5767388" cy="2830513"/>
            <a:chOff x="1972331" y="1760479"/>
            <a:chExt cx="5766738" cy="2830266"/>
          </a:xfrm>
        </p:grpSpPr>
        <p:sp>
          <p:nvSpPr>
            <p:cNvPr id="32773" name="Rectangle 2"/>
            <p:cNvSpPr>
              <a:spLocks noChangeArrowheads="1"/>
            </p:cNvSpPr>
            <p:nvPr/>
          </p:nvSpPr>
          <p:spPr bwMode="auto">
            <a:xfrm>
              <a:off x="1972331" y="1760479"/>
              <a:ext cx="1449228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GB"/>
                <a:t>Web Application</a:t>
              </a:r>
            </a:p>
          </p:txBody>
        </p:sp>
        <p:sp>
          <p:nvSpPr>
            <p:cNvPr id="32774" name="Rectangle 4"/>
            <p:cNvSpPr>
              <a:spLocks noChangeArrowheads="1"/>
            </p:cNvSpPr>
            <p:nvPr/>
          </p:nvSpPr>
          <p:spPr bwMode="auto">
            <a:xfrm>
              <a:off x="6289841" y="1760479"/>
              <a:ext cx="1449228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GB"/>
                <a:t>OGC WMS</a:t>
              </a:r>
            </a:p>
          </p:txBody>
        </p:sp>
        <p:cxnSp>
          <p:nvCxnSpPr>
            <p:cNvPr id="32775" name="Straight Connector 5"/>
            <p:cNvCxnSpPr>
              <a:cxnSpLocks noChangeShapeType="1"/>
              <a:stCxn id="32773" idx="2"/>
            </p:cNvCxnSpPr>
            <p:nvPr/>
          </p:nvCxnSpPr>
          <p:spPr bwMode="auto">
            <a:xfrm rot="16200000" flipH="1">
              <a:off x="1512647" y="3406442"/>
              <a:ext cx="236859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6" name="Straight Connector 7"/>
            <p:cNvCxnSpPr>
              <a:cxnSpLocks noChangeShapeType="1"/>
              <a:stCxn id="32774" idx="2"/>
            </p:cNvCxnSpPr>
            <p:nvPr/>
          </p:nvCxnSpPr>
          <p:spPr bwMode="auto">
            <a:xfrm rot="5400000">
              <a:off x="5823827" y="3400116"/>
              <a:ext cx="2368600" cy="12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7" name="Straight Connector 9"/>
            <p:cNvCxnSpPr>
              <a:cxnSpLocks noChangeShapeType="1"/>
            </p:cNvCxnSpPr>
            <p:nvPr/>
          </p:nvCxnSpPr>
          <p:spPr bwMode="auto">
            <a:xfrm>
              <a:off x="2696947" y="3629794"/>
              <a:ext cx="431751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8" name="Straight Connector 10"/>
            <p:cNvCxnSpPr>
              <a:cxnSpLocks noChangeShapeType="1"/>
            </p:cNvCxnSpPr>
            <p:nvPr/>
          </p:nvCxnSpPr>
          <p:spPr bwMode="auto">
            <a:xfrm rot="10800000">
              <a:off x="2696947" y="4250747"/>
              <a:ext cx="431750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9" name="TextBox 13"/>
            <p:cNvSpPr txBox="1">
              <a:spLocks noChangeArrowheads="1"/>
            </p:cNvSpPr>
            <p:nvPr/>
          </p:nvSpPr>
          <p:spPr bwMode="auto">
            <a:xfrm>
              <a:off x="2696943" y="2234673"/>
              <a:ext cx="4304855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1"/>
                  </a:solidFill>
                </a:rPr>
                <a:t>GET http://www.channelcoast.org/services/spatial/wms?LAYERS=uk%2Cuk_roads%2Curban_areas&amp;SERVICE=WMS&amp;VERSION=1.1.1&amp;REQUEST=GetMap&amp;STYLES=&amp;EXCEPTIONS=application%2Fvnd.ogc.se_inimage&amp;FORMAT=image%2Fjpeg&amp;SRS=EPSG%3A27700&amp;BBOX=298559.5703125,36513.671875,603979.4921875,210830.078125&amp;WIDTH=625&amp;HEIGHT=357</a:t>
              </a: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780" name="TextBox 14"/>
            <p:cNvSpPr txBox="1">
              <a:spLocks noChangeArrowheads="1"/>
            </p:cNvSpPr>
            <p:nvPr/>
          </p:nvSpPr>
          <p:spPr bwMode="auto">
            <a:xfrm>
              <a:off x="6480875" y="3973744"/>
              <a:ext cx="5209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chemeClr val="tx1"/>
                  </a:solidFill>
                </a:rPr>
                <a:t>GML</a:t>
              </a:r>
            </a:p>
          </p:txBody>
        </p:sp>
      </p:grpSp>
      <p:sp>
        <p:nvSpPr>
          <p:cNvPr id="13" name="Rounded Rectangular Callout 12"/>
          <p:cNvSpPr/>
          <p:nvPr/>
        </p:nvSpPr>
        <p:spPr bwMode="auto">
          <a:xfrm>
            <a:off x="4478672" y="2121727"/>
            <a:ext cx="1189539" cy="551957"/>
          </a:xfrm>
          <a:prstGeom prst="wedgeRoundRectCallout">
            <a:avLst>
              <a:gd name="adj1" fmla="val -70775"/>
              <a:gd name="adj2" fmla="val 15306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Display road layer. 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890334" y="4891880"/>
            <a:ext cx="1344612" cy="575804"/>
          </a:xfrm>
          <a:prstGeom prst="wedgeRoundRectCallout">
            <a:avLst>
              <a:gd name="adj1" fmla="val -108293"/>
              <a:gd name="adj2" fmla="val -1843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For required region.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User View: Wave Height Sensed Data</a:t>
            </a:r>
          </a:p>
        </p:txBody>
      </p:sp>
      <p:pic>
        <p:nvPicPr>
          <p:cNvPr id="34819" name="Content Placeholder 4" descr="Image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4" r="-7574"/>
          <a:stretch>
            <a:fillRect/>
          </a:stretch>
        </p:blipFill>
        <p:spPr>
          <a:xfrm>
            <a:off x="627063" y="1130300"/>
            <a:ext cx="8216900" cy="5049838"/>
          </a:xfrm>
        </p:spPr>
      </p:pic>
      <p:sp>
        <p:nvSpPr>
          <p:cNvPr id="5" name="Rounded Rectangular Callout 4"/>
          <p:cNvSpPr/>
          <p:nvPr/>
        </p:nvSpPr>
        <p:spPr bwMode="auto">
          <a:xfrm>
            <a:off x="1397000" y="5037138"/>
            <a:ext cx="1343025" cy="836612"/>
          </a:xfrm>
          <a:prstGeom prst="wedgeRoundRectCallout">
            <a:avLst>
              <a:gd name="adj1" fmla="val 119977"/>
              <a:gd name="adj2" fmla="val -1813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/>
              <a:t>Selecting sensed data shows most recent value.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00643" y="228600"/>
            <a:ext cx="7935357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latin typeface="Arial" charset="0"/>
              </a:rPr>
              <a:t>Integrating Data: Overtopping Detection</a:t>
            </a:r>
            <a:endParaRPr lang="en-GB" sz="2800" dirty="0">
              <a:latin typeface="Arial" charset="0"/>
            </a:endParaRPr>
          </a:p>
        </p:txBody>
      </p:sp>
      <p:grpSp>
        <p:nvGrpSpPr>
          <p:cNvPr id="36867" name="Group 22"/>
          <p:cNvGrpSpPr>
            <a:grpSpLocks/>
          </p:cNvGrpSpPr>
          <p:nvPr/>
        </p:nvGrpSpPr>
        <p:grpSpPr bwMode="auto">
          <a:xfrm>
            <a:off x="14288" y="1236305"/>
            <a:ext cx="1427162" cy="4935537"/>
            <a:chOff x="70927" y="1238369"/>
            <a:chExt cx="1427035" cy="4935035"/>
          </a:xfrm>
        </p:grpSpPr>
        <p:sp>
          <p:nvSpPr>
            <p:cNvPr id="36977" name="Rectangle 2"/>
            <p:cNvSpPr>
              <a:spLocks noChangeArrowheads="1"/>
            </p:cNvSpPr>
            <p:nvPr/>
          </p:nvSpPr>
          <p:spPr bwMode="auto">
            <a:xfrm>
              <a:off x="70927" y="1238369"/>
              <a:ext cx="1427035" cy="4616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GB" sz="1400" dirty="0"/>
                <a:t>Web Application</a:t>
              </a:r>
            </a:p>
          </p:txBody>
        </p:sp>
        <p:cxnSp>
          <p:nvCxnSpPr>
            <p:cNvPr id="36978" name="Straight Connector 5"/>
            <p:cNvCxnSpPr>
              <a:cxnSpLocks noChangeShapeType="1"/>
              <a:stCxn id="36977" idx="2"/>
            </p:cNvCxnSpPr>
            <p:nvPr/>
          </p:nvCxnSpPr>
          <p:spPr bwMode="auto">
            <a:xfrm rot="5400000">
              <a:off x="-1465852" y="3923106"/>
              <a:ext cx="4473370" cy="27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68" name="Group 23"/>
          <p:cNvGrpSpPr>
            <a:grpSpLocks/>
          </p:cNvGrpSpPr>
          <p:nvPr/>
        </p:nvGrpSpPr>
        <p:grpSpPr bwMode="auto">
          <a:xfrm>
            <a:off x="1560513" y="1230020"/>
            <a:ext cx="1449387" cy="4966291"/>
            <a:chOff x="1803480" y="1248439"/>
            <a:chExt cx="1449228" cy="4736753"/>
          </a:xfrm>
        </p:grpSpPr>
        <p:sp>
          <p:nvSpPr>
            <p:cNvPr id="36975" name="Rectangle 3"/>
            <p:cNvSpPr>
              <a:spLocks noChangeArrowheads="1"/>
            </p:cNvSpPr>
            <p:nvPr/>
          </p:nvSpPr>
          <p:spPr bwMode="auto">
            <a:xfrm>
              <a:off x="1803480" y="1248439"/>
              <a:ext cx="1449228" cy="434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/>
              <a:r>
                <a:rPr lang="en-GB" sz="1400" dirty="0"/>
                <a:t>Application Services</a:t>
              </a:r>
            </a:p>
          </p:txBody>
        </p:sp>
        <p:cxnSp>
          <p:nvCxnSpPr>
            <p:cNvPr id="36976" name="Straight Connector 6"/>
            <p:cNvCxnSpPr>
              <a:cxnSpLocks noChangeShapeType="1"/>
              <a:stCxn id="36975" idx="2"/>
            </p:cNvCxnSpPr>
            <p:nvPr/>
          </p:nvCxnSpPr>
          <p:spPr bwMode="auto">
            <a:xfrm flipH="1">
              <a:off x="2527303" y="1682691"/>
              <a:ext cx="792" cy="4302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69" name="Group 24"/>
          <p:cNvGrpSpPr>
            <a:grpSpLocks/>
          </p:cNvGrpSpPr>
          <p:nvPr/>
        </p:nvGrpSpPr>
        <p:grpSpPr bwMode="auto">
          <a:xfrm>
            <a:off x="3090863" y="1223605"/>
            <a:ext cx="1449387" cy="4935537"/>
            <a:chOff x="3549401" y="1224469"/>
            <a:chExt cx="1449228" cy="4935034"/>
          </a:xfrm>
        </p:grpSpPr>
        <p:sp>
          <p:nvSpPr>
            <p:cNvPr id="36973" name="Rectangle 4"/>
            <p:cNvSpPr>
              <a:spLocks noChangeArrowheads="1"/>
            </p:cNvSpPr>
            <p:nvPr/>
          </p:nvSpPr>
          <p:spPr bwMode="auto">
            <a:xfrm>
              <a:off x="3549401" y="1224469"/>
              <a:ext cx="1449228" cy="461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GB" sz="1400"/>
                <a:t>Integrator</a:t>
              </a:r>
            </a:p>
          </p:txBody>
        </p:sp>
        <p:cxnSp>
          <p:nvCxnSpPr>
            <p:cNvPr id="36974" name="Straight Connector 7"/>
            <p:cNvCxnSpPr>
              <a:cxnSpLocks noChangeShapeType="1"/>
              <a:stCxn id="36973" idx="2"/>
            </p:cNvCxnSpPr>
            <p:nvPr/>
          </p:nvCxnSpPr>
          <p:spPr bwMode="auto">
            <a:xfrm rot="5400000">
              <a:off x="2034317" y="3919804"/>
              <a:ext cx="4473371" cy="60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4621213" y="1223605"/>
            <a:ext cx="1449387" cy="4935537"/>
            <a:chOff x="5323260" y="1229819"/>
            <a:chExt cx="1449228" cy="4935034"/>
          </a:xfrm>
        </p:grpSpPr>
        <p:sp>
          <p:nvSpPr>
            <p:cNvPr id="36971" name="Rectangle 16"/>
            <p:cNvSpPr>
              <a:spLocks noChangeArrowheads="1"/>
            </p:cNvSpPr>
            <p:nvPr/>
          </p:nvSpPr>
          <p:spPr bwMode="auto">
            <a:xfrm>
              <a:off x="5323260" y="1229819"/>
              <a:ext cx="1449228" cy="461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GB" sz="1400" dirty="0" smtClean="0"/>
                <a:t>DQP</a:t>
              </a:r>
              <a:endParaRPr lang="en-GB" sz="1400" dirty="0"/>
            </a:p>
          </p:txBody>
        </p:sp>
        <p:cxnSp>
          <p:nvCxnSpPr>
            <p:cNvPr id="36972" name="Straight Connector 17"/>
            <p:cNvCxnSpPr>
              <a:cxnSpLocks noChangeShapeType="1"/>
              <a:stCxn id="36971" idx="2"/>
            </p:cNvCxnSpPr>
            <p:nvPr/>
          </p:nvCxnSpPr>
          <p:spPr bwMode="auto">
            <a:xfrm rot="5400000">
              <a:off x="3804760" y="3921739"/>
              <a:ext cx="4473373" cy="12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1" name="Group 26"/>
          <p:cNvGrpSpPr>
            <a:grpSpLocks/>
          </p:cNvGrpSpPr>
          <p:nvPr/>
        </p:nvGrpSpPr>
        <p:grpSpPr bwMode="auto">
          <a:xfrm>
            <a:off x="6151563" y="1223605"/>
            <a:ext cx="1449387" cy="4935537"/>
            <a:chOff x="6569226" y="1224467"/>
            <a:chExt cx="1449228" cy="4935033"/>
          </a:xfrm>
        </p:grpSpPr>
        <p:sp>
          <p:nvSpPr>
            <p:cNvPr id="36969" name="Rectangle 18"/>
            <p:cNvSpPr>
              <a:spLocks noChangeArrowheads="1"/>
            </p:cNvSpPr>
            <p:nvPr/>
          </p:nvSpPr>
          <p:spPr bwMode="auto">
            <a:xfrm>
              <a:off x="6569226" y="1224467"/>
              <a:ext cx="1449228" cy="461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GB" sz="1400" dirty="0"/>
                <a:t>CCO-WS</a:t>
              </a:r>
            </a:p>
          </p:txBody>
        </p:sp>
        <p:cxnSp>
          <p:nvCxnSpPr>
            <p:cNvPr id="36970" name="Straight Connector 19"/>
            <p:cNvCxnSpPr>
              <a:cxnSpLocks noChangeShapeType="1"/>
              <a:stCxn id="36969" idx="2"/>
            </p:cNvCxnSpPr>
            <p:nvPr/>
          </p:nvCxnSpPr>
          <p:spPr bwMode="auto">
            <a:xfrm rot="16200000" flipH="1">
              <a:off x="5060569" y="3919399"/>
              <a:ext cx="4473372" cy="6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2" name="Group 27"/>
          <p:cNvGrpSpPr>
            <a:grpSpLocks/>
          </p:cNvGrpSpPr>
          <p:nvPr/>
        </p:nvGrpSpPr>
        <p:grpSpPr bwMode="auto">
          <a:xfrm>
            <a:off x="7681913" y="1223605"/>
            <a:ext cx="1449387" cy="4935537"/>
            <a:chOff x="7694772" y="1224466"/>
            <a:chExt cx="1449228" cy="4935034"/>
          </a:xfrm>
        </p:grpSpPr>
        <p:sp>
          <p:nvSpPr>
            <p:cNvPr id="36967" name="Rectangle 20"/>
            <p:cNvSpPr>
              <a:spLocks noChangeArrowheads="1"/>
            </p:cNvSpPr>
            <p:nvPr/>
          </p:nvSpPr>
          <p:spPr bwMode="auto">
            <a:xfrm>
              <a:off x="7694772" y="1224466"/>
              <a:ext cx="1449228" cy="461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GB" sz="1400" dirty="0"/>
                <a:t>CCO-Stored</a:t>
              </a:r>
            </a:p>
          </p:txBody>
        </p:sp>
        <p:cxnSp>
          <p:nvCxnSpPr>
            <p:cNvPr id="36968" name="Straight Connector 21"/>
            <p:cNvCxnSpPr>
              <a:cxnSpLocks noChangeShapeType="1"/>
              <a:stCxn id="36967" idx="2"/>
            </p:cNvCxnSpPr>
            <p:nvPr/>
          </p:nvCxnSpPr>
          <p:spPr bwMode="auto">
            <a:xfrm rot="5400000">
              <a:off x="6174249" y="3914362"/>
              <a:ext cx="4473372" cy="16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744538" y="1663342"/>
            <a:ext cx="5716588" cy="1562100"/>
            <a:chOff x="744538" y="2024450"/>
            <a:chExt cx="5716588" cy="1562100"/>
          </a:xfrm>
        </p:grpSpPr>
        <p:grpSp>
          <p:nvGrpSpPr>
            <p:cNvPr id="36944" name="Group 35"/>
            <p:cNvGrpSpPr>
              <a:grpSpLocks/>
            </p:cNvGrpSpPr>
            <p:nvPr/>
          </p:nvGrpSpPr>
          <p:grpSpPr bwMode="auto">
            <a:xfrm>
              <a:off x="749301" y="2024450"/>
              <a:ext cx="4549775" cy="277813"/>
              <a:chOff x="761884" y="1701528"/>
              <a:chExt cx="4550537" cy="278587"/>
            </a:xfrm>
          </p:grpSpPr>
          <p:cxnSp>
            <p:nvCxnSpPr>
              <p:cNvPr id="36963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795543" y="1978527"/>
                <a:ext cx="1490805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64" name="TextBox 12"/>
              <p:cNvSpPr txBox="1">
                <a:spLocks noChangeArrowheads="1"/>
              </p:cNvSpPr>
              <p:nvPr/>
            </p:nvSpPr>
            <p:spPr bwMode="auto">
              <a:xfrm>
                <a:off x="761884" y="1701528"/>
                <a:ext cx="455053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>
                    <a:solidFill>
                      <a:schemeClr val="tx1"/>
                    </a:solidFill>
                  </a:rPr>
                  <a:t>GET http://…/geojson?interval=xxx&amp;resource=yyy&amp;query=zzz</a:t>
                </a:r>
              </a:p>
            </p:txBody>
          </p:sp>
        </p:grpSp>
        <p:grpSp>
          <p:nvGrpSpPr>
            <p:cNvPr id="36945" name="Group 36"/>
            <p:cNvGrpSpPr>
              <a:grpSpLocks/>
            </p:cNvGrpSpPr>
            <p:nvPr/>
          </p:nvGrpSpPr>
          <p:grpSpPr bwMode="auto">
            <a:xfrm>
              <a:off x="2284413" y="2295913"/>
              <a:ext cx="2855913" cy="277813"/>
              <a:chOff x="2284759" y="2142685"/>
              <a:chExt cx="2855705" cy="278587"/>
            </a:xfrm>
          </p:grpSpPr>
          <p:cxnSp>
            <p:nvCxnSpPr>
              <p:cNvPr id="36961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2284759" y="2419684"/>
                <a:ext cx="153091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62" name="TextBox 13"/>
              <p:cNvSpPr txBox="1">
                <a:spLocks noChangeArrowheads="1"/>
              </p:cNvSpPr>
              <p:nvPr/>
            </p:nvSpPr>
            <p:spPr bwMode="auto">
              <a:xfrm>
                <a:off x="2292359" y="2142685"/>
                <a:ext cx="28481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>
                    <a:solidFill>
                      <a:schemeClr val="tx1"/>
                    </a:solidFill>
                  </a:rPr>
                  <a:t>SPARQLExecuteFactory(integrator, query)</a:t>
                </a:r>
              </a:p>
            </p:txBody>
          </p:sp>
        </p:grpSp>
        <p:grpSp>
          <p:nvGrpSpPr>
            <p:cNvPr id="36946" name="Group 37"/>
            <p:cNvGrpSpPr>
              <a:grpSpLocks/>
            </p:cNvGrpSpPr>
            <p:nvPr/>
          </p:nvGrpSpPr>
          <p:grpSpPr bwMode="auto">
            <a:xfrm>
              <a:off x="3813176" y="2559438"/>
              <a:ext cx="2647950" cy="279400"/>
              <a:chOff x="3813657" y="2573672"/>
              <a:chExt cx="2647662" cy="278587"/>
            </a:xfrm>
          </p:grpSpPr>
          <p:cxnSp>
            <p:nvCxnSpPr>
              <p:cNvPr id="36959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3813657" y="2850671"/>
                <a:ext cx="153091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60" name="TextBox 32"/>
              <p:cNvSpPr txBox="1">
                <a:spLocks noChangeArrowheads="1"/>
              </p:cNvSpPr>
              <p:nvPr/>
            </p:nvSpPr>
            <p:spPr bwMode="auto">
              <a:xfrm>
                <a:off x="3815418" y="2573672"/>
                <a:ext cx="264590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>
                    <a:solidFill>
                      <a:schemeClr val="tx1"/>
                    </a:solidFill>
                  </a:rPr>
                  <a:t>GenericQueryFactory(snee, pull, query)</a:t>
                </a:r>
              </a:p>
            </p:txBody>
          </p:sp>
        </p:grpSp>
        <p:grpSp>
          <p:nvGrpSpPr>
            <p:cNvPr id="36947" name="Group 49"/>
            <p:cNvGrpSpPr>
              <a:grpSpLocks/>
            </p:cNvGrpSpPr>
            <p:nvPr/>
          </p:nvGrpSpPr>
          <p:grpSpPr bwMode="auto">
            <a:xfrm>
              <a:off x="3816351" y="2797563"/>
              <a:ext cx="1522413" cy="276225"/>
              <a:chOff x="3815672" y="2583853"/>
              <a:chExt cx="1523718" cy="277003"/>
            </a:xfrm>
          </p:grpSpPr>
          <p:cxnSp>
            <p:nvCxnSpPr>
              <p:cNvPr id="36957" name="Straight Connector 33"/>
              <p:cNvCxnSpPr>
                <a:cxnSpLocks noChangeShapeType="1"/>
              </p:cNvCxnSpPr>
              <p:nvPr/>
            </p:nvCxnSpPr>
            <p:spPr bwMode="auto">
              <a:xfrm rot="10800000">
                <a:off x="3815672" y="2860852"/>
                <a:ext cx="1523287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58" name="TextBox 34"/>
              <p:cNvSpPr txBox="1">
                <a:spLocks noChangeArrowheads="1"/>
              </p:cNvSpPr>
              <p:nvPr/>
            </p:nvSpPr>
            <p:spPr bwMode="auto">
              <a:xfrm>
                <a:off x="4872495" y="2583853"/>
                <a:ext cx="46689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>
                    <a:solidFill>
                      <a:schemeClr val="tx1"/>
                    </a:solidFill>
                  </a:rPr>
                  <a:t>EPR</a:t>
                </a:r>
              </a:p>
            </p:txBody>
          </p:sp>
        </p:grpSp>
        <p:grpSp>
          <p:nvGrpSpPr>
            <p:cNvPr id="36949" name="Group 56"/>
            <p:cNvGrpSpPr>
              <a:grpSpLocks/>
            </p:cNvGrpSpPr>
            <p:nvPr/>
          </p:nvGrpSpPr>
          <p:grpSpPr bwMode="auto">
            <a:xfrm>
              <a:off x="2286001" y="2975363"/>
              <a:ext cx="1524000" cy="276225"/>
              <a:chOff x="3815672" y="2583853"/>
              <a:chExt cx="1523718" cy="277003"/>
            </a:xfrm>
          </p:grpSpPr>
          <p:cxnSp>
            <p:nvCxnSpPr>
              <p:cNvPr id="36953" name="Straight Connector 57"/>
              <p:cNvCxnSpPr>
                <a:cxnSpLocks noChangeShapeType="1"/>
              </p:cNvCxnSpPr>
              <p:nvPr/>
            </p:nvCxnSpPr>
            <p:spPr bwMode="auto">
              <a:xfrm rot="10800000">
                <a:off x="3815672" y="2860852"/>
                <a:ext cx="1523287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54" name="TextBox 58"/>
              <p:cNvSpPr txBox="1">
                <a:spLocks noChangeArrowheads="1"/>
              </p:cNvSpPr>
              <p:nvPr/>
            </p:nvSpPr>
            <p:spPr bwMode="auto">
              <a:xfrm>
                <a:off x="4872495" y="2583853"/>
                <a:ext cx="46689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>
                    <a:solidFill>
                      <a:schemeClr val="tx1"/>
                    </a:solidFill>
                  </a:rPr>
                  <a:t>EPR</a:t>
                </a:r>
              </a:p>
            </p:txBody>
          </p:sp>
        </p:grpSp>
        <p:grpSp>
          <p:nvGrpSpPr>
            <p:cNvPr id="36950" name="Group 60"/>
            <p:cNvGrpSpPr>
              <a:grpSpLocks/>
            </p:cNvGrpSpPr>
            <p:nvPr/>
          </p:nvGrpSpPr>
          <p:grpSpPr bwMode="auto">
            <a:xfrm>
              <a:off x="744538" y="3310325"/>
              <a:ext cx="1539875" cy="276225"/>
              <a:chOff x="3815672" y="2583853"/>
              <a:chExt cx="1539163" cy="277003"/>
            </a:xfrm>
          </p:grpSpPr>
          <p:cxnSp>
            <p:nvCxnSpPr>
              <p:cNvPr id="36951" name="Straight Connector 61"/>
              <p:cNvCxnSpPr>
                <a:cxnSpLocks noChangeShapeType="1"/>
              </p:cNvCxnSpPr>
              <p:nvPr/>
            </p:nvCxnSpPr>
            <p:spPr bwMode="auto">
              <a:xfrm rot="10800000">
                <a:off x="3815672" y="2860852"/>
                <a:ext cx="1523287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52" name="TextBox 62"/>
              <p:cNvSpPr txBox="1">
                <a:spLocks noChangeArrowheads="1"/>
              </p:cNvSpPr>
              <p:nvPr/>
            </p:nvSpPr>
            <p:spPr bwMode="auto">
              <a:xfrm>
                <a:off x="4862392" y="2583853"/>
                <a:ext cx="49244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>
                    <a:solidFill>
                      <a:schemeClr val="tx1"/>
                    </a:solidFill>
                  </a:rPr>
                  <a:t>URL</a:t>
                </a:r>
              </a:p>
            </p:txBody>
          </p:sp>
        </p:grpSp>
      </p:grpSp>
      <p:grpSp>
        <p:nvGrpSpPr>
          <p:cNvPr id="36907" name="Group 122"/>
          <p:cNvGrpSpPr>
            <a:grpSpLocks/>
          </p:cNvGrpSpPr>
          <p:nvPr/>
        </p:nvGrpSpPr>
        <p:grpSpPr bwMode="auto">
          <a:xfrm>
            <a:off x="717550" y="3255605"/>
            <a:ext cx="4084638" cy="768350"/>
            <a:chOff x="717104" y="4993856"/>
            <a:chExt cx="4084513" cy="767929"/>
          </a:xfrm>
        </p:grpSpPr>
        <p:grpSp>
          <p:nvGrpSpPr>
            <p:cNvPr id="36922" name="Group 121"/>
            <p:cNvGrpSpPr>
              <a:grpSpLocks/>
            </p:cNvGrpSpPr>
            <p:nvPr/>
          </p:nvGrpSpPr>
          <p:grpSpPr bwMode="auto">
            <a:xfrm>
              <a:off x="717104" y="4993856"/>
              <a:ext cx="1556608" cy="767929"/>
              <a:chOff x="717104" y="4993856"/>
              <a:chExt cx="1556608" cy="767929"/>
            </a:xfrm>
          </p:grpSpPr>
          <p:grpSp>
            <p:nvGrpSpPr>
              <p:cNvPr id="36930" name="Group 67"/>
              <p:cNvGrpSpPr>
                <a:grpSpLocks/>
              </p:cNvGrpSpPr>
              <p:nvPr/>
            </p:nvGrpSpPr>
            <p:grpSpPr bwMode="auto">
              <a:xfrm>
                <a:off x="717104" y="5483197"/>
                <a:ext cx="1556608" cy="278588"/>
                <a:chOff x="763369" y="4401941"/>
                <a:chExt cx="1556608" cy="278588"/>
              </a:xfrm>
            </p:grpSpPr>
            <p:cxnSp>
              <p:nvCxnSpPr>
                <p:cNvPr id="36934" name="Straight Connector 7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763369" y="4678941"/>
                  <a:ext cx="1522979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35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1767572" y="4401941"/>
                  <a:ext cx="55240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JSON</a:t>
                  </a:r>
                </a:p>
              </p:txBody>
            </p:sp>
          </p:grpSp>
          <p:grpSp>
            <p:nvGrpSpPr>
              <p:cNvPr id="36931" name="Group 63"/>
              <p:cNvGrpSpPr>
                <a:grpSpLocks/>
              </p:cNvGrpSpPr>
              <p:nvPr/>
            </p:nvGrpSpPr>
            <p:grpSpPr bwMode="auto">
              <a:xfrm>
                <a:off x="727894" y="4993856"/>
                <a:ext cx="1490805" cy="278587"/>
                <a:chOff x="795543" y="1701528"/>
                <a:chExt cx="1490805" cy="278587"/>
              </a:xfrm>
            </p:grpSpPr>
            <p:cxnSp>
              <p:nvCxnSpPr>
                <p:cNvPr id="36932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795543" y="1978527"/>
                  <a:ext cx="1490805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33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804219" y="1701528"/>
                  <a:ext cx="83283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GET URL</a:t>
                  </a:r>
                </a:p>
              </p:txBody>
            </p:sp>
          </p:grpSp>
        </p:grpSp>
        <p:grpSp>
          <p:nvGrpSpPr>
            <p:cNvPr id="36923" name="Group 84"/>
            <p:cNvGrpSpPr>
              <a:grpSpLocks/>
            </p:cNvGrpSpPr>
            <p:nvPr/>
          </p:nvGrpSpPr>
          <p:grpSpPr bwMode="auto">
            <a:xfrm>
              <a:off x="2290111" y="5112550"/>
              <a:ext cx="2511506" cy="543243"/>
              <a:chOff x="2284759" y="3583246"/>
              <a:chExt cx="2511506" cy="543243"/>
            </a:xfrm>
          </p:grpSpPr>
          <p:grpSp>
            <p:nvGrpSpPr>
              <p:cNvPr id="36924" name="Group 82"/>
              <p:cNvGrpSpPr>
                <a:grpSpLocks/>
              </p:cNvGrpSpPr>
              <p:nvPr/>
            </p:nvGrpSpPr>
            <p:grpSpPr bwMode="auto">
              <a:xfrm>
                <a:off x="2289264" y="3849489"/>
                <a:ext cx="1526408" cy="277000"/>
                <a:chOff x="2289264" y="3849489"/>
                <a:chExt cx="1526408" cy="277000"/>
              </a:xfrm>
            </p:grpSpPr>
            <p:cxnSp>
              <p:nvCxnSpPr>
                <p:cNvPr id="36928" name="Straight Connector 8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289264" y="4126488"/>
                  <a:ext cx="152080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29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413876" y="3849489"/>
                  <a:ext cx="140179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SPARQLResultSet</a:t>
                  </a:r>
                </a:p>
              </p:txBody>
            </p:sp>
          </p:grpSp>
          <p:grpSp>
            <p:nvGrpSpPr>
              <p:cNvPr id="36925" name="Group 79"/>
              <p:cNvGrpSpPr>
                <a:grpSpLocks/>
              </p:cNvGrpSpPr>
              <p:nvPr/>
            </p:nvGrpSpPr>
            <p:grpSpPr bwMode="auto">
              <a:xfrm>
                <a:off x="2284759" y="3583246"/>
                <a:ext cx="2511506" cy="278587"/>
                <a:chOff x="5361681" y="3493400"/>
                <a:chExt cx="2511506" cy="278587"/>
              </a:xfrm>
            </p:grpSpPr>
            <p:cxnSp>
              <p:nvCxnSpPr>
                <p:cNvPr id="36926" name="Straight Connector 87"/>
                <p:cNvCxnSpPr>
                  <a:cxnSpLocks noChangeShapeType="1"/>
                </p:cNvCxnSpPr>
                <p:nvPr/>
              </p:nvCxnSpPr>
              <p:spPr bwMode="auto">
                <a:xfrm>
                  <a:off x="5361681" y="3770399"/>
                  <a:ext cx="153091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27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5392670" y="3493400"/>
                  <a:ext cx="248051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 dirty="0" err="1">
                      <a:solidFill>
                        <a:schemeClr val="tx1"/>
                      </a:solidFill>
                    </a:rPr>
                    <a:t>GetStreamItem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int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:&lt;stream&gt;, &lt;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pos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&gt;)</a:t>
                  </a: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3810000" y="2712680"/>
            <a:ext cx="4597401" cy="1612900"/>
            <a:chOff x="3810000" y="3073788"/>
            <a:chExt cx="4597401" cy="1612900"/>
          </a:xfrm>
        </p:grpSpPr>
        <p:grpSp>
          <p:nvGrpSpPr>
            <p:cNvPr id="36942" name="Group 51"/>
            <p:cNvGrpSpPr>
              <a:grpSpLocks/>
            </p:cNvGrpSpPr>
            <p:nvPr/>
          </p:nvGrpSpPr>
          <p:grpSpPr bwMode="auto">
            <a:xfrm>
              <a:off x="5334001" y="3351600"/>
              <a:ext cx="3073400" cy="277813"/>
              <a:chOff x="5331491" y="3124971"/>
              <a:chExt cx="3074529" cy="277003"/>
            </a:xfrm>
          </p:grpSpPr>
          <p:cxnSp>
            <p:nvCxnSpPr>
              <p:cNvPr id="36965" name="Straight Connector 47"/>
              <p:cNvCxnSpPr>
                <a:cxnSpLocks noChangeShapeType="1"/>
              </p:cNvCxnSpPr>
              <p:nvPr/>
            </p:nvCxnSpPr>
            <p:spPr bwMode="auto">
              <a:xfrm flipH="1" flipV="1">
                <a:off x="5331491" y="3389311"/>
                <a:ext cx="3074529" cy="12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66" name="TextBox 48"/>
              <p:cNvSpPr txBox="1">
                <a:spLocks noChangeArrowheads="1"/>
              </p:cNvSpPr>
              <p:nvPr/>
            </p:nvSpPr>
            <p:spPr bwMode="auto">
              <a:xfrm>
                <a:off x="7422180" y="3124971"/>
                <a:ext cx="96693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>
                    <a:solidFill>
                      <a:schemeClr val="tx1"/>
                    </a:solidFill>
                  </a:rPr>
                  <a:t>WebRowSet</a:t>
                </a:r>
              </a:p>
            </p:txBody>
          </p:sp>
        </p:grpSp>
        <p:grpSp>
          <p:nvGrpSpPr>
            <p:cNvPr id="36948" name="Group 50"/>
            <p:cNvGrpSpPr>
              <a:grpSpLocks/>
            </p:cNvGrpSpPr>
            <p:nvPr/>
          </p:nvGrpSpPr>
          <p:grpSpPr bwMode="auto">
            <a:xfrm>
              <a:off x="5341938" y="3073788"/>
              <a:ext cx="3063875" cy="277813"/>
              <a:chOff x="5342643" y="2846384"/>
              <a:chExt cx="3063375" cy="278587"/>
            </a:xfrm>
          </p:grpSpPr>
          <p:sp>
            <p:nvSpPr>
              <p:cNvPr id="36955" name="TextBox 42"/>
              <p:cNvSpPr txBox="1">
                <a:spLocks noChangeArrowheads="1"/>
              </p:cNvSpPr>
              <p:nvPr/>
            </p:nvSpPr>
            <p:spPr bwMode="auto">
              <a:xfrm>
                <a:off x="5342643" y="2846384"/>
                <a:ext cx="1714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GB" dirty="0" err="1">
                    <a:solidFill>
                      <a:schemeClr val="tx1"/>
                    </a:solidFill>
                  </a:rPr>
                  <a:t>SQLExecute</a:t>
                </a:r>
                <a:r>
                  <a:rPr lang="en-GB" dirty="0">
                    <a:solidFill>
                      <a:schemeClr val="tx1"/>
                    </a:solidFill>
                  </a:rPr>
                  <a:t>(</a:t>
                </a:r>
                <a:r>
                  <a:rPr lang="en-GB" dirty="0" err="1">
                    <a:solidFill>
                      <a:schemeClr val="tx1"/>
                    </a:solidFill>
                  </a:rPr>
                  <a:t>cco</a:t>
                </a:r>
                <a:r>
                  <a:rPr lang="en-GB" dirty="0">
                    <a:solidFill>
                      <a:schemeClr val="tx1"/>
                    </a:solidFill>
                  </a:rPr>
                  <a:t>, query)</a:t>
                </a:r>
              </a:p>
            </p:txBody>
          </p:sp>
          <p:cxnSp>
            <p:nvCxnSpPr>
              <p:cNvPr id="36956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5342961" y="3123383"/>
                <a:ext cx="3063057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906" name="Group 92"/>
            <p:cNvGrpSpPr>
              <a:grpSpLocks/>
            </p:cNvGrpSpPr>
            <p:nvPr/>
          </p:nvGrpSpPr>
          <p:grpSpPr bwMode="auto">
            <a:xfrm>
              <a:off x="5338763" y="3586550"/>
              <a:ext cx="2560638" cy="555625"/>
              <a:chOff x="5338959" y="3226040"/>
              <a:chExt cx="2559775" cy="555590"/>
            </a:xfrm>
          </p:grpSpPr>
          <p:grpSp>
            <p:nvGrpSpPr>
              <p:cNvPr id="36936" name="Group 54"/>
              <p:cNvGrpSpPr>
                <a:grpSpLocks/>
              </p:cNvGrpSpPr>
              <p:nvPr/>
            </p:nvGrpSpPr>
            <p:grpSpPr bwMode="auto">
              <a:xfrm>
                <a:off x="5361681" y="3226040"/>
                <a:ext cx="2537053" cy="278587"/>
                <a:chOff x="5361681" y="3493400"/>
                <a:chExt cx="2537053" cy="278587"/>
              </a:xfrm>
            </p:grpSpPr>
            <p:cxnSp>
              <p:nvCxnSpPr>
                <p:cNvPr id="36940" name="Straight Connector 44"/>
                <p:cNvCxnSpPr>
                  <a:cxnSpLocks noChangeShapeType="1"/>
                </p:cNvCxnSpPr>
                <p:nvPr/>
              </p:nvCxnSpPr>
              <p:spPr bwMode="auto">
                <a:xfrm>
                  <a:off x="5361681" y="3770399"/>
                  <a:ext cx="153091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41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5367122" y="3493400"/>
                  <a:ext cx="2531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 dirty="0" err="1">
                      <a:solidFill>
                        <a:schemeClr val="tx1"/>
                      </a:solidFill>
                    </a:rPr>
                    <a:t>GetStreamItem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cco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:&lt;stream&gt;, &lt;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pos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&gt;)</a:t>
                  </a:r>
                </a:p>
              </p:txBody>
            </p:sp>
          </p:grpSp>
          <p:grpSp>
            <p:nvGrpSpPr>
              <p:cNvPr id="36937" name="Group 55"/>
              <p:cNvGrpSpPr>
                <a:grpSpLocks/>
              </p:cNvGrpSpPr>
              <p:nvPr/>
            </p:nvGrpSpPr>
            <p:grpSpPr bwMode="auto">
              <a:xfrm>
                <a:off x="5338959" y="3504627"/>
                <a:ext cx="1533113" cy="277003"/>
                <a:chOff x="5338959" y="3771987"/>
                <a:chExt cx="1533113" cy="277003"/>
              </a:xfrm>
            </p:grpSpPr>
            <p:cxnSp>
              <p:nvCxnSpPr>
                <p:cNvPr id="36938" name="Straight Connector 5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338959" y="4048986"/>
                  <a:ext cx="1523287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39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5905141" y="3771987"/>
                  <a:ext cx="9669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WebRowSet</a:t>
                  </a:r>
                </a:p>
              </p:txBody>
            </p:sp>
          </p:grpSp>
        </p:grpSp>
        <p:grpSp>
          <p:nvGrpSpPr>
            <p:cNvPr id="36909" name="Group 107"/>
            <p:cNvGrpSpPr>
              <a:grpSpLocks/>
            </p:cNvGrpSpPr>
            <p:nvPr/>
          </p:nvGrpSpPr>
          <p:grpSpPr bwMode="auto">
            <a:xfrm>
              <a:off x="3810000" y="4131063"/>
              <a:ext cx="2890838" cy="555625"/>
              <a:chOff x="5338959" y="3226040"/>
              <a:chExt cx="2891214" cy="555590"/>
            </a:xfrm>
          </p:grpSpPr>
          <p:grpSp>
            <p:nvGrpSpPr>
              <p:cNvPr id="36910" name="Group 54"/>
              <p:cNvGrpSpPr>
                <a:grpSpLocks/>
              </p:cNvGrpSpPr>
              <p:nvPr/>
            </p:nvGrpSpPr>
            <p:grpSpPr bwMode="auto">
              <a:xfrm>
                <a:off x="5356520" y="3226040"/>
                <a:ext cx="2873653" cy="278587"/>
                <a:chOff x="5356520" y="3493400"/>
                <a:chExt cx="2873653" cy="278587"/>
              </a:xfrm>
            </p:grpSpPr>
            <p:cxnSp>
              <p:nvCxnSpPr>
                <p:cNvPr id="36914" name="Straight Connector 112"/>
                <p:cNvCxnSpPr>
                  <a:cxnSpLocks noChangeShapeType="1"/>
                </p:cNvCxnSpPr>
                <p:nvPr/>
              </p:nvCxnSpPr>
              <p:spPr bwMode="auto">
                <a:xfrm>
                  <a:off x="5361681" y="3770399"/>
                  <a:ext cx="153091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15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5356520" y="3493400"/>
                  <a:ext cx="287365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GetStreamItem(snee:pull:&lt;stream&gt;, &lt;pos&gt;)</a:t>
                  </a:r>
                </a:p>
              </p:txBody>
            </p:sp>
          </p:grpSp>
          <p:grpSp>
            <p:nvGrpSpPr>
              <p:cNvPr id="36911" name="Group 55"/>
              <p:cNvGrpSpPr>
                <a:grpSpLocks/>
              </p:cNvGrpSpPr>
              <p:nvPr/>
            </p:nvGrpSpPr>
            <p:grpSpPr bwMode="auto">
              <a:xfrm>
                <a:off x="5338959" y="3504627"/>
                <a:ext cx="1533113" cy="277003"/>
                <a:chOff x="5338959" y="3771987"/>
                <a:chExt cx="1533113" cy="277003"/>
              </a:xfrm>
            </p:grpSpPr>
            <p:cxnSp>
              <p:nvCxnSpPr>
                <p:cNvPr id="36912" name="Straight Connector 11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338959" y="4048986"/>
                  <a:ext cx="1523287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13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5905141" y="3771987"/>
                  <a:ext cx="9669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WebRowSet</a:t>
                  </a: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3814763" y="4250967"/>
            <a:ext cx="4084637" cy="1739900"/>
            <a:chOff x="3814763" y="4612075"/>
            <a:chExt cx="4084637" cy="1739900"/>
          </a:xfrm>
        </p:grpSpPr>
        <p:grpSp>
          <p:nvGrpSpPr>
            <p:cNvPr id="36908" name="Group 93"/>
            <p:cNvGrpSpPr>
              <a:grpSpLocks/>
            </p:cNvGrpSpPr>
            <p:nvPr/>
          </p:nvGrpSpPr>
          <p:grpSpPr bwMode="auto">
            <a:xfrm>
              <a:off x="5340350" y="4612075"/>
              <a:ext cx="2559050" cy="555625"/>
              <a:chOff x="5338959" y="3226040"/>
              <a:chExt cx="2559775" cy="555590"/>
            </a:xfrm>
          </p:grpSpPr>
          <p:grpSp>
            <p:nvGrpSpPr>
              <p:cNvPr id="36916" name="Group 54"/>
              <p:cNvGrpSpPr>
                <a:grpSpLocks/>
              </p:cNvGrpSpPr>
              <p:nvPr/>
            </p:nvGrpSpPr>
            <p:grpSpPr bwMode="auto">
              <a:xfrm>
                <a:off x="5361681" y="3226040"/>
                <a:ext cx="2537053" cy="278587"/>
                <a:chOff x="5361681" y="3493400"/>
                <a:chExt cx="2537053" cy="278587"/>
              </a:xfrm>
            </p:grpSpPr>
            <p:cxnSp>
              <p:nvCxnSpPr>
                <p:cNvPr id="36920" name="Straight Connector 98"/>
                <p:cNvCxnSpPr>
                  <a:cxnSpLocks noChangeShapeType="1"/>
                </p:cNvCxnSpPr>
                <p:nvPr/>
              </p:nvCxnSpPr>
              <p:spPr bwMode="auto">
                <a:xfrm>
                  <a:off x="5361681" y="3770399"/>
                  <a:ext cx="153091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21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5367122" y="3493400"/>
                  <a:ext cx="2531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 dirty="0" err="1">
                      <a:solidFill>
                        <a:schemeClr val="tx1"/>
                      </a:solidFill>
                    </a:rPr>
                    <a:t>GetStreamItem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cco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:&lt;stream&gt;, &lt;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pos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&gt;)</a:t>
                  </a:r>
                </a:p>
              </p:txBody>
            </p:sp>
          </p:grpSp>
          <p:grpSp>
            <p:nvGrpSpPr>
              <p:cNvPr id="36917" name="Group 55"/>
              <p:cNvGrpSpPr>
                <a:grpSpLocks/>
              </p:cNvGrpSpPr>
              <p:nvPr/>
            </p:nvGrpSpPr>
            <p:grpSpPr bwMode="auto">
              <a:xfrm>
                <a:off x="5338959" y="3504627"/>
                <a:ext cx="1533113" cy="277003"/>
                <a:chOff x="5338959" y="3771987"/>
                <a:chExt cx="1533113" cy="277003"/>
              </a:xfrm>
            </p:grpSpPr>
            <p:cxnSp>
              <p:nvCxnSpPr>
                <p:cNvPr id="36918" name="Straight Connector 9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338959" y="4048986"/>
                  <a:ext cx="1523287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19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5905141" y="3771987"/>
                  <a:ext cx="9669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WebRowSet</a:t>
                  </a:r>
                </a:p>
              </p:txBody>
            </p:sp>
          </p:grpSp>
        </p:grpSp>
        <p:grpSp>
          <p:nvGrpSpPr>
            <p:cNvPr id="36899" name="Group 114"/>
            <p:cNvGrpSpPr>
              <a:grpSpLocks/>
            </p:cNvGrpSpPr>
            <p:nvPr/>
          </p:nvGrpSpPr>
          <p:grpSpPr bwMode="auto">
            <a:xfrm>
              <a:off x="3814763" y="5193100"/>
              <a:ext cx="2890838" cy="555625"/>
              <a:chOff x="5338959" y="3226040"/>
              <a:chExt cx="2891214" cy="555590"/>
            </a:xfrm>
          </p:grpSpPr>
          <p:grpSp>
            <p:nvGrpSpPr>
              <p:cNvPr id="36900" name="Group 54"/>
              <p:cNvGrpSpPr>
                <a:grpSpLocks/>
              </p:cNvGrpSpPr>
              <p:nvPr/>
            </p:nvGrpSpPr>
            <p:grpSpPr bwMode="auto">
              <a:xfrm>
                <a:off x="5356520" y="3226040"/>
                <a:ext cx="2873653" cy="278587"/>
                <a:chOff x="5356520" y="3493400"/>
                <a:chExt cx="2873653" cy="278587"/>
              </a:xfrm>
            </p:grpSpPr>
            <p:cxnSp>
              <p:nvCxnSpPr>
                <p:cNvPr id="36904" name="Straight Connector 119"/>
                <p:cNvCxnSpPr>
                  <a:cxnSpLocks noChangeShapeType="1"/>
                </p:cNvCxnSpPr>
                <p:nvPr/>
              </p:nvCxnSpPr>
              <p:spPr bwMode="auto">
                <a:xfrm>
                  <a:off x="5361681" y="3770399"/>
                  <a:ext cx="153091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05" name="TextBox 120"/>
                <p:cNvSpPr txBox="1">
                  <a:spLocks noChangeArrowheads="1"/>
                </p:cNvSpPr>
                <p:nvPr/>
              </p:nvSpPr>
              <p:spPr bwMode="auto">
                <a:xfrm>
                  <a:off x="5356520" y="3493400"/>
                  <a:ext cx="287365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GetStreamItem(snee:pull:&lt;stream&gt;, &lt;pos&gt;)</a:t>
                  </a:r>
                </a:p>
              </p:txBody>
            </p:sp>
          </p:grpSp>
          <p:grpSp>
            <p:nvGrpSpPr>
              <p:cNvPr id="36901" name="Group 55"/>
              <p:cNvGrpSpPr>
                <a:grpSpLocks/>
              </p:cNvGrpSpPr>
              <p:nvPr/>
            </p:nvGrpSpPr>
            <p:grpSpPr bwMode="auto">
              <a:xfrm>
                <a:off x="5338959" y="3504627"/>
                <a:ext cx="1533113" cy="277003"/>
                <a:chOff x="5338959" y="3771987"/>
                <a:chExt cx="1533113" cy="277003"/>
              </a:xfrm>
            </p:grpSpPr>
            <p:cxnSp>
              <p:nvCxnSpPr>
                <p:cNvPr id="36902" name="Straight Connector 117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338959" y="4048986"/>
                  <a:ext cx="1523287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903" name="TextBox 118"/>
                <p:cNvSpPr txBox="1">
                  <a:spLocks noChangeArrowheads="1"/>
                </p:cNvSpPr>
                <p:nvPr/>
              </p:nvSpPr>
              <p:spPr bwMode="auto">
                <a:xfrm>
                  <a:off x="5905141" y="3771987"/>
                  <a:ext cx="9669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WebRowSet</a:t>
                  </a:r>
                </a:p>
              </p:txBody>
            </p:sp>
          </p:grpSp>
        </p:grpSp>
        <p:grpSp>
          <p:nvGrpSpPr>
            <p:cNvPr id="36876" name="Group 100"/>
            <p:cNvGrpSpPr>
              <a:grpSpLocks/>
            </p:cNvGrpSpPr>
            <p:nvPr/>
          </p:nvGrpSpPr>
          <p:grpSpPr bwMode="auto">
            <a:xfrm>
              <a:off x="5345113" y="5796350"/>
              <a:ext cx="2551112" cy="555625"/>
              <a:chOff x="5338959" y="3226040"/>
              <a:chExt cx="2550255" cy="555590"/>
            </a:xfrm>
          </p:grpSpPr>
          <p:grpSp>
            <p:nvGrpSpPr>
              <p:cNvPr id="36892" name="Group 54"/>
              <p:cNvGrpSpPr>
                <a:grpSpLocks/>
              </p:cNvGrpSpPr>
              <p:nvPr/>
            </p:nvGrpSpPr>
            <p:grpSpPr bwMode="auto">
              <a:xfrm>
                <a:off x="5361681" y="3226040"/>
                <a:ext cx="2527533" cy="278587"/>
                <a:chOff x="5361681" y="3493400"/>
                <a:chExt cx="2527533" cy="278587"/>
              </a:xfrm>
            </p:grpSpPr>
            <p:cxnSp>
              <p:nvCxnSpPr>
                <p:cNvPr id="36896" name="Straight Connector 105"/>
                <p:cNvCxnSpPr>
                  <a:cxnSpLocks noChangeShapeType="1"/>
                </p:cNvCxnSpPr>
                <p:nvPr/>
              </p:nvCxnSpPr>
              <p:spPr bwMode="auto">
                <a:xfrm>
                  <a:off x="5361681" y="3770399"/>
                  <a:ext cx="153091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897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5375961" y="3493400"/>
                  <a:ext cx="2513253" cy="275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GetStreamItem(cco:&lt;stream&gt;, &lt;pos&gt;)</a:t>
                  </a:r>
                </a:p>
              </p:txBody>
            </p:sp>
          </p:grpSp>
          <p:grpSp>
            <p:nvGrpSpPr>
              <p:cNvPr id="36893" name="Group 55"/>
              <p:cNvGrpSpPr>
                <a:grpSpLocks/>
              </p:cNvGrpSpPr>
              <p:nvPr/>
            </p:nvGrpSpPr>
            <p:grpSpPr bwMode="auto">
              <a:xfrm>
                <a:off x="5338959" y="3504627"/>
                <a:ext cx="1526765" cy="277003"/>
                <a:chOff x="5338959" y="3771987"/>
                <a:chExt cx="1526765" cy="277003"/>
              </a:xfrm>
            </p:grpSpPr>
            <p:cxnSp>
              <p:nvCxnSpPr>
                <p:cNvPr id="36894" name="Straight Connector 10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338959" y="4048986"/>
                  <a:ext cx="1523287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895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5910305" y="3771987"/>
                  <a:ext cx="955419" cy="273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WebRowSet</a:t>
                  </a:r>
                </a:p>
              </p:txBody>
            </p:sp>
          </p:grpSp>
        </p:grpSp>
      </p:grpSp>
      <p:grpSp>
        <p:nvGrpSpPr>
          <p:cNvPr id="36877" name="Group 123"/>
          <p:cNvGrpSpPr>
            <a:grpSpLocks/>
          </p:cNvGrpSpPr>
          <p:nvPr/>
        </p:nvGrpSpPr>
        <p:grpSpPr bwMode="auto">
          <a:xfrm>
            <a:off x="722313" y="5359042"/>
            <a:ext cx="4076700" cy="768350"/>
            <a:chOff x="717104" y="4993856"/>
            <a:chExt cx="4076575" cy="767929"/>
          </a:xfrm>
        </p:grpSpPr>
        <p:grpSp>
          <p:nvGrpSpPr>
            <p:cNvPr id="36878" name="Group 121"/>
            <p:cNvGrpSpPr>
              <a:grpSpLocks/>
            </p:cNvGrpSpPr>
            <p:nvPr/>
          </p:nvGrpSpPr>
          <p:grpSpPr bwMode="auto">
            <a:xfrm>
              <a:off x="717104" y="4993856"/>
              <a:ext cx="1561900" cy="767929"/>
              <a:chOff x="717104" y="4993856"/>
              <a:chExt cx="1561900" cy="767929"/>
            </a:xfrm>
          </p:grpSpPr>
          <p:grpSp>
            <p:nvGrpSpPr>
              <p:cNvPr id="36886" name="Group 67"/>
              <p:cNvGrpSpPr>
                <a:grpSpLocks/>
              </p:cNvGrpSpPr>
              <p:nvPr/>
            </p:nvGrpSpPr>
            <p:grpSpPr bwMode="auto">
              <a:xfrm>
                <a:off x="717104" y="5483197"/>
                <a:ext cx="1561900" cy="278588"/>
                <a:chOff x="763369" y="4401941"/>
                <a:chExt cx="1561900" cy="278588"/>
              </a:xfrm>
            </p:grpSpPr>
            <p:cxnSp>
              <p:nvCxnSpPr>
                <p:cNvPr id="36890" name="Straight Connector 13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763369" y="4678941"/>
                  <a:ext cx="1522979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89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1779239" y="4401941"/>
                  <a:ext cx="546030" cy="273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JSON</a:t>
                  </a:r>
                </a:p>
              </p:txBody>
            </p:sp>
          </p:grpSp>
          <p:grpSp>
            <p:nvGrpSpPr>
              <p:cNvPr id="36887" name="Group 63"/>
              <p:cNvGrpSpPr>
                <a:grpSpLocks/>
              </p:cNvGrpSpPr>
              <p:nvPr/>
            </p:nvGrpSpPr>
            <p:grpSpPr bwMode="auto">
              <a:xfrm>
                <a:off x="727894" y="4993856"/>
                <a:ext cx="1490805" cy="278587"/>
                <a:chOff x="795543" y="1701528"/>
                <a:chExt cx="1490805" cy="278587"/>
              </a:xfrm>
            </p:grpSpPr>
            <p:cxnSp>
              <p:nvCxnSpPr>
                <p:cNvPr id="36888" name="Straight Connector 134"/>
                <p:cNvCxnSpPr>
                  <a:cxnSpLocks noChangeShapeType="1"/>
                </p:cNvCxnSpPr>
                <p:nvPr/>
              </p:nvCxnSpPr>
              <p:spPr bwMode="auto">
                <a:xfrm>
                  <a:off x="795543" y="1978527"/>
                  <a:ext cx="1490805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889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795543" y="1701528"/>
                  <a:ext cx="827167" cy="273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GET URL</a:t>
                  </a:r>
                </a:p>
              </p:txBody>
            </p:sp>
          </p:grpSp>
        </p:grpSp>
        <p:grpSp>
          <p:nvGrpSpPr>
            <p:cNvPr id="36879" name="Group 84"/>
            <p:cNvGrpSpPr>
              <a:grpSpLocks/>
            </p:cNvGrpSpPr>
            <p:nvPr/>
          </p:nvGrpSpPr>
          <p:grpSpPr bwMode="auto">
            <a:xfrm>
              <a:off x="2290111" y="5112550"/>
              <a:ext cx="2503568" cy="543243"/>
              <a:chOff x="2284759" y="3583246"/>
              <a:chExt cx="2503568" cy="543243"/>
            </a:xfrm>
          </p:grpSpPr>
          <p:grpSp>
            <p:nvGrpSpPr>
              <p:cNvPr id="36880" name="Group 82"/>
              <p:cNvGrpSpPr>
                <a:grpSpLocks/>
              </p:cNvGrpSpPr>
              <p:nvPr/>
            </p:nvGrpSpPr>
            <p:grpSpPr bwMode="auto">
              <a:xfrm>
                <a:off x="2289264" y="3849489"/>
                <a:ext cx="1520803" cy="277000"/>
                <a:chOff x="2289264" y="3849489"/>
                <a:chExt cx="1520803" cy="277000"/>
              </a:xfrm>
            </p:grpSpPr>
            <p:cxnSp>
              <p:nvCxnSpPr>
                <p:cNvPr id="36884" name="Straight Connector 13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289264" y="4126488"/>
                  <a:ext cx="152080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885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2436981" y="3849489"/>
                  <a:ext cx="1353277" cy="275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>
                      <a:solidFill>
                        <a:schemeClr val="tx1"/>
                      </a:solidFill>
                    </a:rPr>
                    <a:t>SPARQLResultSet</a:t>
                  </a:r>
                </a:p>
              </p:txBody>
            </p:sp>
          </p:grpSp>
          <p:grpSp>
            <p:nvGrpSpPr>
              <p:cNvPr id="36881" name="Group 79"/>
              <p:cNvGrpSpPr>
                <a:grpSpLocks/>
              </p:cNvGrpSpPr>
              <p:nvPr/>
            </p:nvGrpSpPr>
            <p:grpSpPr bwMode="auto">
              <a:xfrm>
                <a:off x="2284759" y="3583246"/>
                <a:ext cx="2503568" cy="278587"/>
                <a:chOff x="5361681" y="3493400"/>
                <a:chExt cx="2503568" cy="278587"/>
              </a:xfrm>
            </p:grpSpPr>
            <p:cxnSp>
              <p:nvCxnSpPr>
                <p:cNvPr id="36882" name="Straight Connector 128"/>
                <p:cNvCxnSpPr>
                  <a:cxnSpLocks noChangeShapeType="1"/>
                </p:cNvCxnSpPr>
                <p:nvPr/>
              </p:nvCxnSpPr>
              <p:spPr bwMode="auto">
                <a:xfrm>
                  <a:off x="5361681" y="3770399"/>
                  <a:ext cx="153091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6883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5401370" y="3493400"/>
                  <a:ext cx="2463879" cy="275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accent2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GB" dirty="0" err="1">
                      <a:solidFill>
                        <a:schemeClr val="tx1"/>
                      </a:solidFill>
                    </a:rPr>
                    <a:t>GetStreamItem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int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:&lt;stream&gt;, &lt;</a:t>
                  </a:r>
                  <a:r>
                    <a:rPr lang="en-GB" dirty="0" err="1">
                      <a:solidFill>
                        <a:schemeClr val="tx1"/>
                      </a:solidFill>
                    </a:rPr>
                    <a:t>pos</a:t>
                  </a:r>
                  <a:r>
                    <a:rPr lang="en-GB" dirty="0">
                      <a:solidFill>
                        <a:schemeClr val="tx1"/>
                      </a:solidFill>
                    </a:rPr>
                    <a:t>&gt;)</a:t>
                  </a:r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Questions?</a:t>
            </a:r>
            <a:endParaRPr lang="en-GB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88CC7-E60A-8C4F-BDA2-20F7B00C355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41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Presentation Goals</a:t>
            </a:r>
            <a:endParaRPr lang="en-GB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GB" dirty="0" smtClean="0">
                <a:latin typeface="Arial" charset="0"/>
                <a:ea typeface="MS PGothic" charset="0"/>
                <a:cs typeface="MS PGothic" charset="0"/>
              </a:rPr>
              <a:t>To </a:t>
            </a:r>
            <a:r>
              <a:rPr lang="en-GB" dirty="0">
                <a:latin typeface="Arial" charset="0"/>
                <a:ea typeface="MS PGothic" charset="0"/>
                <a:cs typeface="MS PGothic" charset="0"/>
              </a:rPr>
              <a:t>provide an overview of </a:t>
            </a:r>
            <a:r>
              <a:rPr lang="en-GB" dirty="0" smtClean="0">
                <a:latin typeface="Arial" charset="0"/>
                <a:ea typeface="MS PGothic" charset="0"/>
                <a:cs typeface="MS PGothic" charset="0"/>
              </a:rPr>
              <a:t>a semantic sensor web architecture</a:t>
            </a:r>
            <a:r>
              <a:rPr lang="en-GB" dirty="0">
                <a:latin typeface="Arial" charset="0"/>
                <a:ea typeface="MS PGothic" charset="0"/>
                <a:cs typeface="MS PGothic" charset="0"/>
              </a:rPr>
              <a:t>.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dirty="0">
                <a:latin typeface="Arial" charset="0"/>
                <a:ea typeface="MS PGothic" charset="0"/>
                <a:cs typeface="MS PGothic" charset="0"/>
              </a:rPr>
              <a:t>To describe how the different components interact.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GB" dirty="0">
                <a:latin typeface="Arial" charset="0"/>
                <a:ea typeface="MS PGothic" charset="0"/>
                <a:cs typeface="MS PGothic" charset="0"/>
              </a:rPr>
              <a:t>To illustrate how the architecture supports application functionality with reference to </a:t>
            </a:r>
            <a:r>
              <a:rPr lang="en-GB" dirty="0" smtClean="0">
                <a:latin typeface="Arial" charset="0"/>
                <a:ea typeface="MS PGothic" charset="0"/>
                <a:cs typeface="MS PGothic" charset="0"/>
              </a:rPr>
              <a:t>a flood response planning application </a:t>
            </a:r>
            <a:r>
              <a:rPr lang="en-GB" dirty="0">
                <a:latin typeface="Arial" charset="0"/>
                <a:ea typeface="MS PGothic" charset="0"/>
                <a:cs typeface="MS PGothic" charset="0"/>
              </a:rPr>
              <a:t>demonstrator.</a:t>
            </a:r>
          </a:p>
          <a:p>
            <a:pPr lvl="1" eaLnBrk="1" hangingPunct="1">
              <a:lnSpc>
                <a:spcPct val="90000"/>
              </a:lnSpc>
            </a:pPr>
            <a:endParaRPr lang="en-GB" sz="200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32375" y="2677013"/>
            <a:ext cx="3763300" cy="990637"/>
            <a:chOff x="5032375" y="4282222"/>
            <a:chExt cx="3763300" cy="990637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5032375" y="4645292"/>
              <a:ext cx="817189" cy="264497"/>
            </a:xfrm>
            <a:prstGeom prst="rect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5850" name="Picture 10" descr="Environment Agency - Ho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6513" y="4667969"/>
              <a:ext cx="788913" cy="219143"/>
            </a:xfrm>
            <a:prstGeom prst="rect">
              <a:avLst/>
            </a:prstGeom>
            <a:noFill/>
          </p:spPr>
        </p:pic>
        <p:sp>
          <p:nvSpPr>
            <p:cNvPr id="20" name="19 CuadroTexto"/>
            <p:cNvSpPr txBox="1"/>
            <p:nvPr/>
          </p:nvSpPr>
          <p:spPr>
            <a:xfrm>
              <a:off x="6514628" y="4546708"/>
              <a:ext cx="1500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Flood defences data</a:t>
              </a:r>
              <a:r>
                <a:rPr lang="en-GB" sz="1200" dirty="0"/>
                <a:t> </a:t>
              </a:r>
              <a:r>
                <a:rPr lang="en-GB" sz="1200" dirty="0" smtClean="0"/>
                <a:t>(database)</a:t>
              </a:r>
            </a:p>
          </p:txBody>
        </p:sp>
        <p:sp>
          <p:nvSpPr>
            <p:cNvPr id="23" name="22 Flecha derecha"/>
            <p:cNvSpPr/>
            <p:nvPr/>
          </p:nvSpPr>
          <p:spPr bwMode="auto">
            <a:xfrm>
              <a:off x="6111396" y="4718962"/>
              <a:ext cx="285752" cy="11715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rcRect l="39773" t="19282" r="23123" b="7566"/>
            <a:stretch>
              <a:fillRect/>
            </a:stretch>
          </p:blipFill>
          <p:spPr>
            <a:xfrm>
              <a:off x="8014824" y="4282222"/>
              <a:ext cx="780851" cy="990637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grpSp>
        <p:nvGrpSpPr>
          <p:cNvPr id="35841" name="Group 35840"/>
          <p:cNvGrpSpPr/>
          <p:nvPr/>
        </p:nvGrpSpPr>
        <p:grpSpPr>
          <a:xfrm>
            <a:off x="5032375" y="3871647"/>
            <a:ext cx="3746491" cy="1012906"/>
            <a:chOff x="5049185" y="2677013"/>
            <a:chExt cx="3746491" cy="1012906"/>
          </a:xfrm>
        </p:grpSpPr>
        <p:grpSp>
          <p:nvGrpSpPr>
            <p:cNvPr id="18" name="Group 17"/>
            <p:cNvGrpSpPr/>
            <p:nvPr/>
          </p:nvGrpSpPr>
          <p:grpSpPr>
            <a:xfrm>
              <a:off x="5049185" y="2677013"/>
              <a:ext cx="3746491" cy="1012906"/>
              <a:chOff x="5049185" y="2630592"/>
              <a:chExt cx="3746491" cy="1012906"/>
            </a:xfrm>
          </p:grpSpPr>
          <p:pic>
            <p:nvPicPr>
              <p:cNvPr id="35848" name="Picture 8" descr="Met Offic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9185" y="2630592"/>
                <a:ext cx="837470" cy="341360"/>
              </a:xfrm>
              <a:prstGeom prst="rect">
                <a:avLst/>
              </a:prstGeom>
              <a:noFill/>
            </p:spPr>
          </p:pic>
          <p:sp>
            <p:nvSpPr>
              <p:cNvPr id="19" name="18 CuadroTexto"/>
              <p:cNvSpPr txBox="1"/>
              <p:nvPr/>
            </p:nvSpPr>
            <p:spPr>
              <a:xfrm>
                <a:off x="6514628" y="2906213"/>
                <a:ext cx="1500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Meteorological forecasts</a:t>
                </a:r>
                <a:endParaRPr lang="en-GB" sz="1200" dirty="0"/>
              </a:p>
            </p:txBody>
          </p:sp>
          <p:sp>
            <p:nvSpPr>
              <p:cNvPr id="22" name="21 Flecha derecha"/>
              <p:cNvSpPr/>
              <p:nvPr/>
            </p:nvSpPr>
            <p:spPr bwMode="auto">
              <a:xfrm>
                <a:off x="6121720" y="3083672"/>
                <a:ext cx="285752" cy="117157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32" name="Picture 31" descr="Screen shot 2010-11-02 at 09.18.08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1349" y="2630592"/>
                <a:ext cx="754327" cy="1012906"/>
              </a:xfrm>
              <a:prstGeom prst="rect">
                <a:avLst/>
              </a:prstGeom>
              <a:ln>
                <a:solidFill>
                  <a:srgbClr val="2D2DB9"/>
                </a:solidFill>
              </a:ln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3324" y="3108855"/>
              <a:ext cx="786240" cy="534643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Flood Detection and Response</a:t>
            </a:r>
            <a:endParaRPr lang="en-GB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02990" y="1509996"/>
            <a:ext cx="4374504" cy="490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accent2"/>
                </a:solidFill>
              </a:rPr>
              <a:t>“Detect overtopping </a:t>
            </a:r>
            <a:r>
              <a:rPr lang="en-GB" sz="2400" i="1" dirty="0">
                <a:solidFill>
                  <a:schemeClr val="accent2"/>
                </a:solidFill>
              </a:rPr>
              <a:t>events in the Solent </a:t>
            </a:r>
            <a:r>
              <a:rPr lang="en-GB" sz="2400" i="1" dirty="0" smtClean="0">
                <a:solidFill>
                  <a:schemeClr val="accent2"/>
                </a:solidFill>
              </a:rPr>
              <a:t>region” </a:t>
            </a:r>
          </a:p>
          <a:p>
            <a:pPr marL="400050" lvl="1" indent="0">
              <a:buNone/>
            </a:pPr>
            <a:r>
              <a:rPr lang="en-GB" i="1" dirty="0" smtClean="0">
                <a:solidFill>
                  <a:schemeClr val="accent2"/>
                </a:solidFill>
              </a:rPr>
              <a:t>sea-level &gt; sea-defence</a:t>
            </a:r>
            <a:endParaRPr lang="en-GB" i="1" dirty="0">
              <a:solidFill>
                <a:schemeClr val="accent2"/>
              </a:solidFill>
            </a:endParaRPr>
          </a:p>
          <a:p>
            <a:pPr marL="227013" indent="-169863">
              <a:buFont typeface="Arial" pitchFamily="34" charset="0"/>
              <a:buChar char="•"/>
            </a:pPr>
            <a:r>
              <a:rPr lang="en-GB" sz="2400" dirty="0" smtClean="0"/>
              <a:t>Sea-level: sensors</a:t>
            </a:r>
          </a:p>
          <a:p>
            <a:pPr marL="227013" indent="-169863">
              <a:buFont typeface="Arial" pitchFamily="34" charset="0"/>
              <a:buChar char="•"/>
            </a:pPr>
            <a:r>
              <a:rPr lang="en-GB" sz="2400" dirty="0" smtClean="0"/>
              <a:t>Defence heights: databases</a:t>
            </a:r>
          </a:p>
          <a:p>
            <a:pPr marL="0" indent="0">
              <a:buNone/>
            </a:pPr>
            <a:endParaRPr lang="en-GB" sz="2400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accent2"/>
                </a:solidFill>
              </a:rPr>
              <a:t>“Provide contextual information”</a:t>
            </a:r>
            <a:endParaRPr lang="en-GB" sz="2400" i="1" dirty="0">
              <a:solidFill>
                <a:schemeClr val="accent2"/>
              </a:solidFill>
            </a:endParaRPr>
          </a:p>
          <a:p>
            <a:pPr marL="227013" indent="-169863">
              <a:buFont typeface="Arial" pitchFamily="34" charset="0"/>
              <a:buChar char="•"/>
            </a:pPr>
            <a:r>
              <a:rPr lang="en-GB" sz="2400" dirty="0" smtClean="0"/>
              <a:t>Web </a:t>
            </a:r>
            <a:r>
              <a:rPr lang="en-GB" sz="2400" dirty="0"/>
              <a:t>feeds</a:t>
            </a:r>
          </a:p>
          <a:p>
            <a:pPr marL="227013" indent="-169863">
              <a:buFont typeface="Arial" pitchFamily="34" charset="0"/>
              <a:buChar char="•"/>
            </a:pPr>
            <a:r>
              <a:rPr lang="en-GB" sz="2400" dirty="0" smtClean="0"/>
              <a:t>Other sources: maps, models</a:t>
            </a:r>
            <a:endParaRPr lang="en-GB" sz="2400" dirty="0"/>
          </a:p>
        </p:txBody>
      </p:sp>
      <p:grpSp>
        <p:nvGrpSpPr>
          <p:cNvPr id="35845" name="Group 35844"/>
          <p:cNvGrpSpPr/>
          <p:nvPr/>
        </p:nvGrpSpPr>
        <p:grpSpPr>
          <a:xfrm>
            <a:off x="5049185" y="1509996"/>
            <a:ext cx="3737656" cy="963020"/>
            <a:chOff x="5049185" y="1509996"/>
            <a:chExt cx="3737656" cy="963020"/>
          </a:xfrm>
        </p:grpSpPr>
        <p:grpSp>
          <p:nvGrpSpPr>
            <p:cNvPr id="15" name="Group 14"/>
            <p:cNvGrpSpPr/>
            <p:nvPr/>
          </p:nvGrpSpPr>
          <p:grpSpPr>
            <a:xfrm>
              <a:off x="6111396" y="1509996"/>
              <a:ext cx="2675445" cy="963020"/>
              <a:chOff x="6111396" y="1509996"/>
              <a:chExt cx="2675445" cy="963020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6342986" y="1631604"/>
                <a:ext cx="1000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/>
                  <a:t>Real-time </a:t>
                </a:r>
              </a:p>
              <a:p>
                <a:pPr algn="ctr"/>
                <a:r>
                  <a:rPr lang="en-GB" sz="1200" dirty="0" smtClean="0"/>
                  <a:t>sensor data</a:t>
                </a:r>
                <a:endParaRPr lang="en-GB" sz="1200" dirty="0"/>
              </a:p>
            </p:txBody>
          </p:sp>
          <p:pic>
            <p:nvPicPr>
              <p:cNvPr id="35854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059118" y="1509996"/>
                <a:ext cx="727723" cy="963020"/>
              </a:xfrm>
              <a:prstGeom prst="rect">
                <a:avLst/>
              </a:prstGeom>
              <a:noFill/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1" name="20 Flecha derecha"/>
              <p:cNvSpPr/>
              <p:nvPr/>
            </p:nvSpPr>
            <p:spPr bwMode="auto">
              <a:xfrm>
                <a:off x="6111396" y="1890794"/>
                <a:ext cx="285752" cy="117157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7407760" y="1601334"/>
                <a:ext cx="714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Wave,</a:t>
                </a:r>
              </a:p>
              <a:p>
                <a:r>
                  <a:rPr lang="en-GB" sz="1200" dirty="0" smtClean="0"/>
                  <a:t>Wind,</a:t>
                </a:r>
              </a:p>
              <a:p>
                <a:r>
                  <a:rPr lang="en-GB" sz="1200" dirty="0" smtClean="0"/>
                  <a:t>Tide</a:t>
                </a:r>
                <a:endParaRPr lang="en-GB" sz="1200" dirty="0"/>
              </a:p>
            </p:txBody>
          </p:sp>
          <p:sp>
            <p:nvSpPr>
              <p:cNvPr id="29" name="28 Abrir llave"/>
              <p:cNvSpPr/>
              <p:nvPr/>
            </p:nvSpPr>
            <p:spPr bwMode="auto">
              <a:xfrm>
                <a:off x="7204404" y="1631570"/>
                <a:ext cx="285752" cy="642942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5842" name="Group 35841"/>
            <p:cNvGrpSpPr/>
            <p:nvPr/>
          </p:nvGrpSpPr>
          <p:grpSpPr>
            <a:xfrm>
              <a:off x="5049185" y="1509996"/>
              <a:ext cx="1800309" cy="953750"/>
              <a:chOff x="5049185" y="1509996"/>
              <a:chExt cx="1800309" cy="953750"/>
            </a:xfrm>
          </p:grpSpPr>
          <p:pic>
            <p:nvPicPr>
              <p:cNvPr id="35846" name="Picture 6" descr="CCO logo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49186" y="1843222"/>
                <a:ext cx="880136" cy="280895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9186" y="1509996"/>
                <a:ext cx="788912" cy="227434"/>
              </a:xfrm>
              <a:prstGeom prst="rect">
                <a:avLst/>
              </a:prstGeom>
            </p:spPr>
          </p:pic>
          <p:pic>
            <p:nvPicPr>
              <p:cNvPr id="35840" name="Picture 3583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9185" y="2218521"/>
                <a:ext cx="1800309" cy="24522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5063324" y="5088551"/>
            <a:ext cx="3750121" cy="1282356"/>
            <a:chOff x="5063324" y="5088551"/>
            <a:chExt cx="3750121" cy="1282356"/>
          </a:xfrm>
        </p:grpSpPr>
        <p:sp>
          <p:nvSpPr>
            <p:cNvPr id="34" name="23 Flecha derecha"/>
            <p:cNvSpPr/>
            <p:nvPr/>
          </p:nvSpPr>
          <p:spPr bwMode="auto">
            <a:xfrm>
              <a:off x="6111396" y="5671151"/>
              <a:ext cx="285752" cy="11715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24 CuadroTexto"/>
            <p:cNvSpPr txBox="1"/>
            <p:nvPr/>
          </p:nvSpPr>
          <p:spPr>
            <a:xfrm>
              <a:off x="6514628" y="5406564"/>
              <a:ext cx="1382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Other sources:</a:t>
              </a:r>
            </a:p>
            <a:p>
              <a:r>
                <a:rPr lang="en-GB" sz="1200" dirty="0" smtClean="0"/>
                <a:t>Maps, models, …</a:t>
              </a:r>
              <a:endParaRPr lang="en-GB" sz="12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59118" y="5088551"/>
              <a:ext cx="754327" cy="128235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63324" y="5453753"/>
              <a:ext cx="865998" cy="224935"/>
            </a:xfrm>
            <a:prstGeom prst="rect">
              <a:avLst/>
            </a:prstGeom>
          </p:spPr>
        </p:pic>
        <p:pic>
          <p:nvPicPr>
            <p:cNvPr id="27" name="Picture 26" descr="Screen shot 2011-04-18 at 17.22.42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325" y="5832358"/>
              <a:ext cx="865998" cy="155362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78CA8-8CD1-0A4F-8BAD-E2CCC7296823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8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64" y="2903039"/>
            <a:ext cx="8057848" cy="319508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</a:t>
            </a:r>
            <a:r>
              <a:rPr lang="en-US" dirty="0" err="1" smtClean="0"/>
              <a:t>characterisation</a:t>
            </a:r>
            <a:r>
              <a:rPr lang="en-US" dirty="0" smtClean="0"/>
              <a:t> of conditions that define an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Correlation of data of differing modalities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Integrating data from heterogeneous data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Discovery of relevant data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Presentation and control of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Sensor Web Requirements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4532" y="1545568"/>
            <a:ext cx="8057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accent2"/>
                </a:solidFill>
              </a:rPr>
              <a:t>“</a:t>
            </a:r>
            <a:r>
              <a:rPr lang="en-GB" sz="2800" i="1" dirty="0" smtClean="0">
                <a:solidFill>
                  <a:srgbClr val="FF0000"/>
                </a:solidFill>
              </a:rPr>
              <a:t>Provide flood risk </a:t>
            </a:r>
            <a:r>
              <a:rPr lang="en-GB" sz="2800" i="1" dirty="0">
                <a:solidFill>
                  <a:srgbClr val="FF0000"/>
                </a:solidFill>
              </a:rPr>
              <a:t>details </a:t>
            </a:r>
            <a:r>
              <a:rPr lang="en-GB" sz="2800" i="1" dirty="0">
                <a:solidFill>
                  <a:schemeClr val="accent2"/>
                </a:solidFill>
              </a:rPr>
              <a:t>of overtopping events in the Solent region with high wind speed observations”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532" y="1545568"/>
            <a:ext cx="8057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accent2"/>
                </a:solidFill>
              </a:rPr>
              <a:t>“Provide flood risk </a:t>
            </a:r>
            <a:r>
              <a:rPr lang="en-GB" sz="2800" i="1" dirty="0">
                <a:solidFill>
                  <a:schemeClr val="accent2"/>
                </a:solidFill>
              </a:rPr>
              <a:t>details of </a:t>
            </a:r>
            <a:r>
              <a:rPr lang="en-GB" sz="2800" i="1" dirty="0">
                <a:solidFill>
                  <a:srgbClr val="FF0000"/>
                </a:solidFill>
              </a:rPr>
              <a:t>overtopping events</a:t>
            </a:r>
            <a:r>
              <a:rPr lang="en-GB" sz="2800" i="1" dirty="0">
                <a:solidFill>
                  <a:schemeClr val="accent2"/>
                </a:solidFill>
              </a:rPr>
              <a:t> in the </a:t>
            </a:r>
            <a:r>
              <a:rPr lang="en-GB" sz="2800" i="1" dirty="0">
                <a:solidFill>
                  <a:srgbClr val="FF0000"/>
                </a:solidFill>
              </a:rPr>
              <a:t>Solent region </a:t>
            </a:r>
            <a:r>
              <a:rPr lang="en-GB" sz="2800" i="1" dirty="0">
                <a:solidFill>
                  <a:schemeClr val="accent2"/>
                </a:solidFill>
              </a:rPr>
              <a:t>with high </a:t>
            </a:r>
            <a:r>
              <a:rPr lang="en-GB" sz="2800" i="1" dirty="0">
                <a:solidFill>
                  <a:srgbClr val="FF0000"/>
                </a:solidFill>
              </a:rPr>
              <a:t>wind speed observations</a:t>
            </a:r>
            <a:r>
              <a:rPr lang="en-GB" sz="2800" i="1" dirty="0">
                <a:solidFill>
                  <a:schemeClr val="accent2"/>
                </a:solidFill>
              </a:rPr>
              <a:t>”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532" y="1545568"/>
            <a:ext cx="8057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accent2"/>
                </a:solidFill>
              </a:rPr>
              <a:t>“Provide flood risk </a:t>
            </a:r>
            <a:r>
              <a:rPr lang="en-GB" sz="2800" i="1" dirty="0">
                <a:solidFill>
                  <a:schemeClr val="accent2"/>
                </a:solidFill>
              </a:rPr>
              <a:t>details of </a:t>
            </a:r>
            <a:r>
              <a:rPr lang="en-GB" sz="2800" i="1" dirty="0">
                <a:solidFill>
                  <a:srgbClr val="FF0000"/>
                </a:solidFill>
              </a:rPr>
              <a:t>overtopping events</a:t>
            </a:r>
            <a:r>
              <a:rPr lang="en-GB" sz="2800" i="1" dirty="0">
                <a:solidFill>
                  <a:schemeClr val="accent2"/>
                </a:solidFill>
              </a:rPr>
              <a:t> in the Solent region with high </a:t>
            </a:r>
            <a:r>
              <a:rPr lang="en-GB" sz="2800" i="1" dirty="0">
                <a:solidFill>
                  <a:srgbClr val="FF0000"/>
                </a:solidFill>
              </a:rPr>
              <a:t>wind speed observations</a:t>
            </a:r>
            <a:r>
              <a:rPr lang="en-GB" sz="2800" i="1" dirty="0">
                <a:solidFill>
                  <a:schemeClr val="accent2"/>
                </a:solidFill>
              </a:rPr>
              <a:t>”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532" y="1545568"/>
            <a:ext cx="8057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accent2"/>
                </a:solidFill>
              </a:rPr>
              <a:t>“Provide flood risk </a:t>
            </a:r>
            <a:r>
              <a:rPr lang="en-GB" sz="2800" i="1" dirty="0">
                <a:solidFill>
                  <a:schemeClr val="accent2"/>
                </a:solidFill>
              </a:rPr>
              <a:t>details of </a:t>
            </a:r>
            <a:r>
              <a:rPr lang="en-GB" sz="2800" i="1" dirty="0">
                <a:solidFill>
                  <a:srgbClr val="FF0000"/>
                </a:solidFill>
              </a:rPr>
              <a:t>overtopping events</a:t>
            </a:r>
            <a:r>
              <a:rPr lang="en-GB" sz="2800" i="1" dirty="0">
                <a:solidFill>
                  <a:schemeClr val="accent2"/>
                </a:solidFill>
              </a:rPr>
              <a:t> in the Solent region with high wind speed observations</a:t>
            </a:r>
            <a:r>
              <a:rPr lang="en-GB" sz="2800" i="1" dirty="0">
                <a:solidFill>
                  <a:srgbClr val="333399"/>
                </a:solidFill>
              </a:rPr>
              <a:t>”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04532" y="1545568"/>
            <a:ext cx="8057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333399"/>
                </a:solidFill>
              </a:rPr>
              <a:t>“Provide flood risk </a:t>
            </a:r>
            <a:r>
              <a:rPr lang="en-GB" sz="2800" i="1" dirty="0">
                <a:solidFill>
                  <a:srgbClr val="333399"/>
                </a:solidFill>
              </a:rPr>
              <a:t>details of </a:t>
            </a:r>
            <a:r>
              <a:rPr lang="en-GB" sz="2800" i="1" dirty="0">
                <a:solidFill>
                  <a:srgbClr val="FF0000"/>
                </a:solidFill>
              </a:rPr>
              <a:t>overtopping events in the Solent region with high wind speed observations</a:t>
            </a:r>
            <a:r>
              <a:rPr lang="en-GB" sz="2800" i="1" dirty="0">
                <a:solidFill>
                  <a:srgbClr val="333399"/>
                </a:solidFill>
              </a:rPr>
              <a:t>”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04532" y="1545568"/>
            <a:ext cx="8057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333399"/>
                </a:solidFill>
              </a:rPr>
              <a:t>“Provide flood risk </a:t>
            </a:r>
            <a:r>
              <a:rPr lang="en-GB" sz="2800" i="1" dirty="0">
                <a:solidFill>
                  <a:srgbClr val="333399"/>
                </a:solidFill>
              </a:rPr>
              <a:t>details of overtopping events in the Solent region with high wind speed observations”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85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 bwMode="auto">
          <a:xfrm>
            <a:off x="817644" y="2911027"/>
            <a:ext cx="820891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817644" y="3919139"/>
            <a:ext cx="820891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81829" y="2215851"/>
            <a:ext cx="19938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2"/>
                </a:solidFill>
              </a:rPr>
              <a:t>Application Tier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00144" y="3239932"/>
            <a:ext cx="20755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2"/>
                </a:solidFill>
              </a:rPr>
              <a:t>Middleware Tier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5851" y="4284393"/>
            <a:ext cx="18898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accent2"/>
                </a:solidFill>
              </a:rPr>
              <a:t>Data Tier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787187" y="1980107"/>
            <a:ext cx="1600200" cy="762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Application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charset="0"/>
              </a:rPr>
              <a:t>Services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89519" y="3027804"/>
            <a:ext cx="1600200" cy="762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Semantic Registry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19430" y="3028552"/>
            <a:ext cx="1600200" cy="762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Semantic Integrator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86393" y="4038251"/>
            <a:ext cx="1600200" cy="79208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Data Source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10" name="Straight Arrow Connector 9"/>
          <p:cNvCxnSpPr>
            <a:stCxn id="11" idx="2"/>
            <a:endCxn id="37" idx="0"/>
          </p:cNvCxnSpPr>
          <p:nvPr/>
        </p:nvCxnSpPr>
        <p:spPr bwMode="auto">
          <a:xfrm flipH="1">
            <a:off x="4578341" y="5055074"/>
            <a:ext cx="8152" cy="35132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>
            <a:stCxn id="4" idx="2"/>
            <a:endCxn id="7" idx="0"/>
          </p:cNvCxnSpPr>
          <p:nvPr/>
        </p:nvCxnSpPr>
        <p:spPr bwMode="auto">
          <a:xfrm flipH="1">
            <a:off x="4586493" y="2742107"/>
            <a:ext cx="794" cy="12961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>
            <a:stCxn id="4" idx="3"/>
            <a:endCxn id="6" idx="0"/>
          </p:cNvCxnSpPr>
          <p:nvPr/>
        </p:nvCxnSpPr>
        <p:spPr bwMode="auto">
          <a:xfrm>
            <a:off x="5387387" y="2361107"/>
            <a:ext cx="1232143" cy="6674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>
            <a:stCxn id="6" idx="2"/>
            <a:endCxn id="7" idx="3"/>
          </p:cNvCxnSpPr>
          <p:nvPr/>
        </p:nvCxnSpPr>
        <p:spPr bwMode="auto">
          <a:xfrm flipH="1">
            <a:off x="5386593" y="3790552"/>
            <a:ext cx="1232937" cy="6437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1"/>
            <a:endCxn id="5" idx="2"/>
          </p:cNvCxnSpPr>
          <p:nvPr/>
        </p:nvCxnSpPr>
        <p:spPr bwMode="auto">
          <a:xfrm flipH="1" flipV="1">
            <a:off x="2589619" y="3789804"/>
            <a:ext cx="1196774" cy="64449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>
            <a:stCxn id="5" idx="0"/>
            <a:endCxn id="4" idx="1"/>
          </p:cNvCxnSpPr>
          <p:nvPr/>
        </p:nvCxnSpPr>
        <p:spPr bwMode="auto">
          <a:xfrm flipV="1">
            <a:off x="2589619" y="2361107"/>
            <a:ext cx="1197568" cy="666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Straight Arrow Connector 22"/>
          <p:cNvCxnSpPr>
            <a:stCxn id="5" idx="3"/>
            <a:endCxn id="6" idx="1"/>
          </p:cNvCxnSpPr>
          <p:nvPr/>
        </p:nvCxnSpPr>
        <p:spPr bwMode="auto">
          <a:xfrm>
            <a:off x="3389719" y="3408804"/>
            <a:ext cx="2429711" cy="7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24493" y="4470298"/>
            <a:ext cx="1524000" cy="58477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Connectivity Bridge</a:t>
            </a:r>
            <a:endParaRPr lang="en-US" sz="1600" dirty="0"/>
          </a:p>
        </p:txBody>
      </p:sp>
      <p:cxnSp>
        <p:nvCxnSpPr>
          <p:cNvPr id="41" name="Straight Arrow Connector 40"/>
          <p:cNvCxnSpPr>
            <a:stCxn id="2" idx="4"/>
            <a:endCxn id="4" idx="0"/>
          </p:cNvCxnSpPr>
          <p:nvPr/>
        </p:nvCxnSpPr>
        <p:spPr bwMode="auto">
          <a:xfrm flipH="1">
            <a:off x="4587287" y="1661987"/>
            <a:ext cx="2988" cy="31812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>
            <a:stCxn id="2" idx="3"/>
            <a:endCxn id="5" idx="0"/>
          </p:cNvCxnSpPr>
          <p:nvPr/>
        </p:nvCxnSpPr>
        <p:spPr bwMode="auto">
          <a:xfrm>
            <a:off x="2589619" y="1588170"/>
            <a:ext cx="0" cy="14396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2" idx="5"/>
            <a:endCxn id="6" idx="0"/>
          </p:cNvCxnSpPr>
          <p:nvPr/>
        </p:nvCxnSpPr>
        <p:spPr bwMode="auto">
          <a:xfrm>
            <a:off x="6590931" y="1588170"/>
            <a:ext cx="28599" cy="14403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52" name="Shape 51"/>
          <p:cNvCxnSpPr>
            <a:stCxn id="2" idx="2"/>
            <a:endCxn id="7" idx="1"/>
          </p:cNvCxnSpPr>
          <p:nvPr/>
        </p:nvCxnSpPr>
        <p:spPr bwMode="auto">
          <a:xfrm rot="10800000" flipH="1" flipV="1">
            <a:off x="1760919" y="1409959"/>
            <a:ext cx="2025473" cy="3024336"/>
          </a:xfrm>
          <a:prstGeom prst="bentConnector3">
            <a:avLst>
              <a:gd name="adj1" fmla="val -1128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" name="Oval 1"/>
          <p:cNvSpPr/>
          <p:nvPr/>
        </p:nvSpPr>
        <p:spPr>
          <a:xfrm>
            <a:off x="1760920" y="1157931"/>
            <a:ext cx="5658710" cy="50405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Applications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77843" y="5406403"/>
            <a:ext cx="1600995" cy="79208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Concrete Resource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SemSorWeb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2A5CF-83C2-8C4B-A30F-310FAA7553F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Features of the Architecture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>
                <a:latin typeface="Arial" charset="0"/>
              </a:rPr>
              <a:t>Interfaces define types and operations: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MS PGothic" charset="0"/>
                <a:cs typeface="MS PGothic" charset="0"/>
              </a:rPr>
              <a:t>Examples: Service, Registration, Discovery, Query, Integration, Subscription, Notification.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>
                <a:latin typeface="Arial" charset="0"/>
              </a:rPr>
              <a:t>Services expose subsets of the interfaces.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MS PGothic" charset="0"/>
                <a:cs typeface="MS PGothic" charset="0"/>
              </a:rPr>
              <a:t>Streaming Data Service: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800" dirty="0">
                <a:latin typeface="Arial" charset="0"/>
                <a:ea typeface="MS PGothic" charset="0"/>
                <a:cs typeface="MS PGothic" charset="0"/>
              </a:rPr>
              <a:t>Service, Query, Data Access, Subscription, Subscription Manager.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>
                <a:latin typeface="Arial" charset="0"/>
              </a:rPr>
              <a:t>Services consume subsets of the interfaces: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MS PGothic" charset="0"/>
                <a:cs typeface="MS PGothic" charset="0"/>
              </a:rPr>
              <a:t>Streaming Data Service: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800" dirty="0">
                <a:latin typeface="Arial" charset="0"/>
                <a:ea typeface="MS PGothic" charset="0"/>
                <a:cs typeface="MS PGothic" charset="0"/>
              </a:rPr>
              <a:t>Notification.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>
                <a:latin typeface="Arial" charset="0"/>
              </a:rPr>
              <a:t>Service implementations make the rubber hit the road: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MS PGothic" charset="0"/>
                <a:cs typeface="MS PGothic" charset="0"/>
              </a:rPr>
              <a:t>Streaming data services that expose </a:t>
            </a:r>
            <a:r>
              <a:rPr lang="en-GB" sz="2000" dirty="0" smtClean="0">
                <a:latin typeface="Arial" charset="0"/>
                <a:ea typeface="MS PGothic" charset="0"/>
                <a:cs typeface="MS PGothic" charset="0"/>
              </a:rPr>
              <a:t>sensor </a:t>
            </a:r>
            <a:r>
              <a:rPr lang="en-GB" sz="2000" dirty="0">
                <a:latin typeface="Arial" charset="0"/>
                <a:ea typeface="MS PGothic" charset="0"/>
                <a:cs typeface="MS PGothic" charset="0"/>
              </a:rPr>
              <a:t>data or that expose query results</a:t>
            </a:r>
            <a:r>
              <a:rPr lang="en-GB" sz="2000" dirty="0" smtClean="0">
                <a:latin typeface="Arial" charset="0"/>
                <a:ea typeface="MS PGothic" charset="0"/>
                <a:cs typeface="MS PGothic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Arial" charset="0"/>
                <a:ea typeface="MS PGothic" charset="0"/>
                <a:cs typeface="MS PGothic" charset="0"/>
              </a:rPr>
              <a:t>Stored data services that expose sensor data archives</a:t>
            </a:r>
            <a:endParaRPr lang="en-GB" sz="2000" dirty="0">
              <a:latin typeface="Arial" charset="0"/>
              <a:ea typeface="MS PGothic" charset="0"/>
              <a:cs typeface="MS PGothic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sz="200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Ontology</a:t>
            </a:r>
            <a:r>
              <a:rPr lang="es-ES_tradnl" dirty="0" smtClean="0"/>
              <a:t> </a:t>
            </a:r>
            <a:r>
              <a:rPr lang="en-GB" dirty="0" smtClean="0"/>
              <a:t>Network: Reconcile Terminology</a:t>
            </a:r>
            <a:endParaRPr lang="es-ES_tradnl" dirty="0"/>
          </a:p>
        </p:txBody>
      </p:sp>
      <p:grpSp>
        <p:nvGrpSpPr>
          <p:cNvPr id="3" name="Group 2"/>
          <p:cNvGrpSpPr/>
          <p:nvPr/>
        </p:nvGrpSpPr>
        <p:grpSpPr>
          <a:xfrm>
            <a:off x="1438836" y="1641890"/>
            <a:ext cx="7162800" cy="4190999"/>
            <a:chOff x="990600" y="1524000"/>
            <a:chExt cx="7162800" cy="4190999"/>
          </a:xfrm>
        </p:grpSpPr>
        <p:sp>
          <p:nvSpPr>
            <p:cNvPr id="4" name="Triángulo isósceles 3"/>
            <p:cNvSpPr/>
            <p:nvPr/>
          </p:nvSpPr>
          <p:spPr bwMode="auto">
            <a:xfrm>
              <a:off x="1981200" y="2666999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smtClean="0">
                  <a:solidFill>
                    <a:schemeClr val="tx1"/>
                  </a:solidFill>
                </a:rPr>
                <a:t>SSN</a:t>
              </a:r>
            </a:p>
          </p:txBody>
        </p:sp>
        <p:sp>
          <p:nvSpPr>
            <p:cNvPr id="5" name="Triángulo isósceles 4"/>
            <p:cNvSpPr/>
            <p:nvPr/>
          </p:nvSpPr>
          <p:spPr bwMode="auto">
            <a:xfrm>
              <a:off x="4648200" y="1600200"/>
              <a:ext cx="1295400" cy="762000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SWEET</a:t>
              </a:r>
            </a:p>
          </p:txBody>
        </p:sp>
        <p:sp>
          <p:nvSpPr>
            <p:cNvPr id="6" name="Triángulo isósceles 5"/>
            <p:cNvSpPr/>
            <p:nvPr/>
          </p:nvSpPr>
          <p:spPr bwMode="auto">
            <a:xfrm>
              <a:off x="3429000" y="2667000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err="1" smtClean="0">
                  <a:solidFill>
                    <a:schemeClr val="tx1"/>
                  </a:solidFill>
                </a:rPr>
                <a:t>Service</a:t>
              </a:r>
              <a:endParaRPr lang="es-ES_tradnl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Triángulo isósceles 6"/>
            <p:cNvSpPr/>
            <p:nvPr/>
          </p:nvSpPr>
          <p:spPr bwMode="auto">
            <a:xfrm>
              <a:off x="4114800" y="4800600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err="1" smtClean="0">
                  <a:solidFill>
                    <a:schemeClr val="tx1"/>
                  </a:solidFill>
                </a:rPr>
                <a:t>Coastal</a:t>
              </a:r>
              <a:r>
                <a:rPr lang="es-ES_tradnl" sz="1000" dirty="0" smtClean="0">
                  <a:solidFill>
                    <a:schemeClr val="tx1"/>
                  </a:solidFill>
                </a:rPr>
                <a:t> </a:t>
              </a:r>
              <a:r>
                <a:rPr lang="es-ES_tradnl" sz="1000" dirty="0" err="1" smtClean="0">
                  <a:solidFill>
                    <a:schemeClr val="tx1"/>
                  </a:solidFill>
                </a:rPr>
                <a:t>Defences</a:t>
              </a:r>
              <a:endParaRPr lang="es-ES_tradnl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Triángulo isósceles 7"/>
            <p:cNvSpPr/>
            <p:nvPr/>
          </p:nvSpPr>
          <p:spPr bwMode="auto">
            <a:xfrm>
              <a:off x="6096000" y="3733800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err="1" smtClean="0">
                  <a:solidFill>
                    <a:schemeClr val="tx1"/>
                  </a:solidFill>
                </a:rPr>
                <a:t>Ordnance</a:t>
              </a:r>
              <a:r>
                <a:rPr lang="es-ES_tradnl" sz="1000" dirty="0" smtClean="0">
                  <a:solidFill>
                    <a:schemeClr val="tx1"/>
                  </a:solidFill>
                </a:rPr>
                <a:t> </a:t>
              </a:r>
              <a:r>
                <a:rPr lang="es-ES_tradnl" sz="1000" dirty="0" err="1" smtClean="0">
                  <a:solidFill>
                    <a:schemeClr val="tx1"/>
                  </a:solidFill>
                </a:rPr>
                <a:t>Survey</a:t>
              </a:r>
              <a:endParaRPr lang="es-ES_tradnl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Triángulo isósceles 8"/>
            <p:cNvSpPr/>
            <p:nvPr/>
          </p:nvSpPr>
          <p:spPr bwMode="auto">
            <a:xfrm>
              <a:off x="6781800" y="4800599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err="1" smtClean="0">
                  <a:solidFill>
                    <a:schemeClr val="tx1"/>
                  </a:solidFill>
                </a:rPr>
                <a:t>Additional</a:t>
              </a:r>
              <a:r>
                <a:rPr lang="es-ES_tradnl" sz="1000" dirty="0" smtClean="0">
                  <a:solidFill>
                    <a:schemeClr val="tx1"/>
                  </a:solidFill>
                </a:rPr>
                <a:t> </a:t>
              </a:r>
              <a:r>
                <a:rPr lang="es-ES_tradnl" sz="1000" dirty="0" err="1" smtClean="0">
                  <a:solidFill>
                    <a:schemeClr val="tx1"/>
                  </a:solidFill>
                </a:rPr>
                <a:t>Regions</a:t>
              </a:r>
              <a:endParaRPr lang="es-ES_tradnl" sz="1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" name="Conector curvado 9"/>
            <p:cNvCxnSpPr>
              <a:stCxn id="6" idx="5"/>
              <a:endCxn id="5" idx="3"/>
            </p:cNvCxnSpPr>
            <p:nvPr/>
          </p:nvCxnSpPr>
          <p:spPr bwMode="auto">
            <a:xfrm flipV="1">
              <a:off x="4400550" y="2362200"/>
              <a:ext cx="895350" cy="685800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ector curvado 14"/>
            <p:cNvCxnSpPr>
              <a:stCxn id="7" idx="1"/>
              <a:endCxn id="4" idx="3"/>
            </p:cNvCxnSpPr>
            <p:nvPr/>
          </p:nvCxnSpPr>
          <p:spPr bwMode="auto">
            <a:xfrm rot="10800000">
              <a:off x="2628900" y="3428998"/>
              <a:ext cx="1809750" cy="1752602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curvado 14"/>
            <p:cNvCxnSpPr>
              <a:stCxn id="7" idx="1"/>
              <a:endCxn id="6" idx="3"/>
            </p:cNvCxnSpPr>
            <p:nvPr/>
          </p:nvCxnSpPr>
          <p:spPr bwMode="auto">
            <a:xfrm rot="10800000">
              <a:off x="4076700" y="3429000"/>
              <a:ext cx="361950" cy="1752601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curvado 14"/>
            <p:cNvCxnSpPr>
              <a:stCxn id="7" idx="5"/>
              <a:endCxn id="5" idx="3"/>
            </p:cNvCxnSpPr>
            <p:nvPr/>
          </p:nvCxnSpPr>
          <p:spPr bwMode="auto">
            <a:xfrm flipV="1">
              <a:off x="5086350" y="2362200"/>
              <a:ext cx="209550" cy="2819400"/>
            </a:xfrm>
            <a:prstGeom prst="curvedConnector4">
              <a:avLst>
                <a:gd name="adj1" fmla="val 109091"/>
                <a:gd name="adj2" fmla="val 56757"/>
              </a:avLst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curvado 14"/>
            <p:cNvCxnSpPr>
              <a:stCxn id="7" idx="5"/>
              <a:endCxn id="8" idx="3"/>
            </p:cNvCxnSpPr>
            <p:nvPr/>
          </p:nvCxnSpPr>
          <p:spPr bwMode="auto">
            <a:xfrm flipV="1">
              <a:off x="5086350" y="4495799"/>
              <a:ext cx="1657350" cy="685801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ector curvado 14"/>
            <p:cNvCxnSpPr>
              <a:stCxn id="9" idx="1"/>
              <a:endCxn id="5" idx="3"/>
            </p:cNvCxnSpPr>
            <p:nvPr/>
          </p:nvCxnSpPr>
          <p:spPr bwMode="auto">
            <a:xfrm rot="10800000">
              <a:off x="5295900" y="2362201"/>
              <a:ext cx="1809750" cy="2819399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ector curvado 14"/>
            <p:cNvCxnSpPr>
              <a:stCxn id="9" idx="1"/>
              <a:endCxn id="8" idx="3"/>
            </p:cNvCxnSpPr>
            <p:nvPr/>
          </p:nvCxnSpPr>
          <p:spPr bwMode="auto">
            <a:xfrm rot="10800000">
              <a:off x="6743700" y="4495799"/>
              <a:ext cx="361950" cy="685800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riángulo isósceles 18"/>
            <p:cNvSpPr/>
            <p:nvPr/>
          </p:nvSpPr>
          <p:spPr bwMode="auto">
            <a:xfrm>
              <a:off x="2667000" y="4800599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smtClean="0">
                  <a:solidFill>
                    <a:schemeClr val="tx1"/>
                  </a:solidFill>
                </a:rPr>
                <a:t>Role</a:t>
              </a:r>
            </a:p>
          </p:txBody>
        </p:sp>
        <p:cxnSp>
          <p:nvCxnSpPr>
            <p:cNvPr id="20" name="Conector curvado 14"/>
            <p:cNvCxnSpPr>
              <a:stCxn id="19" idx="1"/>
              <a:endCxn id="4" idx="3"/>
            </p:cNvCxnSpPr>
            <p:nvPr/>
          </p:nvCxnSpPr>
          <p:spPr bwMode="auto">
            <a:xfrm rot="10800000">
              <a:off x="2628900" y="3428999"/>
              <a:ext cx="361950" cy="1752601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ector curvado 14"/>
            <p:cNvCxnSpPr>
              <a:stCxn id="19" idx="5"/>
              <a:endCxn id="5" idx="3"/>
            </p:cNvCxnSpPr>
            <p:nvPr/>
          </p:nvCxnSpPr>
          <p:spPr bwMode="auto">
            <a:xfrm flipV="1">
              <a:off x="3638550" y="2362200"/>
              <a:ext cx="1657350" cy="2819399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riángulo isósceles 51"/>
            <p:cNvSpPr/>
            <p:nvPr/>
          </p:nvSpPr>
          <p:spPr bwMode="auto">
            <a:xfrm>
              <a:off x="2971800" y="1600200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smtClean="0">
                  <a:solidFill>
                    <a:schemeClr val="tx1"/>
                  </a:solidFill>
                </a:rPr>
                <a:t>DOLCE </a:t>
              </a:r>
              <a:r>
                <a:rPr lang="es-ES_tradnl" sz="1000" dirty="0" err="1" smtClean="0">
                  <a:solidFill>
                    <a:schemeClr val="tx1"/>
                  </a:solidFill>
                </a:rPr>
                <a:t>UltraLite</a:t>
              </a:r>
              <a:endParaRPr lang="es-ES_tradnl" sz="1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3" name="Conector curvado 14"/>
            <p:cNvCxnSpPr>
              <a:stCxn id="4" idx="5"/>
              <a:endCxn id="52" idx="3"/>
            </p:cNvCxnSpPr>
            <p:nvPr/>
          </p:nvCxnSpPr>
          <p:spPr bwMode="auto">
            <a:xfrm flipV="1">
              <a:off x="2952750" y="2362199"/>
              <a:ext cx="666750" cy="685800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Triángulo isósceles 88"/>
            <p:cNvSpPr/>
            <p:nvPr/>
          </p:nvSpPr>
          <p:spPr bwMode="auto">
            <a:xfrm>
              <a:off x="6096000" y="2667000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err="1" smtClean="0">
                  <a:solidFill>
                    <a:schemeClr val="tx1"/>
                  </a:solidFill>
                </a:rPr>
                <a:t>Schema</a:t>
              </a:r>
              <a:endParaRPr lang="es-ES_tradnl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Triángulo isósceles 89"/>
            <p:cNvSpPr/>
            <p:nvPr/>
          </p:nvSpPr>
          <p:spPr bwMode="auto">
            <a:xfrm>
              <a:off x="1371600" y="3733800"/>
              <a:ext cx="1295400" cy="761999"/>
            </a:xfrm>
            <a:prstGeom prst="triangle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dirty="0" smtClean="0">
                  <a:solidFill>
                    <a:schemeClr val="tx1"/>
                  </a:solidFill>
                </a:rPr>
                <a:t>FOAF</a:t>
              </a:r>
            </a:p>
          </p:txBody>
        </p:sp>
        <p:cxnSp>
          <p:nvCxnSpPr>
            <p:cNvPr id="91" name="Conector curvado 14"/>
            <p:cNvCxnSpPr>
              <a:stCxn id="19" idx="1"/>
              <a:endCxn id="90" idx="3"/>
            </p:cNvCxnSpPr>
            <p:nvPr/>
          </p:nvCxnSpPr>
          <p:spPr bwMode="auto">
            <a:xfrm rot="10800000">
              <a:off x="2019300" y="4495799"/>
              <a:ext cx="971550" cy="685800"/>
            </a:xfrm>
            <a:prstGeom prst="curvedConnector2">
              <a:avLst/>
            </a:prstGeom>
            <a:ln w="19050" cap="flat" cmpd="sng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0" name="Rectángulo redondeado 119"/>
            <p:cNvSpPr/>
            <p:nvPr/>
          </p:nvSpPr>
          <p:spPr bwMode="auto">
            <a:xfrm>
              <a:off x="990600" y="1524000"/>
              <a:ext cx="7162800" cy="9906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Upper</a:t>
              </a:r>
            </a:p>
          </p:txBody>
        </p:sp>
        <p:sp>
          <p:nvSpPr>
            <p:cNvPr id="121" name="Rectángulo redondeado 120"/>
            <p:cNvSpPr/>
            <p:nvPr/>
          </p:nvSpPr>
          <p:spPr bwMode="auto">
            <a:xfrm>
              <a:off x="990600" y="3657600"/>
              <a:ext cx="7162800" cy="9906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External</a:t>
              </a:r>
            </a:p>
          </p:txBody>
        </p:sp>
        <p:sp>
          <p:nvSpPr>
            <p:cNvPr id="122" name="Rectángulo redondeado 121"/>
            <p:cNvSpPr/>
            <p:nvPr/>
          </p:nvSpPr>
          <p:spPr bwMode="auto">
            <a:xfrm>
              <a:off x="990600" y="2590800"/>
              <a:ext cx="7162800" cy="9906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SSG4Env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infrastructure</a:t>
              </a:r>
            </a:p>
          </p:txBody>
        </p:sp>
        <p:sp>
          <p:nvSpPr>
            <p:cNvPr id="128" name="Rectángulo redondeado 127"/>
            <p:cNvSpPr/>
            <p:nvPr/>
          </p:nvSpPr>
          <p:spPr bwMode="auto">
            <a:xfrm>
              <a:off x="990600" y="4724399"/>
              <a:ext cx="7162800" cy="9906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Flood 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domain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2A5CF-83C2-8C4B-A30F-310FAA7553FB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3" name="Straight Arrow Connector 144"/>
          <p:cNvCxnSpPr>
            <a:cxnSpLocks noChangeShapeType="1"/>
            <a:stCxn id="24587" idx="2"/>
            <a:endCxn id="24620" idx="0"/>
          </p:cNvCxnSpPr>
          <p:nvPr/>
        </p:nvCxnSpPr>
        <p:spPr bwMode="auto">
          <a:xfrm>
            <a:off x="3086100" y="3384550"/>
            <a:ext cx="392113" cy="119221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</a:rPr>
              <a:t>Flood Application Deployment</a:t>
            </a:r>
            <a:endParaRPr lang="en-GB" sz="3200" dirty="0">
              <a:latin typeface="Arial" charset="0"/>
            </a:endParaRPr>
          </a:p>
        </p:txBody>
      </p:sp>
      <p:sp>
        <p:nvSpPr>
          <p:cNvPr id="53" name="Cloud 52"/>
          <p:cNvSpPr/>
          <p:nvPr/>
        </p:nvSpPr>
        <p:spPr bwMode="auto">
          <a:xfrm>
            <a:off x="2914650" y="1176338"/>
            <a:ext cx="3314700" cy="400050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400">
                <a:ea typeface="+mn-ea"/>
                <a:cs typeface="+mn-cs"/>
              </a:rPr>
              <a:t>Flood Web application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38125" y="2636838"/>
            <a:ext cx="8629650" cy="1587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38125" y="3600450"/>
            <a:ext cx="8629650" cy="1588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583" name="TextBox 55"/>
          <p:cNvSpPr txBox="1">
            <a:spLocks noChangeArrowheads="1"/>
          </p:cNvSpPr>
          <p:nvPr/>
        </p:nvSpPr>
        <p:spPr bwMode="auto">
          <a:xfrm>
            <a:off x="7813675" y="2266950"/>
            <a:ext cx="1363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Application Tier</a:t>
            </a:r>
          </a:p>
        </p:txBody>
      </p:sp>
      <p:sp>
        <p:nvSpPr>
          <p:cNvPr id="24584" name="TextBox 56"/>
          <p:cNvSpPr txBox="1">
            <a:spLocks noChangeArrowheads="1"/>
          </p:cNvSpPr>
          <p:nvPr/>
        </p:nvSpPr>
        <p:spPr bwMode="auto">
          <a:xfrm>
            <a:off x="7813675" y="30099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Middleware Tier</a:t>
            </a:r>
          </a:p>
        </p:txBody>
      </p:sp>
      <p:sp>
        <p:nvSpPr>
          <p:cNvPr id="24585" name="TextBox 57"/>
          <p:cNvSpPr txBox="1">
            <a:spLocks noChangeArrowheads="1"/>
          </p:cNvSpPr>
          <p:nvPr/>
        </p:nvSpPr>
        <p:spPr bwMode="auto">
          <a:xfrm>
            <a:off x="7813675" y="3751263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Data Tier</a:t>
            </a:r>
          </a:p>
        </p:txBody>
      </p:sp>
      <p:sp>
        <p:nvSpPr>
          <p:cNvPr id="24586" name="Rectangle 58"/>
          <p:cNvSpPr>
            <a:spLocks noChangeArrowheads="1"/>
          </p:cNvSpPr>
          <p:nvPr/>
        </p:nvSpPr>
        <p:spPr bwMode="auto">
          <a:xfrm>
            <a:off x="4105275" y="1908175"/>
            <a:ext cx="933450" cy="5349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/>
              <a:t>Application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24587" name="Rectangle 59"/>
          <p:cNvSpPr>
            <a:spLocks noChangeArrowheads="1"/>
          </p:cNvSpPr>
          <p:nvPr/>
        </p:nvSpPr>
        <p:spPr bwMode="auto">
          <a:xfrm>
            <a:off x="2617788" y="2849563"/>
            <a:ext cx="935037" cy="5349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/>
              <a:t>Semantic Registry</a:t>
            </a:r>
          </a:p>
        </p:txBody>
      </p:sp>
      <p:sp>
        <p:nvSpPr>
          <p:cNvPr id="24588" name="Rectangle 60"/>
          <p:cNvSpPr>
            <a:spLocks noChangeArrowheads="1"/>
          </p:cNvSpPr>
          <p:nvPr/>
        </p:nvSpPr>
        <p:spPr bwMode="auto">
          <a:xfrm>
            <a:off x="5613400" y="2849563"/>
            <a:ext cx="933450" cy="5349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/>
              <a:t>Semantic Integrator</a:t>
            </a:r>
          </a:p>
        </p:txBody>
      </p:sp>
      <p:cxnSp>
        <p:nvCxnSpPr>
          <p:cNvPr id="24589" name="Straight Arrow Connector 70"/>
          <p:cNvCxnSpPr>
            <a:cxnSpLocks noChangeShapeType="1"/>
            <a:stCxn id="24586" idx="3"/>
            <a:endCxn id="24588" idx="0"/>
          </p:cNvCxnSpPr>
          <p:nvPr/>
        </p:nvCxnSpPr>
        <p:spPr bwMode="auto">
          <a:xfrm>
            <a:off x="5038725" y="2174875"/>
            <a:ext cx="1041400" cy="674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Straight Arrow Connector 71"/>
          <p:cNvCxnSpPr>
            <a:cxnSpLocks noChangeShapeType="1"/>
            <a:stCxn id="24588" idx="2"/>
            <a:endCxn id="24593" idx="0"/>
          </p:cNvCxnSpPr>
          <p:nvPr/>
        </p:nvCxnSpPr>
        <p:spPr bwMode="auto">
          <a:xfrm rot="5400000">
            <a:off x="5909469" y="3555206"/>
            <a:ext cx="3429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Arrow Connector 72"/>
          <p:cNvCxnSpPr>
            <a:cxnSpLocks noChangeShapeType="1"/>
            <a:stCxn id="24587" idx="0"/>
            <a:endCxn id="24586" idx="1"/>
          </p:cNvCxnSpPr>
          <p:nvPr/>
        </p:nvCxnSpPr>
        <p:spPr bwMode="auto">
          <a:xfrm rot="5400000" flipH="1" flipV="1">
            <a:off x="3257550" y="2001838"/>
            <a:ext cx="674688" cy="1020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Straight Arrow Connector 74"/>
          <p:cNvCxnSpPr>
            <a:cxnSpLocks noChangeShapeType="1"/>
            <a:stCxn id="53" idx="1"/>
            <a:endCxn id="24586" idx="0"/>
          </p:cNvCxnSpPr>
          <p:nvPr/>
        </p:nvCxnSpPr>
        <p:spPr bwMode="auto">
          <a:xfrm rot="5400000">
            <a:off x="4406900" y="1741488"/>
            <a:ext cx="331787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3" name="Rectangle 32"/>
          <p:cNvSpPr>
            <a:spLocks noChangeArrowheads="1"/>
          </p:cNvSpPr>
          <p:nvPr/>
        </p:nvSpPr>
        <p:spPr bwMode="auto">
          <a:xfrm>
            <a:off x="5613400" y="3727450"/>
            <a:ext cx="933450" cy="5349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/>
              <a:t>DQP</a:t>
            </a:r>
            <a:r>
              <a:rPr lang="en-US" sz="1400" dirty="0" smtClean="0"/>
              <a:t>-</a:t>
            </a:r>
            <a:r>
              <a:rPr lang="en-US" sz="1400" dirty="0"/>
              <a:t>WS</a:t>
            </a:r>
          </a:p>
        </p:txBody>
      </p:sp>
      <p:cxnSp>
        <p:nvCxnSpPr>
          <p:cNvPr id="24594" name="Straight Arrow Connector 36"/>
          <p:cNvCxnSpPr>
            <a:cxnSpLocks noChangeShapeType="1"/>
            <a:stCxn id="24593" idx="2"/>
            <a:endCxn id="24624" idx="0"/>
          </p:cNvCxnSpPr>
          <p:nvPr/>
        </p:nvCxnSpPr>
        <p:spPr bwMode="auto">
          <a:xfrm flipH="1">
            <a:off x="5930900" y="4262438"/>
            <a:ext cx="149225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Cloud 64"/>
          <p:cNvSpPr/>
          <p:nvPr/>
        </p:nvSpPr>
        <p:spPr bwMode="auto">
          <a:xfrm>
            <a:off x="5613400" y="5592763"/>
            <a:ext cx="1460500" cy="588962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400">
                <a:ea typeface="+mn-ea"/>
                <a:cs typeface="+mn-cs"/>
              </a:rPr>
              <a:t>CCO sensor network</a:t>
            </a:r>
          </a:p>
        </p:txBody>
      </p:sp>
      <p:grpSp>
        <p:nvGrpSpPr>
          <p:cNvPr id="24596" name="Group 77"/>
          <p:cNvGrpSpPr>
            <a:grpSpLocks/>
          </p:cNvGrpSpPr>
          <p:nvPr/>
        </p:nvGrpSpPr>
        <p:grpSpPr bwMode="auto">
          <a:xfrm>
            <a:off x="5313363" y="4575175"/>
            <a:ext cx="1233487" cy="795338"/>
            <a:chOff x="2766686" y="4575698"/>
            <a:chExt cx="934171" cy="795382"/>
          </a:xfrm>
        </p:grpSpPr>
        <p:sp>
          <p:nvSpPr>
            <p:cNvPr id="24624" name="Rectangle 61"/>
            <p:cNvSpPr>
              <a:spLocks noChangeArrowheads="1"/>
            </p:cNvSpPr>
            <p:nvPr/>
          </p:nvSpPr>
          <p:spPr bwMode="auto">
            <a:xfrm>
              <a:off x="2766686" y="4575698"/>
              <a:ext cx="934171" cy="747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sz="1400"/>
                <a:t>CCO-WS</a:t>
              </a:r>
            </a:p>
          </p:txBody>
        </p:sp>
        <p:sp>
          <p:nvSpPr>
            <p:cNvPr id="24625" name="TextBox 65"/>
            <p:cNvSpPr txBox="1">
              <a:spLocks noChangeArrowheads="1"/>
            </p:cNvSpPr>
            <p:nvPr/>
          </p:nvSpPr>
          <p:spPr bwMode="auto">
            <a:xfrm>
              <a:off x="2788928" y="5003489"/>
              <a:ext cx="889687" cy="3675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 anchorCtr="1"/>
            <a:lstStyle>
              <a:lvl1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Connectivity Bridge</a:t>
              </a:r>
            </a:p>
          </p:txBody>
        </p:sp>
      </p:grpSp>
      <p:grpSp>
        <p:nvGrpSpPr>
          <p:cNvPr id="24597" name="Group 76"/>
          <p:cNvGrpSpPr>
            <a:grpSpLocks/>
          </p:cNvGrpSpPr>
          <p:nvPr/>
        </p:nvGrpSpPr>
        <p:grpSpPr bwMode="auto">
          <a:xfrm>
            <a:off x="7073900" y="4575175"/>
            <a:ext cx="1155700" cy="795338"/>
            <a:chOff x="3954846" y="4575699"/>
            <a:chExt cx="934171" cy="795382"/>
          </a:xfrm>
        </p:grpSpPr>
        <p:sp>
          <p:nvSpPr>
            <p:cNvPr id="24622" name="Rectangle 44"/>
            <p:cNvSpPr>
              <a:spLocks noChangeArrowheads="1"/>
            </p:cNvSpPr>
            <p:nvPr/>
          </p:nvSpPr>
          <p:spPr bwMode="auto">
            <a:xfrm>
              <a:off x="3954846" y="4575699"/>
              <a:ext cx="934171" cy="747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/>
            <a:lstStyle/>
            <a:p>
              <a:pPr algn="ctr"/>
              <a:r>
                <a:rPr lang="en-US" sz="1400" dirty="0"/>
                <a:t>CCO-</a:t>
              </a:r>
              <a:r>
                <a:rPr lang="en-US" sz="1400" dirty="0" err="1"/>
                <a:t>StoredData</a:t>
              </a:r>
              <a:endParaRPr lang="en-US" sz="1400" dirty="0"/>
            </a:p>
          </p:txBody>
        </p:sp>
        <p:sp>
          <p:nvSpPr>
            <p:cNvPr id="24623" name="TextBox 46"/>
            <p:cNvSpPr txBox="1">
              <a:spLocks noChangeArrowheads="1"/>
            </p:cNvSpPr>
            <p:nvPr/>
          </p:nvSpPr>
          <p:spPr bwMode="auto">
            <a:xfrm>
              <a:off x="3977088" y="5003490"/>
              <a:ext cx="889687" cy="3675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 anchorCtr="1"/>
            <a:lstStyle>
              <a:lvl1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Connectivity Bridge</a:t>
              </a:r>
            </a:p>
          </p:txBody>
        </p:sp>
      </p:grpSp>
      <p:cxnSp>
        <p:nvCxnSpPr>
          <p:cNvPr id="24598" name="Straight Arrow Connector 82"/>
          <p:cNvCxnSpPr>
            <a:cxnSpLocks noChangeShapeType="1"/>
            <a:stCxn id="24593" idx="3"/>
            <a:endCxn id="24622" idx="0"/>
          </p:cNvCxnSpPr>
          <p:nvPr/>
        </p:nvCxnSpPr>
        <p:spPr bwMode="auto">
          <a:xfrm>
            <a:off x="6546850" y="3995738"/>
            <a:ext cx="1104900" cy="579437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9" name="Rectangle 89"/>
          <p:cNvSpPr>
            <a:spLocks noChangeArrowheads="1"/>
          </p:cNvSpPr>
          <p:nvPr/>
        </p:nvSpPr>
        <p:spPr bwMode="auto">
          <a:xfrm>
            <a:off x="1646238" y="4575175"/>
            <a:ext cx="935037" cy="747713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1400"/>
              <a:t>OGC WFS</a:t>
            </a:r>
          </a:p>
        </p:txBody>
      </p:sp>
      <p:sp>
        <p:nvSpPr>
          <p:cNvPr id="24600" name="Rectangle 91"/>
          <p:cNvSpPr>
            <a:spLocks noChangeArrowheads="1"/>
          </p:cNvSpPr>
          <p:nvPr/>
        </p:nvSpPr>
        <p:spPr bwMode="auto">
          <a:xfrm>
            <a:off x="420688" y="4575175"/>
            <a:ext cx="933450" cy="747713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1400"/>
              <a:t>OGC WMS</a:t>
            </a:r>
          </a:p>
        </p:txBody>
      </p:sp>
      <p:cxnSp>
        <p:nvCxnSpPr>
          <p:cNvPr id="95" name="Straight Connector 94"/>
          <p:cNvCxnSpPr/>
          <p:nvPr/>
        </p:nvCxnSpPr>
        <p:spPr bwMode="auto">
          <a:xfrm rot="5400000">
            <a:off x="3371850" y="4891088"/>
            <a:ext cx="2398713" cy="1587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4602" name="TextBox 97"/>
          <p:cNvSpPr txBox="1">
            <a:spLocks noChangeArrowheads="1"/>
          </p:cNvSpPr>
          <p:nvPr/>
        </p:nvSpPr>
        <p:spPr bwMode="auto">
          <a:xfrm>
            <a:off x="238125" y="5797550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/>
              <a:t>External</a:t>
            </a:r>
          </a:p>
        </p:txBody>
      </p:sp>
      <p:sp>
        <p:nvSpPr>
          <p:cNvPr id="24603" name="TextBox 98"/>
          <p:cNvSpPr txBox="1">
            <a:spLocks noChangeArrowheads="1"/>
          </p:cNvSpPr>
          <p:nvPr/>
        </p:nvSpPr>
        <p:spPr bwMode="auto">
          <a:xfrm>
            <a:off x="7861300" y="5797550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Internal</a:t>
            </a:r>
          </a:p>
        </p:txBody>
      </p:sp>
      <p:cxnSp>
        <p:nvCxnSpPr>
          <p:cNvPr id="23579" name="Straight Arrow Connector 108"/>
          <p:cNvCxnSpPr>
            <a:cxnSpLocks noChangeShapeType="1"/>
            <a:stCxn id="24600" idx="0"/>
            <a:endCxn id="24587" idx="2"/>
          </p:cNvCxnSpPr>
          <p:nvPr/>
        </p:nvCxnSpPr>
        <p:spPr bwMode="auto">
          <a:xfrm rot="5400000" flipH="1" flipV="1">
            <a:off x="1390650" y="2881313"/>
            <a:ext cx="1190625" cy="21971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0" name="Straight Arrow Connector 111"/>
          <p:cNvCxnSpPr>
            <a:cxnSpLocks noChangeShapeType="1"/>
            <a:stCxn id="24599" idx="0"/>
            <a:endCxn id="24587" idx="2"/>
          </p:cNvCxnSpPr>
          <p:nvPr/>
        </p:nvCxnSpPr>
        <p:spPr bwMode="auto">
          <a:xfrm rot="5400000" flipH="1" flipV="1">
            <a:off x="2003425" y="3494088"/>
            <a:ext cx="1190625" cy="9715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1" name="Straight Arrow Connector 114"/>
          <p:cNvCxnSpPr>
            <a:cxnSpLocks noChangeShapeType="1"/>
            <a:stCxn id="24622" idx="0"/>
            <a:endCxn id="24587" idx="2"/>
          </p:cNvCxnSpPr>
          <p:nvPr/>
        </p:nvCxnSpPr>
        <p:spPr bwMode="auto">
          <a:xfrm flipH="1" flipV="1">
            <a:off x="3086100" y="3384550"/>
            <a:ext cx="4565650" cy="119062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2" name="Straight Arrow Connector 117"/>
          <p:cNvCxnSpPr>
            <a:cxnSpLocks noChangeShapeType="1"/>
            <a:stCxn id="24624" idx="0"/>
            <a:endCxn id="24587" idx="2"/>
          </p:cNvCxnSpPr>
          <p:nvPr/>
        </p:nvCxnSpPr>
        <p:spPr bwMode="auto">
          <a:xfrm flipH="1" flipV="1">
            <a:off x="3086100" y="3384550"/>
            <a:ext cx="2844800" cy="119062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Straight Arrow Connector 120"/>
          <p:cNvCxnSpPr>
            <a:cxnSpLocks noChangeShapeType="1"/>
            <a:stCxn id="24587" idx="3"/>
            <a:endCxn id="24593" idx="1"/>
          </p:cNvCxnSpPr>
          <p:nvPr/>
        </p:nvCxnSpPr>
        <p:spPr bwMode="auto">
          <a:xfrm>
            <a:off x="3552825" y="3116263"/>
            <a:ext cx="2060575" cy="87788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4" name="Straight Arrow Connector 123"/>
          <p:cNvCxnSpPr>
            <a:cxnSpLocks noChangeShapeType="1"/>
            <a:stCxn id="24587" idx="3"/>
            <a:endCxn id="24588" idx="1"/>
          </p:cNvCxnSpPr>
          <p:nvPr/>
        </p:nvCxnSpPr>
        <p:spPr bwMode="auto">
          <a:xfrm>
            <a:off x="3552825" y="3116263"/>
            <a:ext cx="2060575" cy="158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0" name="Straight Arrow Connector 62"/>
          <p:cNvCxnSpPr>
            <a:cxnSpLocks noChangeShapeType="1"/>
            <a:stCxn id="24586" idx="1"/>
            <a:endCxn id="24599" idx="0"/>
          </p:cNvCxnSpPr>
          <p:nvPr/>
        </p:nvCxnSpPr>
        <p:spPr bwMode="auto">
          <a:xfrm rot="10800000" flipV="1">
            <a:off x="2112963" y="2174875"/>
            <a:ext cx="1992312" cy="240030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1" name="Straight Arrow Connector 62"/>
          <p:cNvCxnSpPr>
            <a:cxnSpLocks noChangeShapeType="1"/>
            <a:stCxn id="24586" idx="1"/>
            <a:endCxn id="24600" idx="0"/>
          </p:cNvCxnSpPr>
          <p:nvPr/>
        </p:nvCxnSpPr>
        <p:spPr bwMode="auto">
          <a:xfrm rot="10800000" flipV="1">
            <a:off x="887413" y="2174875"/>
            <a:ext cx="3217862" cy="2400300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612" name="Group 147"/>
          <p:cNvGrpSpPr>
            <a:grpSpLocks/>
          </p:cNvGrpSpPr>
          <p:nvPr/>
        </p:nvGrpSpPr>
        <p:grpSpPr bwMode="auto">
          <a:xfrm>
            <a:off x="2617789" y="4576763"/>
            <a:ext cx="1706548" cy="1604962"/>
            <a:chOff x="6528761" y="4576493"/>
            <a:chExt cx="1269564" cy="1605247"/>
          </a:xfrm>
        </p:grpSpPr>
        <p:grpSp>
          <p:nvGrpSpPr>
            <p:cNvPr id="24617" name="Group 133"/>
            <p:cNvGrpSpPr>
              <a:grpSpLocks/>
            </p:cNvGrpSpPr>
            <p:nvPr/>
          </p:nvGrpSpPr>
          <p:grpSpPr bwMode="auto">
            <a:xfrm>
              <a:off x="6701190" y="4576493"/>
              <a:ext cx="934171" cy="795382"/>
              <a:chOff x="2766686" y="4575698"/>
              <a:chExt cx="934171" cy="795382"/>
            </a:xfrm>
          </p:grpSpPr>
          <p:sp>
            <p:nvSpPr>
              <p:cNvPr id="24620" name="Rectangle 134"/>
              <p:cNvSpPr>
                <a:spLocks noChangeArrowheads="1"/>
              </p:cNvSpPr>
              <p:nvPr/>
            </p:nvSpPr>
            <p:spPr bwMode="auto">
              <a:xfrm>
                <a:off x="2766686" y="4575698"/>
                <a:ext cx="934171" cy="7476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r>
                  <a:rPr lang="en-US" sz="1400"/>
                  <a:t>WaveNet</a:t>
                </a:r>
              </a:p>
            </p:txBody>
          </p:sp>
          <p:sp>
            <p:nvSpPr>
              <p:cNvPr id="24621" name="TextBox 135"/>
              <p:cNvSpPr txBox="1">
                <a:spLocks noChangeArrowheads="1"/>
              </p:cNvSpPr>
              <p:nvPr/>
            </p:nvSpPr>
            <p:spPr bwMode="auto">
              <a:xfrm>
                <a:off x="2788928" y="5003489"/>
                <a:ext cx="889687" cy="3675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rIns="0" anchor="ctr" anchorCtr="1"/>
              <a:lstStyle>
                <a:lvl1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accent2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/>
                  <a:t>Connectivity Bridge</a:t>
                </a:r>
              </a:p>
            </p:txBody>
          </p:sp>
        </p:grpSp>
        <p:sp>
          <p:nvSpPr>
            <p:cNvPr id="137" name="Cloud 136"/>
            <p:cNvSpPr/>
            <p:nvPr/>
          </p:nvSpPr>
          <p:spPr bwMode="auto">
            <a:xfrm>
              <a:off x="6528761" y="5592673"/>
              <a:ext cx="1269564" cy="589067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1400" dirty="0" err="1" smtClean="0">
                  <a:ea typeface="+mn-ea"/>
                  <a:cs typeface="+mn-cs"/>
                </a:rPr>
                <a:t>WaveNet</a:t>
              </a:r>
              <a:r>
                <a:rPr lang="en-US" sz="1400" dirty="0">
                  <a:ea typeface="+mn-ea"/>
                  <a:cs typeface="+mn-cs"/>
                </a:rPr>
                <a:t> </a:t>
              </a:r>
              <a:r>
                <a:rPr lang="en-US" sz="1400" dirty="0" smtClean="0">
                  <a:ea typeface="+mn-ea"/>
                  <a:cs typeface="+mn-cs"/>
                </a:rPr>
                <a:t>sensor network</a:t>
              </a:r>
              <a:endParaRPr lang="en-US" sz="1400" dirty="0">
                <a:ea typeface="+mn-ea"/>
                <a:cs typeface="+mn-cs"/>
              </a:endParaRPr>
            </a:p>
          </p:txBody>
        </p:sp>
        <p:cxnSp>
          <p:nvCxnSpPr>
            <p:cNvPr id="24619" name="Straight Arrow Connector 137"/>
            <p:cNvCxnSpPr>
              <a:cxnSpLocks noChangeShapeType="1"/>
              <a:stCxn id="24621" idx="2"/>
              <a:endCxn id="137" idx="3"/>
            </p:cNvCxnSpPr>
            <p:nvPr/>
          </p:nvCxnSpPr>
          <p:spPr bwMode="auto">
            <a:xfrm flipH="1">
              <a:off x="7163543" y="5371875"/>
              <a:ext cx="4733" cy="2544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4613" name="Straight Arrow Connector 140"/>
          <p:cNvCxnSpPr>
            <a:cxnSpLocks noChangeShapeType="1"/>
            <a:stCxn id="24593" idx="1"/>
            <a:endCxn id="24620" idx="0"/>
          </p:cNvCxnSpPr>
          <p:nvPr/>
        </p:nvCxnSpPr>
        <p:spPr bwMode="auto">
          <a:xfrm flipH="1">
            <a:off x="3478213" y="3995738"/>
            <a:ext cx="2135187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4" name="AutoShape 50"/>
          <p:cNvCxnSpPr>
            <a:cxnSpLocks noChangeShapeType="1"/>
            <a:stCxn id="65" idx="2"/>
            <a:endCxn id="65" idx="2"/>
          </p:cNvCxnSpPr>
          <p:nvPr/>
        </p:nvCxnSpPr>
        <p:spPr bwMode="auto">
          <a:xfrm>
            <a:off x="5711825" y="96027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5" name="AutoShape 51"/>
          <p:cNvCxnSpPr>
            <a:cxnSpLocks noChangeShapeType="1"/>
            <a:endCxn id="24625" idx="2"/>
          </p:cNvCxnSpPr>
          <p:nvPr/>
        </p:nvCxnSpPr>
        <p:spPr bwMode="auto">
          <a:xfrm flipH="1" flipV="1">
            <a:off x="5930900" y="5370513"/>
            <a:ext cx="29845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6" name="Line 53"/>
          <p:cNvSpPr>
            <a:spLocks noChangeShapeType="1"/>
          </p:cNvSpPr>
          <p:nvPr/>
        </p:nvSpPr>
        <p:spPr bwMode="auto">
          <a:xfrm flipV="1">
            <a:off x="6229350" y="5372100"/>
            <a:ext cx="1422400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50" name="Straight Arrow Connector 123"/>
          <p:cNvCxnSpPr>
            <a:cxnSpLocks noChangeShapeType="1"/>
            <a:stCxn id="24587" idx="3"/>
            <a:endCxn id="24586" idx="2"/>
          </p:cNvCxnSpPr>
          <p:nvPr/>
        </p:nvCxnSpPr>
        <p:spPr bwMode="auto">
          <a:xfrm flipV="1">
            <a:off x="3552825" y="2443163"/>
            <a:ext cx="1019175" cy="673894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78CA8-8CD1-0A4F-8BAD-E2CCC729682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User Login: Locate Relevant Data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  <a:p>
            <a:pPr eaLnBrk="1" hangingPunct="1"/>
            <a:endParaRPr lang="en-GB">
              <a:latin typeface="Arial" charset="0"/>
            </a:endParaRPr>
          </a:p>
          <a:p>
            <a:pPr eaLnBrk="1" hangingPunct="1"/>
            <a:endParaRPr lang="en-GB">
              <a:latin typeface="Arial" charset="0"/>
            </a:endParaRPr>
          </a:p>
          <a:p>
            <a:pPr eaLnBrk="1" hangingPunct="1"/>
            <a:r>
              <a:rPr lang="en-GB" sz="2400">
                <a:latin typeface="Arial" charset="0"/>
              </a:rPr>
              <a:t>User logs in selecting:</a:t>
            </a:r>
          </a:p>
          <a:p>
            <a:pPr eaLnBrk="1" hangingPunct="1">
              <a:buFontTx/>
              <a:buChar char="•"/>
            </a:pPr>
            <a:r>
              <a:rPr lang="en-GB" sz="2400">
                <a:latin typeface="Arial" charset="0"/>
              </a:rPr>
              <a:t>Role</a:t>
            </a:r>
          </a:p>
          <a:p>
            <a:pPr eaLnBrk="1" hangingPunct="1">
              <a:buFontTx/>
              <a:buChar char="•"/>
            </a:pPr>
            <a:r>
              <a:rPr lang="en-GB" sz="2400">
                <a:latin typeface="Arial" charset="0"/>
              </a:rPr>
              <a:t>Region</a:t>
            </a:r>
          </a:p>
          <a:p>
            <a:pPr eaLnBrk="1" hangingPunct="1">
              <a:buFontTx/>
              <a:buChar char="•"/>
            </a:pPr>
            <a:r>
              <a:rPr lang="en-GB" sz="2400">
                <a:latin typeface="Arial" charset="0"/>
              </a:rPr>
              <a:t>Task</a:t>
            </a:r>
          </a:p>
          <a:p>
            <a:pPr eaLnBrk="1" hangingPunct="1"/>
            <a:r>
              <a:rPr lang="en-GB" sz="2400">
                <a:latin typeface="Arial" charset="0"/>
              </a:rPr>
              <a:t>These values are used to parameterise the registry lookups that look for suitable data sources for use in future screens.</a:t>
            </a:r>
          </a:p>
        </p:txBody>
      </p:sp>
      <p:pic>
        <p:nvPicPr>
          <p:cNvPr id="26628" name="Content Placeholder 4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36067" r="11459" b="35683"/>
          <a:stretch>
            <a:fillRect/>
          </a:stretch>
        </p:blipFill>
        <p:spPr bwMode="auto">
          <a:xfrm>
            <a:off x="2354263" y="1560513"/>
            <a:ext cx="48942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7582E-03CF-EB45-89BA-E512EDAEDC0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sg4e.v4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ssg4e.v4.pot</Template>
  <TotalTime>900</TotalTime>
  <Words>1459</Words>
  <Application>Microsoft Macintosh PowerPoint</Application>
  <PresentationFormat>On-screen Show (4:3)</PresentationFormat>
  <Paragraphs>244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ssg4e.v4</vt:lpstr>
      <vt:lpstr>Semantic Sensor Web Components</vt:lpstr>
      <vt:lpstr>Presentation Goals</vt:lpstr>
      <vt:lpstr>Flood Detection and Response</vt:lpstr>
      <vt:lpstr>Sensor Web Requirements</vt:lpstr>
      <vt:lpstr>SemSorWeb Architecture</vt:lpstr>
      <vt:lpstr>Features of the Architecture</vt:lpstr>
      <vt:lpstr>Ontology Network: Reconcile Terminology</vt:lpstr>
      <vt:lpstr>Flood Application Deployment</vt:lpstr>
      <vt:lpstr>User Login: Locate Relevant Data</vt:lpstr>
      <vt:lpstr>Architecture Interaction: Locate Relevant Data</vt:lpstr>
      <vt:lpstr>Initial User View Showing Internal and External Data</vt:lpstr>
      <vt:lpstr>Architecture Interaction: Display External Data</vt:lpstr>
      <vt:lpstr>User View: Wave Height Sensed Data</vt:lpstr>
      <vt:lpstr>Integrating Data: Overtopping Detection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WP1: Architecture and Roadmap</dc:title>
  <dc:creator>Alasdair Gray</dc:creator>
  <cp:lastModifiedBy>Alasdair Gray</cp:lastModifiedBy>
  <cp:revision>99</cp:revision>
  <dcterms:created xsi:type="dcterms:W3CDTF">2010-11-08T13:29:55Z</dcterms:created>
  <dcterms:modified xsi:type="dcterms:W3CDTF">2011-05-29T09:21:02Z</dcterms:modified>
</cp:coreProperties>
</file>