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325" r:id="rId3"/>
    <p:sldId id="311" r:id="rId4"/>
    <p:sldId id="353" r:id="rId5"/>
    <p:sldId id="312" r:id="rId6"/>
    <p:sldId id="329" r:id="rId7"/>
    <p:sldId id="330" r:id="rId8"/>
    <p:sldId id="334" r:id="rId9"/>
    <p:sldId id="335" r:id="rId10"/>
    <p:sldId id="336" r:id="rId11"/>
    <p:sldId id="337" r:id="rId12"/>
    <p:sldId id="331" r:id="rId13"/>
    <p:sldId id="332" r:id="rId14"/>
    <p:sldId id="313" r:id="rId15"/>
    <p:sldId id="293" r:id="rId16"/>
    <p:sldId id="314" r:id="rId17"/>
    <p:sldId id="340" r:id="rId18"/>
    <p:sldId id="338" r:id="rId19"/>
    <p:sldId id="339" r:id="rId20"/>
    <p:sldId id="341" r:id="rId21"/>
    <p:sldId id="315" r:id="rId22"/>
    <p:sldId id="342" r:id="rId23"/>
    <p:sldId id="343" r:id="rId24"/>
    <p:sldId id="344" r:id="rId25"/>
    <p:sldId id="316" r:id="rId26"/>
    <p:sldId id="317" r:id="rId27"/>
    <p:sldId id="318" r:id="rId28"/>
    <p:sldId id="345" r:id="rId29"/>
    <p:sldId id="347" r:id="rId30"/>
    <p:sldId id="346" r:id="rId31"/>
    <p:sldId id="348" r:id="rId32"/>
    <p:sldId id="349" r:id="rId33"/>
    <p:sldId id="350" r:id="rId34"/>
    <p:sldId id="351" r:id="rId35"/>
    <p:sldId id="319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50" autoAdjust="0"/>
    <p:restoredTop sz="94175" autoAdjust="0"/>
  </p:normalViewPr>
  <p:slideViewPr>
    <p:cSldViewPr>
      <p:cViewPr varScale="1">
        <p:scale>
          <a:sx n="68" d="100"/>
          <a:sy n="68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29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277AB73-9DA2-4437-9A36-7F35EEFB6437}" type="datetimeFigureOut">
              <a:rPr lang="es-ES"/>
              <a:pPr>
                <a:defRPr/>
              </a:pPr>
              <a:t>29/05/2011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n-GB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4BB656-7068-46D6-BFF1-4AF2627917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q(x)\</a:t>
            </a:r>
            <a:r>
              <a:rPr lang="en-US" dirty="0" err="1" smtClean="0"/>
              <a:t>leftarrow</a:t>
            </a:r>
            <a:r>
              <a:rPr lang="en-US" dirty="0" smtClean="0"/>
              <a:t> Observation(x) \wedge </a:t>
            </a:r>
            <a:r>
              <a:rPr lang="en-US" dirty="0" err="1" smtClean="0"/>
              <a:t>observationResult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)\\</a:t>
            </a:r>
          </a:p>
          <a:p>
            <a:r>
              <a:rPr lang="en-US" dirty="0" smtClean="0"/>
              <a:t>q(\</a:t>
            </a:r>
            <a:r>
              <a:rPr lang="en-US" dirty="0" err="1" smtClean="0"/>
              <a:t>vec</a:t>
            </a:r>
            <a:r>
              <a:rPr lang="en-US" dirty="0" smtClean="0"/>
              <a:t>{x})\</a:t>
            </a:r>
            <a:r>
              <a:rPr lang="en-US" dirty="0" err="1" smtClean="0"/>
              <a:t>leftarrow</a:t>
            </a:r>
            <a:r>
              <a:rPr lang="en-US" dirty="0" smtClean="0"/>
              <a:t> \phi(\</a:t>
            </a:r>
            <a:r>
              <a:rPr lang="en-US" dirty="0" err="1" smtClean="0"/>
              <a:t>vec</a:t>
            </a:r>
            <a:r>
              <a:rPr lang="en-US" dirty="0" smtClean="0"/>
              <a:t>{x},\</a:t>
            </a:r>
            <a:r>
              <a:rPr lang="en-US" dirty="0" err="1" smtClean="0"/>
              <a:t>vec</a:t>
            </a:r>
            <a:r>
              <a:rPr lang="en-US" dirty="0" smtClean="0"/>
              <a:t>{y}))</a:t>
            </a:r>
          </a:p>
          <a:p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 smtClean="0"/>
              <a:t>mathit</a:t>
            </a:r>
            <a:r>
              <a:rPr lang="en-US" dirty="0" smtClean="0"/>
              <a:t>{\Psi \</a:t>
            </a:r>
            <a:r>
              <a:rPr lang="en-US" dirty="0" err="1" smtClean="0"/>
              <a:t>leadsto</a:t>
            </a:r>
            <a:r>
              <a:rPr lang="en-US" dirty="0" smtClean="0"/>
              <a:t> \Phi}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0FB686-0E1B-4753-BEBD-3C68DDC1AD6F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(Observation(x) \</a:t>
            </a:r>
            <a:r>
              <a:rPr lang="fr-CH" dirty="0" err="1" smtClean="0"/>
              <a:t>wedge</a:t>
            </a:r>
            <a:r>
              <a:rPr lang="fr-CH" dirty="0" smtClean="0"/>
              <a:t> \\observationResult(x,y))[t_i,t_f,\delta]\\</a:t>
            </a:r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0FB686-0E1B-4753-BEBD-3C68DDC1AD6F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E1BE9A-8C11-4A62-8074-C1A49A47994D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Katy Esteban Glez\Mis documentos\Trabajo\SemSorGrid4Env\IMGs\Pie-sensor.v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3313"/>
            <a:ext cx="91440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Katy Esteban Glez\Mis documentos\Trabajo\SemSorGrid4Env\IMGs\Cabecera.v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C:\Documents and Settings\Katy Esteban Glez\Mis documentos\Trabajo\SemSorGrid4Env\IMGs\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43000"/>
            <a:ext cx="1120775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6200" y="5943600"/>
            <a:ext cx="7162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900" dirty="0">
                <a:solidFill>
                  <a:srgbClr val="292929"/>
                </a:solidFill>
              </a:rPr>
              <a:t>Speaker: </a:t>
            </a:r>
            <a:r>
              <a:rPr lang="es-ES" sz="900" dirty="0" smtClean="0">
                <a:solidFill>
                  <a:srgbClr val="292929"/>
                </a:solidFill>
              </a:rPr>
              <a:t>Jean-Paul </a:t>
            </a:r>
            <a:r>
              <a:rPr lang="es-ES" sz="900" dirty="0" err="1" smtClean="0">
                <a:solidFill>
                  <a:srgbClr val="292929"/>
                </a:solidFill>
              </a:rPr>
              <a:t>Calbimonte</a:t>
            </a:r>
            <a:endParaRPr lang="es-ES" sz="900" baseline="0" dirty="0" smtClean="0">
              <a:solidFill>
                <a:srgbClr val="292929"/>
              </a:solidFill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66800" y="1447800"/>
            <a:ext cx="6934200" cy="2438400"/>
          </a:xfrm>
        </p:spPr>
        <p:txBody>
          <a:bodyPr/>
          <a:lstStyle>
            <a:lvl1pPr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6934200" cy="2057400"/>
          </a:xfrm>
        </p:spPr>
        <p:txBody>
          <a:bodyPr/>
          <a:lstStyle>
            <a:lvl1pPr marL="0" indent="0" algn="ctr">
              <a:defRPr sz="1200"/>
            </a:lvl1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239000" y="5943600"/>
            <a:ext cx="19050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292929"/>
                </a:solidFill>
                <a:latin typeface="+mn-lt"/>
              </a:defRPr>
            </a:lvl1pPr>
          </a:lstStyle>
          <a:p>
            <a:pPr>
              <a:defRPr/>
            </a:pPr>
            <a:fld id="{38BD10F8-3E08-43B9-93BA-923C88E74609}" type="datetimeFigureOut">
              <a:rPr lang="en-US"/>
              <a:pPr>
                <a:defRPr/>
              </a:pPr>
              <a:t>5/29/2011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CF850-0CB3-4A4C-A6B2-84C689FF0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91300" y="228600"/>
            <a:ext cx="186690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0600" y="228600"/>
            <a:ext cx="54483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14C81-1DA6-42F7-994E-10BDA21D4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6BAAD-0D54-41F8-BCC8-193CF2920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75F92-00DB-480B-8A6B-205059A92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43000" y="1447800"/>
            <a:ext cx="3581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76800" y="1447800"/>
            <a:ext cx="3581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CA872-9A25-4181-A9E1-334C69F9F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4DDB1-ED8E-4C49-8E69-76CA29467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9E716-3E11-4B4B-9E9F-FCB41D4D6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ECCA6-A193-4699-84C6-D02C4431E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848C0-9344-4B04-AF20-7C0C2CD15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GB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961CD-7CA3-4B97-947E-7EC0B9BA8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Katy Esteban Glez\Mis documentos\Trabajo\SemSorGrid4Env\IMGs\Pie-sensor.v2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83313"/>
            <a:ext cx="91440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Katy Esteban Glez\Mis documentos\Trabajo\SemSorGrid4Env\IMGs\Cabecera.v3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Documents and Settings\Katy Esteban Glez\Mis documentos\Trabajo\SemSorGrid4Env\IMGs\logo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143000"/>
            <a:ext cx="1120775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838200" y="228600"/>
            <a:ext cx="75438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outerShdw dist="107763" dir="13500000" algn="ctr" rotWithShape="0">
              <a:schemeClr val="folHlink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400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629400"/>
            <a:ext cx="7239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292929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0075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292929"/>
                </a:solidFill>
                <a:latin typeface="+mn-lt"/>
              </a:defRPr>
            </a:lvl1pPr>
          </a:lstStyle>
          <a:p>
            <a:pPr>
              <a:defRPr/>
            </a:pPr>
            <a:fld id="{05757E71-108A-4751-976C-45C769B94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447800"/>
            <a:ext cx="7315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Example of text</a:t>
            </a:r>
          </a:p>
          <a:p>
            <a:pPr lvl="0"/>
            <a:r>
              <a:rPr lang="es-ES" smtClean="0"/>
              <a:t>Example of a list level 1</a:t>
            </a:r>
          </a:p>
          <a:p>
            <a:pPr lvl="1"/>
            <a:r>
              <a:rPr lang="es-ES" smtClean="0"/>
              <a:t>Example of a list level 2</a:t>
            </a:r>
          </a:p>
          <a:p>
            <a:pPr lvl="2"/>
            <a:r>
              <a:rPr lang="es-ES" smtClean="0"/>
              <a:t>Example of a list level 3</a:t>
            </a:r>
          </a:p>
          <a:p>
            <a:pPr lvl="3"/>
            <a:r>
              <a:rPr lang="es-ES" smtClean="0"/>
              <a:t>Example of a list level 4</a:t>
            </a:r>
          </a:p>
          <a:p>
            <a:pPr lvl="4"/>
            <a:r>
              <a:rPr lang="es-ES" smtClean="0"/>
              <a:t>Example of a list level 5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239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9292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9292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9292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9292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9292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29292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29292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29292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29292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9292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9.gif"/><Relationship Id="rId7" Type="http://schemas.openxmlformats.org/officeDocument/2006/relationships/image" Target="../media/image12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9090/iqs-ws/services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CH" sz="1800" dirty="0" smtClean="0"/>
              <a:t>Building </a:t>
            </a:r>
            <a:r>
              <a:rPr lang="fr-CH" sz="1800" dirty="0" err="1" smtClean="0"/>
              <a:t>Semantic</a:t>
            </a:r>
            <a:r>
              <a:rPr lang="fr-CH" sz="1800" dirty="0" smtClean="0"/>
              <a:t> </a:t>
            </a:r>
            <a:r>
              <a:rPr lang="fr-CH" sz="1800" dirty="0" err="1" smtClean="0"/>
              <a:t>Sensor</a:t>
            </a:r>
            <a:r>
              <a:rPr lang="fr-CH" sz="1800" dirty="0" smtClean="0"/>
              <a:t> </a:t>
            </a:r>
            <a:r>
              <a:rPr lang="fr-CH" sz="1800" dirty="0" err="1" smtClean="0"/>
              <a:t>Webs</a:t>
            </a:r>
            <a:r>
              <a:rPr lang="fr-CH" sz="1800" dirty="0" smtClean="0"/>
              <a:t> and Applications</a:t>
            </a:r>
            <a:br>
              <a:rPr lang="fr-CH" sz="1800" dirty="0" smtClean="0"/>
            </a:br>
            <a:r>
              <a:rPr lang="fr-CH" sz="2800" dirty="0" smtClean="0"/>
              <a:t/>
            </a:r>
            <a:br>
              <a:rPr lang="fr-CH" sz="2800" dirty="0" smtClean="0"/>
            </a:br>
            <a:r>
              <a:rPr lang="fr-CH" sz="2800" dirty="0" err="1" smtClean="0"/>
              <a:t>Querying</a:t>
            </a:r>
            <a:r>
              <a:rPr lang="fr-CH" sz="2800" dirty="0" smtClean="0"/>
              <a:t> Streaming Data </a:t>
            </a:r>
            <a:r>
              <a:rPr lang="fr-CH" sz="2800" dirty="0" err="1" smtClean="0"/>
              <a:t>through</a:t>
            </a:r>
            <a:r>
              <a:rPr lang="fr-CH" sz="2800" dirty="0" smtClean="0"/>
              <a:t> Ontologies</a:t>
            </a:r>
            <a:endParaRPr lang="en-US" sz="2800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ES" sz="2400" dirty="0" smtClean="0"/>
              <a:t>Jean-Paul </a:t>
            </a:r>
            <a:r>
              <a:rPr lang="es-ES" sz="2400" dirty="0" err="1" smtClean="0"/>
              <a:t>Calbimonte</a:t>
            </a:r>
            <a:endParaRPr lang="es-ES" sz="2400" dirty="0" smtClean="0"/>
          </a:p>
          <a:p>
            <a:pPr eaLnBrk="1" hangingPunct="1"/>
            <a:endParaRPr lang="es-ES" sz="2400" dirty="0" smtClean="0"/>
          </a:p>
          <a:p>
            <a:pPr eaLnBrk="1" hangingPunct="1"/>
            <a:r>
              <a:rPr lang="es-ES" sz="1600" dirty="0" smtClean="0"/>
              <a:t>Universidad Politécnica de Madrid</a:t>
            </a:r>
            <a:endParaRPr lang="es-ES" sz="1600" dirty="0" smtClean="0"/>
          </a:p>
          <a:p>
            <a:pPr eaLnBrk="1" hangingPunct="1"/>
            <a:r>
              <a:rPr lang="es-ES" sz="1600" dirty="0" smtClean="0"/>
              <a:t>ESWC Tutorial</a:t>
            </a:r>
          </a:p>
          <a:p>
            <a:pPr eaLnBrk="1" hangingPunct="1"/>
            <a:r>
              <a:rPr lang="es-ES" sz="1600" dirty="0" smtClean="0"/>
              <a:t>Heraklion, 29 </a:t>
            </a:r>
            <a:r>
              <a:rPr lang="es-ES" sz="1600" dirty="0" err="1" smtClean="0"/>
              <a:t>May</a:t>
            </a:r>
            <a:r>
              <a:rPr lang="es-ES" sz="1600" dirty="0" smtClean="0"/>
              <a:t> 2011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Query</a:t>
            </a:r>
            <a:r>
              <a:rPr lang="fr-CH" dirty="0" smtClean="0"/>
              <a:t> Translation</a:t>
            </a:r>
            <a:endParaRPr lang="fr-CH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37BBAD-17EA-4FFE-99FC-9FBD44594531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971600" y="1268760"/>
            <a:ext cx="83582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GB" sz="2000" kern="0" dirty="0" smtClean="0">
                <a:solidFill>
                  <a:srgbClr val="4D4D4D"/>
                </a:solidFill>
              </a:rPr>
              <a:t>Mappings: 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endParaRPr lang="en-GB" sz="2000" kern="0" dirty="0" smtClean="0">
              <a:solidFill>
                <a:srgbClr val="4D4D4D"/>
              </a:solidFill>
            </a:endParaRPr>
          </a:p>
        </p:txBody>
      </p:sp>
      <p:pic>
        <p:nvPicPr>
          <p:cNvPr id="6" name="Picture 14" descr="http://latex.codecogs.com/gif.latex?\LARGE%20\mathit%7b\Psi%20\leadsto%20\Phi%7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772816"/>
            <a:ext cx="904875" cy="228600"/>
          </a:xfrm>
          <a:prstGeom prst="rect">
            <a:avLst/>
          </a:prstGeom>
          <a:noFill/>
        </p:spPr>
      </p:pic>
      <p:sp>
        <p:nvSpPr>
          <p:cNvPr id="7" name="29 Flecha derecha"/>
          <p:cNvSpPr/>
          <p:nvPr/>
        </p:nvSpPr>
        <p:spPr>
          <a:xfrm rot="425337">
            <a:off x="4141574" y="1729706"/>
            <a:ext cx="500066" cy="21431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64 CuadroTexto"/>
          <p:cNvSpPr txBox="1"/>
          <p:nvPr/>
        </p:nvSpPr>
        <p:spPr>
          <a:xfrm>
            <a:off x="3347864" y="1628800"/>
            <a:ext cx="1500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query</a:t>
            </a:r>
            <a:endParaRPr lang="es-ES" dirty="0"/>
          </a:p>
        </p:txBody>
      </p:sp>
      <p:sp>
        <p:nvSpPr>
          <p:cNvPr id="9" name="64 CuadroTexto"/>
          <p:cNvSpPr txBox="1"/>
          <p:nvPr/>
        </p:nvSpPr>
        <p:spPr>
          <a:xfrm>
            <a:off x="6372200" y="1628800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algebra </a:t>
            </a:r>
            <a:r>
              <a:rPr lang="es-ES" dirty="0" err="1" smtClean="0"/>
              <a:t>expression</a:t>
            </a:r>
            <a:r>
              <a:rPr lang="es-ES" dirty="0" smtClean="0"/>
              <a:t> </a:t>
            </a:r>
            <a:r>
              <a:rPr lang="es-ES" dirty="0" err="1" smtClean="0"/>
              <a:t>over</a:t>
            </a:r>
            <a:r>
              <a:rPr lang="es-ES" dirty="0" smtClean="0"/>
              <a:t> </a:t>
            </a:r>
            <a:r>
              <a:rPr lang="es-ES" dirty="0" err="1" smtClean="0"/>
              <a:t>sources</a:t>
            </a:r>
            <a:endParaRPr lang="es-ES" dirty="0"/>
          </a:p>
        </p:txBody>
      </p:sp>
      <p:sp>
        <p:nvSpPr>
          <p:cNvPr id="10" name="29 Flecha derecha"/>
          <p:cNvSpPr/>
          <p:nvPr/>
        </p:nvSpPr>
        <p:spPr>
          <a:xfrm rot="10190829">
            <a:off x="5816109" y="1766342"/>
            <a:ext cx="500066" cy="21431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10 Elipse"/>
          <p:cNvSpPr/>
          <p:nvPr/>
        </p:nvSpPr>
        <p:spPr>
          <a:xfrm>
            <a:off x="1763688" y="2708920"/>
            <a:ext cx="1214446" cy="50006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11 CuadroTexto"/>
          <p:cNvSpPr txBox="1"/>
          <p:nvPr/>
        </p:nvSpPr>
        <p:spPr>
          <a:xfrm>
            <a:off x="1835126" y="2851796"/>
            <a:ext cx="1143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cd:Observation</a:t>
            </a:r>
            <a:endParaRPr lang="en-GB" sz="1000" dirty="0"/>
          </a:p>
        </p:txBody>
      </p:sp>
      <p:sp>
        <p:nvSpPr>
          <p:cNvPr id="13" name="12 Elipse"/>
          <p:cNvSpPr/>
          <p:nvPr/>
        </p:nvSpPr>
        <p:spPr>
          <a:xfrm>
            <a:off x="1263622" y="3851928"/>
            <a:ext cx="1150418" cy="35719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13 CuadroTexto"/>
          <p:cNvSpPr txBox="1"/>
          <p:nvPr/>
        </p:nvSpPr>
        <p:spPr>
          <a:xfrm>
            <a:off x="1335092" y="3923366"/>
            <a:ext cx="10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xsd:double</a:t>
            </a:r>
            <a:endParaRPr lang="en-GB" sz="1000" dirty="0"/>
          </a:p>
        </p:txBody>
      </p:sp>
      <p:cxnSp>
        <p:nvCxnSpPr>
          <p:cNvPr id="15" name="14 Conector recto de flecha"/>
          <p:cNvCxnSpPr>
            <a:stCxn id="11" idx="4"/>
            <a:endCxn id="13" idx="0"/>
          </p:cNvCxnSpPr>
          <p:nvPr/>
        </p:nvCxnSpPr>
        <p:spPr bwMode="auto">
          <a:xfrm rot="5400000">
            <a:off x="1783400" y="3264417"/>
            <a:ext cx="642942" cy="53208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16 CuadroTexto"/>
          <p:cNvSpPr txBox="1"/>
          <p:nvPr/>
        </p:nvSpPr>
        <p:spPr>
          <a:xfrm>
            <a:off x="2049440" y="3423300"/>
            <a:ext cx="1571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cd:observationResult</a:t>
            </a:r>
            <a:endParaRPr lang="en-GB" sz="1000" dirty="0"/>
          </a:p>
        </p:txBody>
      </p:sp>
      <p:sp>
        <p:nvSpPr>
          <p:cNvPr id="17" name="7 Rectángulo redondeado"/>
          <p:cNvSpPr/>
          <p:nvPr/>
        </p:nvSpPr>
        <p:spPr>
          <a:xfrm>
            <a:off x="3923928" y="3140968"/>
            <a:ext cx="1008112" cy="79208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8 CuadroTexto"/>
          <p:cNvSpPr txBox="1"/>
          <p:nvPr/>
        </p:nvSpPr>
        <p:spPr>
          <a:xfrm>
            <a:off x="3923928" y="3140968"/>
            <a:ext cx="9188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envdata_milford</a:t>
            </a:r>
            <a:endParaRPr lang="en-GB" sz="800" dirty="0"/>
          </a:p>
        </p:txBody>
      </p:sp>
      <p:cxnSp>
        <p:nvCxnSpPr>
          <p:cNvPr id="19" name="9 Conector recto"/>
          <p:cNvCxnSpPr/>
          <p:nvPr/>
        </p:nvCxnSpPr>
        <p:spPr bwMode="auto">
          <a:xfrm>
            <a:off x="3923928" y="3355284"/>
            <a:ext cx="1008112" cy="170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10 CuadroTexto"/>
          <p:cNvSpPr txBox="1"/>
          <p:nvPr/>
        </p:nvSpPr>
        <p:spPr>
          <a:xfrm>
            <a:off x="3923928" y="3356992"/>
            <a:ext cx="849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Datetime: long</a:t>
            </a:r>
          </a:p>
          <a:p>
            <a:r>
              <a:rPr lang="en-GB" sz="800" dirty="0" smtClean="0"/>
              <a:t>Hs : float</a:t>
            </a:r>
          </a:p>
          <a:p>
            <a:r>
              <a:rPr lang="en-GB" sz="800" dirty="0" smtClean="0"/>
              <a:t>Lon: float</a:t>
            </a:r>
          </a:p>
          <a:p>
            <a:r>
              <a:rPr lang="en-GB" sz="800" dirty="0" smtClean="0"/>
              <a:t>Lat: float</a:t>
            </a:r>
            <a:endParaRPr lang="en-GB" sz="800" dirty="0"/>
          </a:p>
        </p:txBody>
      </p:sp>
      <p:sp>
        <p:nvSpPr>
          <p:cNvPr id="21" name="26 Flecha izquierda y derecha"/>
          <p:cNvSpPr/>
          <p:nvPr/>
        </p:nvSpPr>
        <p:spPr>
          <a:xfrm>
            <a:off x="3491880" y="3284984"/>
            <a:ext cx="385762" cy="223854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6092" name="Picture 12" descr="http://latex.codecogs.com/gif.latex?\large%20(Observation(x)%20\wedge%20\\observationResult(x,y))%5bt_i,t_f,\delta%5d\\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5085184"/>
            <a:ext cx="2905125" cy="504826"/>
          </a:xfrm>
          <a:prstGeom prst="rect">
            <a:avLst/>
          </a:prstGeom>
          <a:noFill/>
        </p:spPr>
      </p:pic>
      <p:pic>
        <p:nvPicPr>
          <p:cNvPr id="28" name="Picture 20" descr="http://latex.codecogs.com/gif.latex?\LARGE%20\P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3933056"/>
            <a:ext cx="209550" cy="228600"/>
          </a:xfrm>
          <a:prstGeom prst="rect">
            <a:avLst/>
          </a:prstGeom>
          <a:noFill/>
        </p:spPr>
      </p:pic>
      <p:pic>
        <p:nvPicPr>
          <p:cNvPr id="29" name="Picture 22" descr="http://latex.codecogs.com/gif.latex?\LARGE%20\omeg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4941168"/>
            <a:ext cx="200025" cy="161925"/>
          </a:xfrm>
          <a:prstGeom prst="rect">
            <a:avLst/>
          </a:prstGeom>
          <a:noFill/>
        </p:spPr>
      </p:pic>
      <p:sp>
        <p:nvSpPr>
          <p:cNvPr id="30" name="4 Rectángulo"/>
          <p:cNvSpPr/>
          <p:nvPr/>
        </p:nvSpPr>
        <p:spPr>
          <a:xfrm>
            <a:off x="6228184" y="5733256"/>
            <a:ext cx="1457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kern="0" dirty="0" smtClean="0">
                <a:solidFill>
                  <a:srgbClr val="4D4D4D"/>
                </a:solidFill>
              </a:rPr>
              <a:t>envdata_milford</a:t>
            </a:r>
            <a:endParaRPr lang="en-GB" sz="1400" dirty="0"/>
          </a:p>
        </p:txBody>
      </p:sp>
      <p:pic>
        <p:nvPicPr>
          <p:cNvPr id="31" name="Picture 2" descr="http://latex.codecogs.com/gif.latex?\large%20%5bt_i,t_f,\delta%5d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48263" y="5032444"/>
            <a:ext cx="504057" cy="184585"/>
          </a:xfrm>
          <a:prstGeom prst="rect">
            <a:avLst/>
          </a:prstGeom>
          <a:noFill/>
        </p:spPr>
      </p:pic>
      <p:sp>
        <p:nvSpPr>
          <p:cNvPr id="32" name="4 Rectángulo"/>
          <p:cNvSpPr/>
          <p:nvPr/>
        </p:nvSpPr>
        <p:spPr>
          <a:xfrm>
            <a:off x="6948264" y="4005064"/>
            <a:ext cx="7489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kern="0" dirty="0" smtClean="0">
                <a:solidFill>
                  <a:srgbClr val="4D4D4D"/>
                </a:solidFill>
              </a:rPr>
              <a:t>Datetime</a:t>
            </a:r>
          </a:p>
          <a:p>
            <a:r>
              <a:rPr lang="en-GB" sz="1100" kern="0" dirty="0" smtClean="0">
                <a:solidFill>
                  <a:srgbClr val="4D4D4D"/>
                </a:solidFill>
              </a:rPr>
              <a:t>Hs</a:t>
            </a:r>
            <a:endParaRPr lang="en-GB" sz="1100" dirty="0"/>
          </a:p>
        </p:txBody>
      </p:sp>
      <p:cxnSp>
        <p:nvCxnSpPr>
          <p:cNvPr id="33" name="Straight Connector 32"/>
          <p:cNvCxnSpPr/>
          <p:nvPr/>
        </p:nvCxnSpPr>
        <p:spPr bwMode="auto">
          <a:xfrm rot="5400000">
            <a:off x="6588224" y="4509120"/>
            <a:ext cx="5760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5400000">
            <a:off x="6588224" y="5445224"/>
            <a:ext cx="5760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6094" name="Picture 14" descr="http://latex.codecogs.com/gif.latex?\LARGE%20\leadst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5575" y="-136525"/>
            <a:ext cx="295275" cy="123825"/>
          </a:xfrm>
          <a:prstGeom prst="rect">
            <a:avLst/>
          </a:prstGeom>
          <a:noFill/>
        </p:spPr>
      </p:pic>
      <p:pic>
        <p:nvPicPr>
          <p:cNvPr id="46096" name="Picture 16" descr="http://latex.codecogs.com/gif.latex?\LARGE%20\leadst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64088" y="5157192"/>
            <a:ext cx="295275" cy="12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Translation</a:t>
            </a:r>
            <a:endParaRPr lang="en-GB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37BBAD-17EA-4FFE-99FC-9FBD44594531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  <p:pic>
        <p:nvPicPr>
          <p:cNvPr id="6" name="Picture 18" descr="http://latex.codecogs.com/gif.latex?\LARGE%20\cu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573016"/>
            <a:ext cx="200025" cy="209550"/>
          </a:xfrm>
          <a:prstGeom prst="rect">
            <a:avLst/>
          </a:prstGeom>
          <a:noFill/>
        </p:spPr>
      </p:pic>
      <p:pic>
        <p:nvPicPr>
          <p:cNvPr id="7" name="Picture 20" descr="http://latex.codecogs.com/gif.latex?\LARGE%20\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437112"/>
            <a:ext cx="209550" cy="228600"/>
          </a:xfrm>
          <a:prstGeom prst="rect">
            <a:avLst/>
          </a:prstGeom>
          <a:noFill/>
        </p:spPr>
      </p:pic>
      <p:pic>
        <p:nvPicPr>
          <p:cNvPr id="8" name="Picture 22" descr="http://latex.codecogs.com/gif.latex?\LARGE%20\omeg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5085184"/>
            <a:ext cx="200025" cy="161925"/>
          </a:xfrm>
          <a:prstGeom prst="rect">
            <a:avLst/>
          </a:prstGeom>
          <a:noFill/>
        </p:spPr>
      </p:pic>
      <p:pic>
        <p:nvPicPr>
          <p:cNvPr id="11" name="Picture 20" descr="http://latex.codecogs.com/gif.latex?\LARGE%20\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708920"/>
            <a:ext cx="209550" cy="228600"/>
          </a:xfrm>
          <a:prstGeom prst="rect">
            <a:avLst/>
          </a:prstGeom>
          <a:noFill/>
        </p:spPr>
      </p:pic>
      <p:sp>
        <p:nvSpPr>
          <p:cNvPr id="12" name="4 Rectángulo"/>
          <p:cNvSpPr/>
          <p:nvPr/>
        </p:nvSpPr>
        <p:spPr>
          <a:xfrm>
            <a:off x="4932040" y="5661248"/>
            <a:ext cx="976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kern="0" dirty="0" err="1" smtClean="0">
                <a:solidFill>
                  <a:srgbClr val="4D4D4D"/>
                </a:solidFill>
              </a:rPr>
              <a:t>envdata</a:t>
            </a:r>
            <a:endParaRPr lang="en-GB" sz="1200" kern="0" dirty="0" smtClean="0">
              <a:solidFill>
                <a:srgbClr val="4D4D4D"/>
              </a:solidFill>
            </a:endParaRPr>
          </a:p>
          <a:p>
            <a:r>
              <a:rPr lang="en-GB" sz="1200" kern="0" dirty="0" smtClean="0">
                <a:solidFill>
                  <a:srgbClr val="4D4D4D"/>
                </a:solidFill>
              </a:rPr>
              <a:t>_</a:t>
            </a:r>
            <a:r>
              <a:rPr lang="en-GB" sz="1200" kern="0" dirty="0" err="1" smtClean="0">
                <a:solidFill>
                  <a:srgbClr val="4D4D4D"/>
                </a:solidFill>
              </a:rPr>
              <a:t>boscombe</a:t>
            </a:r>
            <a:endParaRPr lang="en-GB" sz="1200" dirty="0"/>
          </a:p>
        </p:txBody>
      </p:sp>
      <p:pic>
        <p:nvPicPr>
          <p:cNvPr id="12290" name="Picture 2" descr="http://latex.codecogs.com/gif.latex?\large%20%5bt_i,t_f,\delta%5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79" y="5176460"/>
            <a:ext cx="504057" cy="184585"/>
          </a:xfrm>
          <a:prstGeom prst="rect">
            <a:avLst/>
          </a:prstGeom>
          <a:noFill/>
        </p:spPr>
      </p:pic>
      <p:sp>
        <p:nvSpPr>
          <p:cNvPr id="14" name="4 Rectángulo"/>
          <p:cNvSpPr/>
          <p:nvPr/>
        </p:nvSpPr>
        <p:spPr>
          <a:xfrm>
            <a:off x="5292080" y="4509120"/>
            <a:ext cx="6303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kern="0" dirty="0" err="1" smtClean="0">
                <a:solidFill>
                  <a:srgbClr val="4D4D4D"/>
                </a:solidFill>
              </a:rPr>
              <a:t>DateTime</a:t>
            </a:r>
            <a:endParaRPr lang="en-GB" sz="800" kern="0" dirty="0" smtClean="0">
              <a:solidFill>
                <a:srgbClr val="4D4D4D"/>
              </a:solidFill>
            </a:endParaRPr>
          </a:p>
          <a:p>
            <a:r>
              <a:rPr lang="en-GB" sz="800" kern="0" dirty="0" smtClean="0">
                <a:solidFill>
                  <a:srgbClr val="4D4D4D"/>
                </a:solidFill>
              </a:rPr>
              <a:t>Hs</a:t>
            </a:r>
            <a:endParaRPr lang="en-GB" sz="800" dirty="0"/>
          </a:p>
        </p:txBody>
      </p:sp>
      <p:pic>
        <p:nvPicPr>
          <p:cNvPr id="12294" name="Picture 6" descr="http://latex.codecogs.com/gif.latex?\large%20\rh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575" y="-136525"/>
            <a:ext cx="123825" cy="161925"/>
          </a:xfrm>
          <a:prstGeom prst="rect">
            <a:avLst/>
          </a:prstGeom>
          <a:noFill/>
        </p:spPr>
      </p:pic>
      <p:cxnSp>
        <p:nvCxnSpPr>
          <p:cNvPr id="20" name="Straight Connector 19"/>
          <p:cNvCxnSpPr/>
          <p:nvPr/>
        </p:nvCxnSpPr>
        <p:spPr bwMode="auto">
          <a:xfrm rot="5400000">
            <a:off x="5076056" y="4869160"/>
            <a:ext cx="28803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5400000">
            <a:off x="5040052" y="5481228"/>
            <a:ext cx="36004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10 Elipse"/>
          <p:cNvSpPr/>
          <p:nvPr/>
        </p:nvSpPr>
        <p:spPr>
          <a:xfrm>
            <a:off x="860106" y="2204864"/>
            <a:ext cx="1214446" cy="50006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11 CuadroTexto"/>
          <p:cNvSpPr txBox="1"/>
          <p:nvPr/>
        </p:nvSpPr>
        <p:spPr>
          <a:xfrm>
            <a:off x="931544" y="2347740"/>
            <a:ext cx="1143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cd:Observation</a:t>
            </a:r>
            <a:endParaRPr lang="en-GB" sz="1000" dirty="0"/>
          </a:p>
        </p:txBody>
      </p:sp>
      <p:sp>
        <p:nvSpPr>
          <p:cNvPr id="24" name="12 Elipse"/>
          <p:cNvSpPr/>
          <p:nvPr/>
        </p:nvSpPr>
        <p:spPr>
          <a:xfrm>
            <a:off x="360040" y="3347872"/>
            <a:ext cx="1150418" cy="35719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13 CuadroTexto"/>
          <p:cNvSpPr txBox="1"/>
          <p:nvPr/>
        </p:nvSpPr>
        <p:spPr>
          <a:xfrm>
            <a:off x="431510" y="3419310"/>
            <a:ext cx="10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xsd:double</a:t>
            </a:r>
            <a:endParaRPr lang="en-GB" sz="1000" dirty="0"/>
          </a:p>
        </p:txBody>
      </p:sp>
      <p:cxnSp>
        <p:nvCxnSpPr>
          <p:cNvPr id="26" name="14 Conector recto de flecha"/>
          <p:cNvCxnSpPr>
            <a:stCxn id="22" idx="4"/>
            <a:endCxn id="24" idx="0"/>
          </p:cNvCxnSpPr>
          <p:nvPr/>
        </p:nvCxnSpPr>
        <p:spPr bwMode="auto">
          <a:xfrm rot="5400000">
            <a:off x="879818" y="2760361"/>
            <a:ext cx="642942" cy="53208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16 CuadroTexto"/>
          <p:cNvSpPr txBox="1"/>
          <p:nvPr/>
        </p:nvSpPr>
        <p:spPr>
          <a:xfrm>
            <a:off x="611560" y="2852936"/>
            <a:ext cx="1571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cd:observationResult</a:t>
            </a:r>
            <a:endParaRPr lang="en-GB" sz="1000" dirty="0"/>
          </a:p>
        </p:txBody>
      </p:sp>
      <p:sp>
        <p:nvSpPr>
          <p:cNvPr id="28" name="7 Rectángulo redondeado"/>
          <p:cNvSpPr/>
          <p:nvPr/>
        </p:nvSpPr>
        <p:spPr>
          <a:xfrm>
            <a:off x="2771800" y="3284984"/>
            <a:ext cx="1008112" cy="79208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8 CuadroTexto"/>
          <p:cNvSpPr txBox="1"/>
          <p:nvPr/>
        </p:nvSpPr>
        <p:spPr>
          <a:xfrm>
            <a:off x="2771800" y="3284984"/>
            <a:ext cx="9845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envdata_hornsea</a:t>
            </a:r>
            <a:endParaRPr lang="en-GB" sz="800" dirty="0"/>
          </a:p>
        </p:txBody>
      </p:sp>
      <p:cxnSp>
        <p:nvCxnSpPr>
          <p:cNvPr id="30" name="9 Conector recto"/>
          <p:cNvCxnSpPr/>
          <p:nvPr/>
        </p:nvCxnSpPr>
        <p:spPr bwMode="auto">
          <a:xfrm>
            <a:off x="2771800" y="3499300"/>
            <a:ext cx="1008112" cy="170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10 CuadroTexto"/>
          <p:cNvSpPr txBox="1"/>
          <p:nvPr/>
        </p:nvSpPr>
        <p:spPr>
          <a:xfrm>
            <a:off x="2771800" y="3501008"/>
            <a:ext cx="849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Datetime: long</a:t>
            </a:r>
          </a:p>
          <a:p>
            <a:r>
              <a:rPr lang="en-GB" sz="800" dirty="0" smtClean="0"/>
              <a:t>Hs : float</a:t>
            </a:r>
          </a:p>
          <a:p>
            <a:r>
              <a:rPr lang="en-GB" sz="800" dirty="0" smtClean="0"/>
              <a:t>Lon: float</a:t>
            </a:r>
          </a:p>
          <a:p>
            <a:r>
              <a:rPr lang="en-GB" sz="800" dirty="0" smtClean="0"/>
              <a:t>Lat: float</a:t>
            </a:r>
            <a:endParaRPr lang="en-GB" sz="800" dirty="0"/>
          </a:p>
        </p:txBody>
      </p:sp>
      <p:sp>
        <p:nvSpPr>
          <p:cNvPr id="32" name="26 Flecha izquierda y derecha"/>
          <p:cNvSpPr/>
          <p:nvPr/>
        </p:nvSpPr>
        <p:spPr>
          <a:xfrm>
            <a:off x="1835696" y="3140968"/>
            <a:ext cx="385762" cy="223854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7 Rectángulo redondeado"/>
          <p:cNvSpPr/>
          <p:nvPr/>
        </p:nvSpPr>
        <p:spPr>
          <a:xfrm>
            <a:off x="2771800" y="4149080"/>
            <a:ext cx="1008112" cy="79208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8 CuadroTexto"/>
          <p:cNvSpPr txBox="1"/>
          <p:nvPr/>
        </p:nvSpPr>
        <p:spPr>
          <a:xfrm>
            <a:off x="2771800" y="4149080"/>
            <a:ext cx="9893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envdata_westbay</a:t>
            </a:r>
            <a:endParaRPr lang="en-GB" sz="800" dirty="0"/>
          </a:p>
        </p:txBody>
      </p:sp>
      <p:cxnSp>
        <p:nvCxnSpPr>
          <p:cNvPr id="35" name="9 Conector recto"/>
          <p:cNvCxnSpPr/>
          <p:nvPr/>
        </p:nvCxnSpPr>
        <p:spPr bwMode="auto">
          <a:xfrm>
            <a:off x="2771800" y="4363396"/>
            <a:ext cx="1008112" cy="170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10 CuadroTexto"/>
          <p:cNvSpPr txBox="1"/>
          <p:nvPr/>
        </p:nvSpPr>
        <p:spPr>
          <a:xfrm>
            <a:off x="2771800" y="4365104"/>
            <a:ext cx="849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Datetime: long</a:t>
            </a:r>
          </a:p>
          <a:p>
            <a:r>
              <a:rPr lang="en-GB" sz="800" dirty="0" smtClean="0"/>
              <a:t>Hs : float</a:t>
            </a:r>
          </a:p>
          <a:p>
            <a:r>
              <a:rPr lang="en-GB" sz="800" dirty="0" smtClean="0"/>
              <a:t>Lon: float</a:t>
            </a:r>
          </a:p>
          <a:p>
            <a:r>
              <a:rPr lang="en-GB" sz="800" dirty="0" smtClean="0"/>
              <a:t>Lat: float</a:t>
            </a:r>
            <a:endParaRPr lang="en-GB" sz="800" dirty="0"/>
          </a:p>
        </p:txBody>
      </p:sp>
      <p:sp>
        <p:nvSpPr>
          <p:cNvPr id="37" name="7 Rectángulo redondeado"/>
          <p:cNvSpPr/>
          <p:nvPr/>
        </p:nvSpPr>
        <p:spPr>
          <a:xfrm>
            <a:off x="2771800" y="2420888"/>
            <a:ext cx="1008112" cy="79208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8 CuadroTexto"/>
          <p:cNvSpPr txBox="1"/>
          <p:nvPr/>
        </p:nvSpPr>
        <p:spPr>
          <a:xfrm>
            <a:off x="2771800" y="2420888"/>
            <a:ext cx="9188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envdata_milford</a:t>
            </a:r>
            <a:endParaRPr lang="en-GB" sz="800" dirty="0"/>
          </a:p>
        </p:txBody>
      </p:sp>
      <p:cxnSp>
        <p:nvCxnSpPr>
          <p:cNvPr id="39" name="9 Conector recto"/>
          <p:cNvCxnSpPr/>
          <p:nvPr/>
        </p:nvCxnSpPr>
        <p:spPr bwMode="auto">
          <a:xfrm>
            <a:off x="2771800" y="2635204"/>
            <a:ext cx="1008112" cy="170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10 CuadroTexto"/>
          <p:cNvSpPr txBox="1"/>
          <p:nvPr/>
        </p:nvSpPr>
        <p:spPr>
          <a:xfrm>
            <a:off x="2771800" y="2636912"/>
            <a:ext cx="849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Datetime: long</a:t>
            </a:r>
          </a:p>
          <a:p>
            <a:r>
              <a:rPr lang="en-GB" sz="800" dirty="0" smtClean="0"/>
              <a:t>Hs : float</a:t>
            </a:r>
          </a:p>
          <a:p>
            <a:r>
              <a:rPr lang="en-GB" sz="800" dirty="0" smtClean="0"/>
              <a:t>Lon: float</a:t>
            </a:r>
          </a:p>
          <a:p>
            <a:r>
              <a:rPr lang="en-GB" sz="800" dirty="0" smtClean="0"/>
              <a:t>Lat: float</a:t>
            </a:r>
            <a:endParaRPr lang="en-GB" sz="800" dirty="0"/>
          </a:p>
        </p:txBody>
      </p:sp>
      <p:sp>
        <p:nvSpPr>
          <p:cNvPr id="41" name="7 Rectángulo redondeado"/>
          <p:cNvSpPr/>
          <p:nvPr/>
        </p:nvSpPr>
        <p:spPr>
          <a:xfrm>
            <a:off x="2771800" y="1556792"/>
            <a:ext cx="1008112" cy="79208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8 CuadroTexto"/>
          <p:cNvSpPr txBox="1"/>
          <p:nvPr/>
        </p:nvSpPr>
        <p:spPr>
          <a:xfrm>
            <a:off x="2771800" y="1556792"/>
            <a:ext cx="10871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err="1" smtClean="0"/>
              <a:t>envdata_boscombe</a:t>
            </a:r>
            <a:endParaRPr lang="en-GB" sz="800" dirty="0"/>
          </a:p>
        </p:txBody>
      </p:sp>
      <p:cxnSp>
        <p:nvCxnSpPr>
          <p:cNvPr id="43" name="9 Conector recto"/>
          <p:cNvCxnSpPr/>
          <p:nvPr/>
        </p:nvCxnSpPr>
        <p:spPr bwMode="auto">
          <a:xfrm>
            <a:off x="2771800" y="1771108"/>
            <a:ext cx="1008112" cy="170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10 CuadroTexto"/>
          <p:cNvSpPr txBox="1"/>
          <p:nvPr/>
        </p:nvSpPr>
        <p:spPr>
          <a:xfrm>
            <a:off x="2771800" y="1772816"/>
            <a:ext cx="849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Datetime: long</a:t>
            </a:r>
          </a:p>
          <a:p>
            <a:r>
              <a:rPr lang="en-GB" sz="800" dirty="0" smtClean="0"/>
              <a:t>Hs : float</a:t>
            </a:r>
          </a:p>
          <a:p>
            <a:r>
              <a:rPr lang="en-GB" sz="800" dirty="0" smtClean="0"/>
              <a:t>Lon: float</a:t>
            </a:r>
          </a:p>
          <a:p>
            <a:r>
              <a:rPr lang="en-GB" sz="800" dirty="0" smtClean="0"/>
              <a:t>Lat: float</a:t>
            </a:r>
            <a:endParaRPr lang="en-GB" sz="800" dirty="0"/>
          </a:p>
        </p:txBody>
      </p:sp>
      <p:sp>
        <p:nvSpPr>
          <p:cNvPr id="45" name="TextBox 44"/>
          <p:cNvSpPr txBox="1"/>
          <p:nvPr/>
        </p:nvSpPr>
        <p:spPr>
          <a:xfrm>
            <a:off x="2483768" y="2204864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U</a:t>
            </a:r>
            <a:endParaRPr lang="fr-CH" dirty="0"/>
          </a:p>
        </p:txBody>
      </p:sp>
      <p:sp>
        <p:nvSpPr>
          <p:cNvPr id="46" name="TextBox 45"/>
          <p:cNvSpPr txBox="1"/>
          <p:nvPr/>
        </p:nvSpPr>
        <p:spPr>
          <a:xfrm>
            <a:off x="2483768" y="2996952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U</a:t>
            </a:r>
            <a:endParaRPr lang="fr-CH" dirty="0"/>
          </a:p>
        </p:txBody>
      </p:sp>
      <p:sp>
        <p:nvSpPr>
          <p:cNvPr id="47" name="TextBox 46"/>
          <p:cNvSpPr txBox="1"/>
          <p:nvPr/>
        </p:nvSpPr>
        <p:spPr>
          <a:xfrm>
            <a:off x="2483768" y="3933056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U</a:t>
            </a:r>
            <a:endParaRPr lang="fr-CH" dirty="0"/>
          </a:p>
        </p:txBody>
      </p:sp>
      <p:sp>
        <p:nvSpPr>
          <p:cNvPr id="48" name="33 Abrir llave"/>
          <p:cNvSpPr/>
          <p:nvPr/>
        </p:nvSpPr>
        <p:spPr>
          <a:xfrm>
            <a:off x="2195736" y="2060848"/>
            <a:ext cx="273212" cy="2506600"/>
          </a:xfrm>
          <a:prstGeom prst="leftBrace">
            <a:avLst>
              <a:gd name="adj1" fmla="val 8333"/>
              <a:gd name="adj2" fmla="val 437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" name="Picture 20" descr="http://latex.codecogs.com/gif.latex?\LARGE%20\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437112"/>
            <a:ext cx="209550" cy="228600"/>
          </a:xfrm>
          <a:prstGeom prst="rect">
            <a:avLst/>
          </a:prstGeom>
          <a:noFill/>
        </p:spPr>
      </p:pic>
      <p:pic>
        <p:nvPicPr>
          <p:cNvPr id="52" name="Picture 22" descr="http://latex.codecogs.com/gif.latex?\LARGE%20\omeg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5085184"/>
            <a:ext cx="200025" cy="161925"/>
          </a:xfrm>
          <a:prstGeom prst="rect">
            <a:avLst/>
          </a:prstGeom>
          <a:noFill/>
        </p:spPr>
      </p:pic>
      <p:sp>
        <p:nvSpPr>
          <p:cNvPr id="53" name="4 Rectángulo"/>
          <p:cNvSpPr/>
          <p:nvPr/>
        </p:nvSpPr>
        <p:spPr>
          <a:xfrm>
            <a:off x="5940152" y="5661248"/>
            <a:ext cx="729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kern="0" dirty="0" err="1" smtClean="0">
                <a:solidFill>
                  <a:srgbClr val="4D4D4D"/>
                </a:solidFill>
              </a:rPr>
              <a:t>envdata</a:t>
            </a:r>
            <a:endParaRPr lang="en-GB" sz="1200" kern="0" dirty="0" smtClean="0">
              <a:solidFill>
                <a:srgbClr val="4D4D4D"/>
              </a:solidFill>
            </a:endParaRPr>
          </a:p>
          <a:p>
            <a:r>
              <a:rPr lang="en-GB" sz="1200" kern="0" dirty="0" smtClean="0">
                <a:solidFill>
                  <a:srgbClr val="4D4D4D"/>
                </a:solidFill>
              </a:rPr>
              <a:t>_</a:t>
            </a:r>
            <a:r>
              <a:rPr lang="en-GB" sz="1200" kern="0" dirty="0" err="1" smtClean="0">
                <a:solidFill>
                  <a:srgbClr val="4D4D4D"/>
                </a:solidFill>
              </a:rPr>
              <a:t>milford</a:t>
            </a:r>
            <a:endParaRPr lang="en-GB" sz="1200" dirty="0"/>
          </a:p>
        </p:txBody>
      </p:sp>
      <p:pic>
        <p:nvPicPr>
          <p:cNvPr id="54" name="Picture 2" descr="http://latex.codecogs.com/gif.latex?\large%20%5bt_i,t_f,\delta%5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199" y="5176460"/>
            <a:ext cx="504057" cy="184585"/>
          </a:xfrm>
          <a:prstGeom prst="rect">
            <a:avLst/>
          </a:prstGeom>
          <a:noFill/>
        </p:spPr>
      </p:pic>
      <p:sp>
        <p:nvSpPr>
          <p:cNvPr id="55" name="4 Rectángulo"/>
          <p:cNvSpPr/>
          <p:nvPr/>
        </p:nvSpPr>
        <p:spPr>
          <a:xfrm>
            <a:off x="6372200" y="4509120"/>
            <a:ext cx="6303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kern="0" dirty="0" err="1" smtClean="0">
                <a:solidFill>
                  <a:srgbClr val="4D4D4D"/>
                </a:solidFill>
              </a:rPr>
              <a:t>DateTime</a:t>
            </a:r>
            <a:endParaRPr lang="en-GB" sz="800" kern="0" dirty="0" smtClean="0">
              <a:solidFill>
                <a:srgbClr val="4D4D4D"/>
              </a:solidFill>
            </a:endParaRPr>
          </a:p>
          <a:p>
            <a:r>
              <a:rPr lang="en-GB" sz="800" kern="0" dirty="0" smtClean="0">
                <a:solidFill>
                  <a:srgbClr val="4D4D4D"/>
                </a:solidFill>
              </a:rPr>
              <a:t>Hs</a:t>
            </a:r>
            <a:endParaRPr lang="en-GB" sz="800" dirty="0"/>
          </a:p>
        </p:txBody>
      </p:sp>
      <p:cxnSp>
        <p:nvCxnSpPr>
          <p:cNvPr id="56" name="Straight Connector 55"/>
          <p:cNvCxnSpPr/>
          <p:nvPr/>
        </p:nvCxnSpPr>
        <p:spPr bwMode="auto">
          <a:xfrm rot="5400000">
            <a:off x="6156176" y="4869160"/>
            <a:ext cx="28803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6120172" y="5481228"/>
            <a:ext cx="36004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8" name="Picture 20" descr="http://latex.codecogs.com/gif.latex?\LARGE%20\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4437112"/>
            <a:ext cx="209550" cy="228600"/>
          </a:xfrm>
          <a:prstGeom prst="rect">
            <a:avLst/>
          </a:prstGeom>
          <a:noFill/>
        </p:spPr>
      </p:pic>
      <p:pic>
        <p:nvPicPr>
          <p:cNvPr id="59" name="Picture 22" descr="http://latex.codecogs.com/gif.latex?\LARGE%20\omeg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5085184"/>
            <a:ext cx="200025" cy="161925"/>
          </a:xfrm>
          <a:prstGeom prst="rect">
            <a:avLst/>
          </a:prstGeom>
          <a:noFill/>
        </p:spPr>
      </p:pic>
      <p:sp>
        <p:nvSpPr>
          <p:cNvPr id="60" name="4 Rectángulo"/>
          <p:cNvSpPr/>
          <p:nvPr/>
        </p:nvSpPr>
        <p:spPr>
          <a:xfrm>
            <a:off x="6948264" y="5661248"/>
            <a:ext cx="8226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kern="0" dirty="0" err="1" smtClean="0">
                <a:solidFill>
                  <a:srgbClr val="4D4D4D"/>
                </a:solidFill>
              </a:rPr>
              <a:t>envdata</a:t>
            </a:r>
            <a:endParaRPr lang="en-GB" sz="1200" kern="0" dirty="0" smtClean="0">
              <a:solidFill>
                <a:srgbClr val="4D4D4D"/>
              </a:solidFill>
            </a:endParaRPr>
          </a:p>
          <a:p>
            <a:r>
              <a:rPr lang="en-GB" sz="1200" kern="0" dirty="0" smtClean="0">
                <a:solidFill>
                  <a:srgbClr val="4D4D4D"/>
                </a:solidFill>
              </a:rPr>
              <a:t>_</a:t>
            </a:r>
            <a:r>
              <a:rPr lang="en-GB" sz="1200" kern="0" dirty="0" err="1" smtClean="0">
                <a:solidFill>
                  <a:srgbClr val="4D4D4D"/>
                </a:solidFill>
              </a:rPr>
              <a:t>hornsea</a:t>
            </a:r>
            <a:endParaRPr lang="en-GB" sz="1200" dirty="0"/>
          </a:p>
        </p:txBody>
      </p:sp>
      <p:pic>
        <p:nvPicPr>
          <p:cNvPr id="61" name="Picture 2" descr="http://latex.codecogs.com/gif.latex?\large%20%5bt_i,t_f,\delta%5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1" y="5176460"/>
            <a:ext cx="504057" cy="184585"/>
          </a:xfrm>
          <a:prstGeom prst="rect">
            <a:avLst/>
          </a:prstGeom>
          <a:noFill/>
        </p:spPr>
      </p:pic>
      <p:sp>
        <p:nvSpPr>
          <p:cNvPr id="62" name="4 Rectángulo"/>
          <p:cNvSpPr/>
          <p:nvPr/>
        </p:nvSpPr>
        <p:spPr>
          <a:xfrm>
            <a:off x="7380312" y="4509120"/>
            <a:ext cx="6303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kern="0" dirty="0" err="1" smtClean="0">
                <a:solidFill>
                  <a:srgbClr val="4D4D4D"/>
                </a:solidFill>
              </a:rPr>
              <a:t>DateTime</a:t>
            </a:r>
            <a:endParaRPr lang="en-GB" sz="800" kern="0" dirty="0" smtClean="0">
              <a:solidFill>
                <a:srgbClr val="4D4D4D"/>
              </a:solidFill>
            </a:endParaRPr>
          </a:p>
          <a:p>
            <a:r>
              <a:rPr lang="en-GB" sz="800" kern="0" dirty="0" smtClean="0">
                <a:solidFill>
                  <a:srgbClr val="4D4D4D"/>
                </a:solidFill>
              </a:rPr>
              <a:t>Hs</a:t>
            </a:r>
            <a:endParaRPr lang="en-GB" sz="800" dirty="0"/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7164288" y="4869160"/>
            <a:ext cx="28803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7128284" y="5481228"/>
            <a:ext cx="36004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5" name="Picture 20" descr="http://latex.codecogs.com/gif.latex?\LARGE%20\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4437112"/>
            <a:ext cx="209550" cy="228600"/>
          </a:xfrm>
          <a:prstGeom prst="rect">
            <a:avLst/>
          </a:prstGeom>
          <a:noFill/>
        </p:spPr>
      </p:pic>
      <p:pic>
        <p:nvPicPr>
          <p:cNvPr id="66" name="Picture 22" descr="http://latex.codecogs.com/gif.latex?\LARGE%20\omeg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4408" y="5085184"/>
            <a:ext cx="200025" cy="161925"/>
          </a:xfrm>
          <a:prstGeom prst="rect">
            <a:avLst/>
          </a:prstGeom>
          <a:noFill/>
        </p:spPr>
      </p:pic>
      <p:sp>
        <p:nvSpPr>
          <p:cNvPr id="67" name="4 Rectángulo"/>
          <p:cNvSpPr/>
          <p:nvPr/>
        </p:nvSpPr>
        <p:spPr>
          <a:xfrm>
            <a:off x="7956376" y="5661248"/>
            <a:ext cx="832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kern="0" dirty="0" err="1" smtClean="0">
                <a:solidFill>
                  <a:srgbClr val="4D4D4D"/>
                </a:solidFill>
              </a:rPr>
              <a:t>envdata</a:t>
            </a:r>
            <a:endParaRPr lang="en-GB" sz="1200" kern="0" dirty="0" smtClean="0">
              <a:solidFill>
                <a:srgbClr val="4D4D4D"/>
              </a:solidFill>
            </a:endParaRPr>
          </a:p>
          <a:p>
            <a:r>
              <a:rPr lang="en-GB" sz="1200" kern="0" dirty="0" smtClean="0">
                <a:solidFill>
                  <a:srgbClr val="4D4D4D"/>
                </a:solidFill>
              </a:rPr>
              <a:t>_</a:t>
            </a:r>
            <a:r>
              <a:rPr lang="en-GB" sz="1200" kern="0" dirty="0" err="1" smtClean="0">
                <a:solidFill>
                  <a:srgbClr val="4D4D4D"/>
                </a:solidFill>
              </a:rPr>
              <a:t>westbay</a:t>
            </a:r>
            <a:endParaRPr lang="en-GB" sz="1200" dirty="0"/>
          </a:p>
        </p:txBody>
      </p:sp>
      <p:pic>
        <p:nvPicPr>
          <p:cNvPr id="68" name="Picture 2" descr="http://latex.codecogs.com/gif.latex?\large%20%5bt_i,t_f,\delta%5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8423" y="5176460"/>
            <a:ext cx="504057" cy="184585"/>
          </a:xfrm>
          <a:prstGeom prst="rect">
            <a:avLst/>
          </a:prstGeom>
          <a:noFill/>
        </p:spPr>
      </p:pic>
      <p:sp>
        <p:nvSpPr>
          <p:cNvPr id="69" name="4 Rectángulo"/>
          <p:cNvSpPr/>
          <p:nvPr/>
        </p:nvSpPr>
        <p:spPr>
          <a:xfrm>
            <a:off x="8388424" y="4509120"/>
            <a:ext cx="6303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kern="0" dirty="0" err="1" smtClean="0">
                <a:solidFill>
                  <a:srgbClr val="4D4D4D"/>
                </a:solidFill>
              </a:rPr>
              <a:t>DateTime</a:t>
            </a:r>
            <a:endParaRPr lang="en-GB" sz="800" kern="0" dirty="0" smtClean="0">
              <a:solidFill>
                <a:srgbClr val="4D4D4D"/>
              </a:solidFill>
            </a:endParaRPr>
          </a:p>
          <a:p>
            <a:r>
              <a:rPr lang="en-GB" sz="800" kern="0" dirty="0" smtClean="0">
                <a:solidFill>
                  <a:srgbClr val="4D4D4D"/>
                </a:solidFill>
              </a:rPr>
              <a:t>Hs</a:t>
            </a:r>
            <a:endParaRPr lang="en-GB" sz="800" dirty="0"/>
          </a:p>
        </p:txBody>
      </p:sp>
      <p:cxnSp>
        <p:nvCxnSpPr>
          <p:cNvPr id="70" name="Straight Connector 69"/>
          <p:cNvCxnSpPr/>
          <p:nvPr/>
        </p:nvCxnSpPr>
        <p:spPr bwMode="auto">
          <a:xfrm rot="5400000">
            <a:off x="8172400" y="4869160"/>
            <a:ext cx="28803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rot="5400000">
            <a:off x="8136396" y="5481228"/>
            <a:ext cx="36004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4 Rectángulo"/>
          <p:cNvSpPr/>
          <p:nvPr/>
        </p:nvSpPr>
        <p:spPr>
          <a:xfrm>
            <a:off x="6804248" y="2852936"/>
            <a:ext cx="6303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kern="0" dirty="0" err="1" smtClean="0">
                <a:solidFill>
                  <a:srgbClr val="4D4D4D"/>
                </a:solidFill>
              </a:rPr>
              <a:t>DateTime</a:t>
            </a:r>
            <a:endParaRPr lang="en-GB" sz="800" kern="0" dirty="0" smtClean="0">
              <a:solidFill>
                <a:srgbClr val="4D4D4D"/>
              </a:solidFill>
            </a:endParaRPr>
          </a:p>
          <a:p>
            <a:r>
              <a:rPr lang="en-GB" sz="800" kern="0" dirty="0" smtClean="0">
                <a:solidFill>
                  <a:srgbClr val="4D4D4D"/>
                </a:solidFill>
              </a:rPr>
              <a:t>Hs</a:t>
            </a:r>
            <a:endParaRPr lang="en-GB" sz="800" dirty="0"/>
          </a:p>
        </p:txBody>
      </p:sp>
      <p:cxnSp>
        <p:nvCxnSpPr>
          <p:cNvPr id="74" name="Straight Connector 73"/>
          <p:cNvCxnSpPr/>
          <p:nvPr/>
        </p:nvCxnSpPr>
        <p:spPr bwMode="auto">
          <a:xfrm flipV="1">
            <a:off x="5292080" y="3861048"/>
            <a:ext cx="1512168" cy="5040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 flipH="1" flipV="1">
            <a:off x="6300192" y="3861048"/>
            <a:ext cx="504056" cy="5040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rot="10800000">
            <a:off x="6804248" y="3861048"/>
            <a:ext cx="576064" cy="5040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rot="10800000">
            <a:off x="6804248" y="3861048"/>
            <a:ext cx="1512168" cy="5040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endCxn id="72" idx="1"/>
          </p:cNvCxnSpPr>
          <p:nvPr/>
        </p:nvCxnSpPr>
        <p:spPr bwMode="auto">
          <a:xfrm rot="5400000" flipH="1" flipV="1">
            <a:off x="6564851" y="3261611"/>
            <a:ext cx="47879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8" name="Picture 16" descr="http://latex.codecogs.com/gif.latex?\LARGE%20\leadst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5301208"/>
            <a:ext cx="295275" cy="123825"/>
          </a:xfrm>
          <a:prstGeom prst="rect">
            <a:avLst/>
          </a:prstGeom>
          <a:noFill/>
        </p:spPr>
      </p:pic>
      <p:pic>
        <p:nvPicPr>
          <p:cNvPr id="89" name="Picture 12" descr="http://latex.codecogs.com/gif.latex?\large%20(Observation(x)%20\wedge%20\\observationResult(x,y))%5bt_i,t_f,\delta%5d\\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9632" y="5301208"/>
            <a:ext cx="2905125" cy="504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Query</a:t>
            </a:r>
            <a:r>
              <a:rPr lang="fr-CH" dirty="0" smtClean="0"/>
              <a:t> Translation</a:t>
            </a:r>
            <a:endParaRPr lang="fr-CH" dirty="0"/>
          </a:p>
        </p:txBody>
      </p:sp>
      <p:sp>
        <p:nvSpPr>
          <p:cNvPr id="4" name="11 Rectángulo redondeado"/>
          <p:cNvSpPr/>
          <p:nvPr/>
        </p:nvSpPr>
        <p:spPr>
          <a:xfrm>
            <a:off x="2555776" y="1255080"/>
            <a:ext cx="1008112" cy="79208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</a:t>
            </a:r>
            <a:endParaRPr lang="en-GB" dirty="0"/>
          </a:p>
        </p:txBody>
      </p:sp>
      <p:sp>
        <p:nvSpPr>
          <p:cNvPr id="5" name="11 Rectángulo redondeado"/>
          <p:cNvSpPr/>
          <p:nvPr/>
        </p:nvSpPr>
        <p:spPr>
          <a:xfrm>
            <a:off x="2483768" y="1471104"/>
            <a:ext cx="1008112" cy="79208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</a:t>
            </a:r>
            <a:endParaRPr lang="en-GB" dirty="0"/>
          </a:p>
        </p:txBody>
      </p:sp>
      <p:sp>
        <p:nvSpPr>
          <p:cNvPr id="6" name="11 Rectángulo redondeado"/>
          <p:cNvSpPr/>
          <p:nvPr/>
        </p:nvSpPr>
        <p:spPr>
          <a:xfrm>
            <a:off x="2411760" y="1687128"/>
            <a:ext cx="1008112" cy="79208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</a:t>
            </a:r>
            <a:endParaRPr lang="en-GB" dirty="0"/>
          </a:p>
        </p:txBody>
      </p:sp>
      <p:sp>
        <p:nvSpPr>
          <p:cNvPr id="7" name="11 Rectángulo redondeado"/>
          <p:cNvSpPr/>
          <p:nvPr/>
        </p:nvSpPr>
        <p:spPr>
          <a:xfrm>
            <a:off x="2339752" y="1903152"/>
            <a:ext cx="1008112" cy="79208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</a:t>
            </a:r>
            <a:endParaRPr lang="en-GB" dirty="0"/>
          </a:p>
        </p:txBody>
      </p:sp>
      <p:sp>
        <p:nvSpPr>
          <p:cNvPr id="8" name="5 CuadroTexto"/>
          <p:cNvSpPr txBox="1"/>
          <p:nvPr/>
        </p:nvSpPr>
        <p:spPr>
          <a:xfrm>
            <a:off x="0" y="3068960"/>
            <a:ext cx="46434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PREFIX </a:t>
            </a:r>
            <a:r>
              <a:rPr lang="en-GB" sz="1000" u="sng" dirty="0" err="1" smtClean="0">
                <a:solidFill>
                  <a:schemeClr val="tx1"/>
                </a:solidFill>
                <a:latin typeface="+mn-lt"/>
              </a:rPr>
              <a:t>cd</a:t>
            </a:r>
            <a:r>
              <a:rPr lang="en-GB" sz="1000" u="sng" dirty="0" smtClean="0">
                <a:solidFill>
                  <a:schemeClr val="tx1"/>
                </a:solidFill>
                <a:latin typeface="+mn-lt"/>
              </a:rPr>
              <a:t>: &lt;http://www.semsorgrid4env.eu/ontologies/CoastalDefences.owl#&gt;</a:t>
            </a:r>
          </a:p>
          <a:p>
            <a:pPr algn="l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PREFIX </a:t>
            </a:r>
            <a:r>
              <a:rPr lang="en-GB" sz="1000" u="sng" dirty="0" err="1" smtClean="0">
                <a:solidFill>
                  <a:schemeClr val="tx1"/>
                </a:solidFill>
                <a:latin typeface="+mn-lt"/>
              </a:rPr>
              <a:t>sb</a:t>
            </a:r>
            <a:r>
              <a:rPr lang="en-GB" sz="1000" u="sng" dirty="0" smtClean="0">
                <a:solidFill>
                  <a:schemeClr val="tx1"/>
                </a:solidFill>
                <a:latin typeface="+mn-lt"/>
              </a:rPr>
              <a:t>: &lt;http://www.w3.org/2009/SSN-XG/Ontologies/SensorBasis.owl#&gt; </a:t>
            </a:r>
          </a:p>
          <a:p>
            <a:pPr algn="l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PREFIX </a:t>
            </a:r>
            <a:r>
              <a:rPr lang="en-GB" sz="1000" u="sng" dirty="0" err="1" smtClean="0">
                <a:solidFill>
                  <a:schemeClr val="tx1"/>
                </a:solidFill>
                <a:latin typeface="+mn-lt"/>
              </a:rPr>
              <a:t>rdf</a:t>
            </a:r>
            <a:r>
              <a:rPr lang="en-GB" sz="1000" u="sng" dirty="0" smtClean="0">
                <a:solidFill>
                  <a:schemeClr val="tx1"/>
                </a:solidFill>
                <a:latin typeface="+mn-lt"/>
              </a:rPr>
              <a:t>: &lt;http://www.w3.org/1999/02/22-rdf-syntax-ns#&gt; </a:t>
            </a:r>
          </a:p>
          <a:p>
            <a:pPr algn="l"/>
            <a:r>
              <a:rPr lang="en-US" sz="1000" dirty="0" smtClean="0">
                <a:solidFill>
                  <a:schemeClr val="tx1"/>
                </a:solidFill>
                <a:latin typeface="+mn-lt"/>
              </a:rPr>
              <a:t>SELECT  ?</a:t>
            </a:r>
            <a:r>
              <a:rPr lang="en-US" sz="1000" u="sng" dirty="0" err="1" smtClean="0">
                <a:solidFill>
                  <a:schemeClr val="tx1"/>
                </a:solidFill>
                <a:latin typeface="+mn-lt"/>
              </a:rPr>
              <a:t>waveheight</a:t>
            </a:r>
            <a:r>
              <a:rPr lang="en-US" sz="1000" u="sng" dirty="0" smtClean="0">
                <a:solidFill>
                  <a:schemeClr val="tx1"/>
                </a:solidFill>
                <a:latin typeface="+mn-lt"/>
              </a:rPr>
              <a:t> ?</a:t>
            </a:r>
            <a:r>
              <a:rPr lang="en-US" sz="1000" u="sng" dirty="0" err="1" smtClean="0">
                <a:solidFill>
                  <a:schemeClr val="tx1"/>
                </a:solidFill>
                <a:latin typeface="+mn-lt"/>
              </a:rPr>
              <a:t>wavets</a:t>
            </a:r>
            <a:r>
              <a:rPr lang="en-US" sz="1000" u="sng" dirty="0" smtClean="0">
                <a:solidFill>
                  <a:schemeClr val="tx1"/>
                </a:solidFill>
                <a:latin typeface="+mn-lt"/>
              </a:rPr>
              <a:t>  </a:t>
            </a:r>
          </a:p>
          <a:p>
            <a:pPr algn="l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FROM NAMED STREAM &lt;http://www.semsorgrid4env/waves.srdf&gt;   </a:t>
            </a:r>
          </a:p>
          <a:p>
            <a:pPr algn="l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WHERE </a:t>
            </a:r>
          </a:p>
          <a:p>
            <a:pPr algn="l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{ </a:t>
            </a:r>
          </a:p>
          <a:p>
            <a:pPr algn="l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?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WaveObs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a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cd:Observation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; </a:t>
            </a:r>
          </a:p>
          <a:p>
            <a:pPr algn="l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cd:observationResult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?</a:t>
            </a:r>
            <a:r>
              <a:rPr lang="en-GB" sz="1000" u="sng" dirty="0" err="1" smtClean="0">
                <a:solidFill>
                  <a:schemeClr val="tx1"/>
                </a:solidFill>
                <a:latin typeface="+mn-lt"/>
              </a:rPr>
              <a:t>waveheight</a:t>
            </a:r>
            <a:r>
              <a:rPr lang="en-GB" sz="1000" u="sng" dirty="0" smtClean="0">
                <a:solidFill>
                  <a:schemeClr val="tx1"/>
                </a:solidFill>
                <a:latin typeface="+mn-lt"/>
              </a:rPr>
              <a:t>; </a:t>
            </a:r>
          </a:p>
          <a:p>
            <a:pPr algn="l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cd:observationResultTime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?</a:t>
            </a:r>
            <a:r>
              <a:rPr lang="en-GB" sz="1000" u="sng" dirty="0" err="1" smtClean="0">
                <a:solidFill>
                  <a:schemeClr val="tx1"/>
                </a:solidFill>
                <a:latin typeface="+mn-lt"/>
              </a:rPr>
              <a:t>wavets</a:t>
            </a:r>
            <a:r>
              <a:rPr lang="en-GB" sz="1000" u="sng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algn="l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cd:observedProperty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?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waveProperty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algn="l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cd:featureOfInterest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?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waveFeature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.   </a:t>
            </a:r>
          </a:p>
          <a:p>
            <a:pPr algn="l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?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waveFeature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a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cd:Feature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algn="l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cd:locatedInRegion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cd:SouthEastEnglandCCO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algn="l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?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waveProperty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a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cd:WaveHeight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. </a:t>
            </a:r>
          </a:p>
          <a:p>
            <a:r>
              <a:rPr lang="en-GB" sz="1000" dirty="0" smtClean="0">
                <a:solidFill>
                  <a:schemeClr val="tx1"/>
                </a:solidFill>
              </a:rPr>
              <a:t> }</a:t>
            </a:r>
          </a:p>
        </p:txBody>
      </p:sp>
      <p:sp>
        <p:nvSpPr>
          <p:cNvPr id="9" name="6 CuadroTexto"/>
          <p:cNvSpPr txBox="1"/>
          <p:nvPr/>
        </p:nvSpPr>
        <p:spPr>
          <a:xfrm>
            <a:off x="4985489" y="4221088"/>
            <a:ext cx="382668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(SELECT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timestamp,Hs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FROM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envdata_boscombe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) UNION </a:t>
            </a:r>
          </a:p>
          <a:p>
            <a:pPr algn="l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(SELECT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timestamp,Hs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FROM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envdata_hornsea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) UNION </a:t>
            </a:r>
          </a:p>
          <a:p>
            <a:pPr algn="l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(SELECT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timestamp,Hs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FROM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envdata_milford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) UNION </a:t>
            </a:r>
          </a:p>
          <a:p>
            <a:pPr algn="l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(SELECT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timestamp,Hs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FROM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envdata_chesil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) UNION </a:t>
            </a:r>
          </a:p>
          <a:p>
            <a:pPr algn="l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(SELECT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timestamp,Hs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FROM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envdata_perranporth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) UNION </a:t>
            </a:r>
          </a:p>
          <a:p>
            <a:pPr algn="l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(SELECT </a:t>
            </a:r>
            <a:r>
              <a:rPr lang="en-GB" sz="1000" dirty="0" err="1" smtClean="0">
                <a:latin typeface="+mn-lt"/>
              </a:rPr>
              <a:t>t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imestamp,Hs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FROM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envdata_westbay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) UNION </a:t>
            </a:r>
          </a:p>
          <a:p>
            <a:pPr algn="l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(SELECT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timestamp,Hs</a:t>
            </a:r>
            <a:r>
              <a:rPr lang="en-GB" sz="1000" dirty="0" smtClean="0">
                <a:solidFill>
                  <a:schemeClr val="tx1"/>
                </a:solidFill>
                <a:latin typeface="+mn-lt"/>
              </a:rPr>
              <a:t> FROM </a:t>
            </a:r>
            <a:r>
              <a:rPr lang="en-GB" sz="1000" dirty="0" err="1" smtClean="0">
                <a:solidFill>
                  <a:schemeClr val="tx1"/>
                </a:solidFill>
                <a:latin typeface="+mn-lt"/>
              </a:rPr>
              <a:t>envdata_pevenseybay</a:t>
            </a:r>
            <a:r>
              <a:rPr lang="en-GB" sz="1000" dirty="0" smtClean="0">
                <a:solidFill>
                  <a:schemeClr val="tx1"/>
                </a:solidFill>
              </a:rPr>
              <a:t>)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" name="7 Rectángulo redondeado"/>
          <p:cNvSpPr/>
          <p:nvPr/>
        </p:nvSpPr>
        <p:spPr>
          <a:xfrm>
            <a:off x="2267744" y="2119176"/>
            <a:ext cx="1008112" cy="79208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8 CuadroTexto"/>
          <p:cNvSpPr txBox="1"/>
          <p:nvPr/>
        </p:nvSpPr>
        <p:spPr>
          <a:xfrm>
            <a:off x="2267744" y="2119176"/>
            <a:ext cx="10871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err="1" smtClean="0"/>
              <a:t>envdata_boscombe</a:t>
            </a:r>
            <a:endParaRPr lang="en-GB" sz="800" dirty="0"/>
          </a:p>
        </p:txBody>
      </p:sp>
      <p:cxnSp>
        <p:nvCxnSpPr>
          <p:cNvPr id="12" name="9 Conector recto"/>
          <p:cNvCxnSpPr/>
          <p:nvPr/>
        </p:nvCxnSpPr>
        <p:spPr bwMode="auto">
          <a:xfrm>
            <a:off x="2267744" y="2333492"/>
            <a:ext cx="1008112" cy="170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10 CuadroTexto"/>
          <p:cNvSpPr txBox="1"/>
          <p:nvPr/>
        </p:nvSpPr>
        <p:spPr>
          <a:xfrm>
            <a:off x="2267744" y="2335200"/>
            <a:ext cx="946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Timestamp: long</a:t>
            </a:r>
          </a:p>
          <a:p>
            <a:r>
              <a:rPr lang="en-GB" sz="800" dirty="0" smtClean="0"/>
              <a:t>Hs : float</a:t>
            </a:r>
          </a:p>
          <a:p>
            <a:r>
              <a:rPr lang="en-GB" sz="800" dirty="0" smtClean="0"/>
              <a:t>Lon: float</a:t>
            </a:r>
          </a:p>
          <a:p>
            <a:r>
              <a:rPr lang="en-GB" sz="800" dirty="0" smtClean="0"/>
              <a:t>Lat: float</a:t>
            </a:r>
            <a:endParaRPr lang="en-GB" sz="800" dirty="0"/>
          </a:p>
        </p:txBody>
      </p:sp>
      <p:sp>
        <p:nvSpPr>
          <p:cNvPr id="14" name="12 CuadroTexto"/>
          <p:cNvSpPr txBox="1"/>
          <p:nvPr/>
        </p:nvSpPr>
        <p:spPr>
          <a:xfrm>
            <a:off x="2339752" y="1903152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err="1" smtClean="0"/>
              <a:t>envdata_hornsea</a:t>
            </a:r>
            <a:endParaRPr lang="en-GB" sz="800" dirty="0"/>
          </a:p>
        </p:txBody>
      </p:sp>
      <p:sp>
        <p:nvSpPr>
          <p:cNvPr id="15" name="15 Elipse"/>
          <p:cNvSpPr/>
          <p:nvPr/>
        </p:nvSpPr>
        <p:spPr>
          <a:xfrm>
            <a:off x="5076626" y="1629370"/>
            <a:ext cx="928694" cy="35719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16 CuadroTexto"/>
          <p:cNvSpPr txBox="1"/>
          <p:nvPr/>
        </p:nvSpPr>
        <p:spPr>
          <a:xfrm>
            <a:off x="5148064" y="1700808"/>
            <a:ext cx="8146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Observation</a:t>
            </a:r>
            <a:endParaRPr lang="en-GB" sz="800" dirty="0"/>
          </a:p>
        </p:txBody>
      </p:sp>
      <p:sp>
        <p:nvSpPr>
          <p:cNvPr id="17" name="17 Elipse"/>
          <p:cNvSpPr/>
          <p:nvPr/>
        </p:nvSpPr>
        <p:spPr>
          <a:xfrm>
            <a:off x="5076056" y="2486626"/>
            <a:ext cx="936104" cy="28062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18 CuadroTexto"/>
          <p:cNvSpPr txBox="1"/>
          <p:nvPr/>
        </p:nvSpPr>
        <p:spPr>
          <a:xfrm>
            <a:off x="5148064" y="2479216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err="1" smtClean="0"/>
              <a:t>WaveHeightProperty</a:t>
            </a:r>
            <a:endParaRPr lang="en-GB" sz="800" dirty="0"/>
          </a:p>
        </p:txBody>
      </p:sp>
      <p:cxnSp>
        <p:nvCxnSpPr>
          <p:cNvPr id="19" name="19 Conector recto de flecha"/>
          <p:cNvCxnSpPr>
            <a:stCxn id="15" idx="4"/>
            <a:endCxn id="17" idx="0"/>
          </p:cNvCxnSpPr>
          <p:nvPr/>
        </p:nvCxnSpPr>
        <p:spPr bwMode="auto">
          <a:xfrm rot="16200000" flipH="1">
            <a:off x="5292507" y="2235025"/>
            <a:ext cx="500066" cy="313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20 CuadroTexto"/>
          <p:cNvSpPr txBox="1"/>
          <p:nvPr/>
        </p:nvSpPr>
        <p:spPr>
          <a:xfrm>
            <a:off x="4860032" y="2047168"/>
            <a:ext cx="645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err="1" smtClean="0"/>
              <a:t>observedProperty</a:t>
            </a:r>
            <a:endParaRPr lang="en-GB" sz="800" dirty="0"/>
          </a:p>
        </p:txBody>
      </p:sp>
      <p:sp>
        <p:nvSpPr>
          <p:cNvPr id="21" name="21 Elipse"/>
          <p:cNvSpPr/>
          <p:nvPr/>
        </p:nvSpPr>
        <p:spPr>
          <a:xfrm>
            <a:off x="5862444" y="2200874"/>
            <a:ext cx="642942" cy="21431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22 CuadroTexto"/>
          <p:cNvSpPr txBox="1"/>
          <p:nvPr/>
        </p:nvSpPr>
        <p:spPr>
          <a:xfrm>
            <a:off x="5868144" y="1831144"/>
            <a:ext cx="9418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err="1" smtClean="0"/>
              <a:t>hasObservationResult</a:t>
            </a:r>
            <a:endParaRPr lang="en-GB" sz="800" dirty="0"/>
          </a:p>
        </p:txBody>
      </p:sp>
      <p:sp>
        <p:nvSpPr>
          <p:cNvPr id="23" name="23 CuadroTexto"/>
          <p:cNvSpPr txBox="1"/>
          <p:nvPr/>
        </p:nvSpPr>
        <p:spPr>
          <a:xfrm>
            <a:off x="5791006" y="2200874"/>
            <a:ext cx="8146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xsd:float</a:t>
            </a:r>
            <a:endParaRPr lang="en-GB" sz="800" dirty="0"/>
          </a:p>
        </p:txBody>
      </p:sp>
      <p:cxnSp>
        <p:nvCxnSpPr>
          <p:cNvPr id="24" name="24 Conector recto de flecha"/>
          <p:cNvCxnSpPr/>
          <p:nvPr/>
        </p:nvCxnSpPr>
        <p:spPr bwMode="auto">
          <a:xfrm rot="16200000" flipH="1">
            <a:off x="5862444" y="1986560"/>
            <a:ext cx="285752" cy="1428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5" name="25 CuadroTexto"/>
          <p:cNvSpPr txBox="1"/>
          <p:nvPr/>
        </p:nvSpPr>
        <p:spPr>
          <a:xfrm>
            <a:off x="6660232" y="1615120"/>
            <a:ext cx="658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err="1" smtClean="0"/>
              <a:t>locatedInRegion</a:t>
            </a:r>
            <a:endParaRPr lang="en-GB" sz="800" dirty="0"/>
          </a:p>
        </p:txBody>
      </p:sp>
      <p:sp>
        <p:nvSpPr>
          <p:cNvPr id="26" name="28 CuadroTexto"/>
          <p:cNvSpPr txBox="1"/>
          <p:nvPr/>
        </p:nvSpPr>
        <p:spPr>
          <a:xfrm>
            <a:off x="7164288" y="19888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Ontologies</a:t>
            </a:r>
            <a:endParaRPr lang="en-GB" sz="1800" dirty="0"/>
          </a:p>
        </p:txBody>
      </p:sp>
      <p:sp>
        <p:nvSpPr>
          <p:cNvPr id="27" name="29 CuadroTexto"/>
          <p:cNvSpPr txBox="1"/>
          <p:nvPr/>
        </p:nvSpPr>
        <p:spPr>
          <a:xfrm>
            <a:off x="827584" y="1916832"/>
            <a:ext cx="1390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Streams</a:t>
            </a:r>
            <a:endParaRPr lang="en-GB" sz="1800" dirty="0"/>
          </a:p>
        </p:txBody>
      </p:sp>
      <p:sp>
        <p:nvSpPr>
          <p:cNvPr id="28" name="30 CuadroTexto"/>
          <p:cNvSpPr txBox="1"/>
          <p:nvPr/>
        </p:nvSpPr>
        <p:spPr>
          <a:xfrm>
            <a:off x="3851920" y="1831144"/>
            <a:ext cx="792088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R2R</a:t>
            </a:r>
          </a:p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Mapping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29" name="31 Conector recto de flecha"/>
          <p:cNvCxnSpPr/>
          <p:nvPr/>
        </p:nvCxnSpPr>
        <p:spPr bwMode="auto">
          <a:xfrm flipV="1">
            <a:off x="5719570" y="1557932"/>
            <a:ext cx="571502" cy="7144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33 Elipse"/>
          <p:cNvSpPr/>
          <p:nvPr/>
        </p:nvSpPr>
        <p:spPr>
          <a:xfrm>
            <a:off x="6300192" y="1399096"/>
            <a:ext cx="642942" cy="21431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34 Conector recto de flecha"/>
          <p:cNvCxnSpPr/>
          <p:nvPr/>
        </p:nvCxnSpPr>
        <p:spPr bwMode="auto">
          <a:xfrm rot="16200000" flipH="1">
            <a:off x="6505386" y="1772246"/>
            <a:ext cx="500066" cy="21431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35 Elipse"/>
          <p:cNvSpPr/>
          <p:nvPr/>
        </p:nvSpPr>
        <p:spPr>
          <a:xfrm>
            <a:off x="6648262" y="2129436"/>
            <a:ext cx="642942" cy="21431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12 CuadroTexto"/>
          <p:cNvSpPr txBox="1"/>
          <p:nvPr/>
        </p:nvSpPr>
        <p:spPr>
          <a:xfrm>
            <a:off x="2411760" y="1687128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err="1" smtClean="0"/>
              <a:t>envdata_milford</a:t>
            </a:r>
            <a:endParaRPr lang="en-GB" sz="800" dirty="0"/>
          </a:p>
        </p:txBody>
      </p:sp>
      <p:sp>
        <p:nvSpPr>
          <p:cNvPr id="34" name="12 CuadroTexto"/>
          <p:cNvSpPr txBox="1"/>
          <p:nvPr/>
        </p:nvSpPr>
        <p:spPr>
          <a:xfrm>
            <a:off x="2411760" y="1471104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err="1" smtClean="0"/>
              <a:t>envdata_chesil</a:t>
            </a:r>
            <a:endParaRPr lang="en-GB" sz="800" dirty="0"/>
          </a:p>
        </p:txBody>
      </p:sp>
      <p:sp>
        <p:nvSpPr>
          <p:cNvPr id="35" name="12 CuadroTexto"/>
          <p:cNvSpPr txBox="1"/>
          <p:nvPr/>
        </p:nvSpPr>
        <p:spPr>
          <a:xfrm>
            <a:off x="2555776" y="125508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err="1" smtClean="0"/>
              <a:t>envdata_westbay</a:t>
            </a:r>
            <a:endParaRPr lang="en-GB" sz="800" dirty="0"/>
          </a:p>
        </p:txBody>
      </p:sp>
      <p:cxnSp>
        <p:nvCxnSpPr>
          <p:cNvPr id="36" name="9 Conector recto"/>
          <p:cNvCxnSpPr/>
          <p:nvPr/>
        </p:nvCxnSpPr>
        <p:spPr bwMode="auto">
          <a:xfrm>
            <a:off x="2339752" y="2119176"/>
            <a:ext cx="1008112" cy="170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9 Conector recto"/>
          <p:cNvCxnSpPr/>
          <p:nvPr/>
        </p:nvCxnSpPr>
        <p:spPr bwMode="auto">
          <a:xfrm>
            <a:off x="2411760" y="1903152"/>
            <a:ext cx="1008112" cy="170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9 Conector recto"/>
          <p:cNvCxnSpPr/>
          <p:nvPr/>
        </p:nvCxnSpPr>
        <p:spPr bwMode="auto">
          <a:xfrm>
            <a:off x="2483768" y="1687128"/>
            <a:ext cx="1008112" cy="170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9 Conector recto"/>
          <p:cNvCxnSpPr/>
          <p:nvPr/>
        </p:nvCxnSpPr>
        <p:spPr bwMode="auto">
          <a:xfrm>
            <a:off x="2555776" y="1471104"/>
            <a:ext cx="1008112" cy="170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25 CuadroTexto"/>
          <p:cNvSpPr txBox="1"/>
          <p:nvPr/>
        </p:nvSpPr>
        <p:spPr>
          <a:xfrm>
            <a:off x="6660232" y="2119176"/>
            <a:ext cx="6589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Region</a:t>
            </a:r>
            <a:endParaRPr lang="en-GB" sz="800" dirty="0"/>
          </a:p>
        </p:txBody>
      </p:sp>
      <p:sp>
        <p:nvSpPr>
          <p:cNvPr id="41" name="27 Flecha izquierda y derecha"/>
          <p:cNvSpPr/>
          <p:nvPr/>
        </p:nvSpPr>
        <p:spPr>
          <a:xfrm>
            <a:off x="4572000" y="1975160"/>
            <a:ext cx="385762" cy="223854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26 Flecha izquierda y derecha"/>
          <p:cNvSpPr/>
          <p:nvPr/>
        </p:nvSpPr>
        <p:spPr>
          <a:xfrm>
            <a:off x="3491880" y="1975160"/>
            <a:ext cx="385762" cy="223854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32 CuadroTexto"/>
          <p:cNvSpPr txBox="1"/>
          <p:nvPr/>
        </p:nvSpPr>
        <p:spPr>
          <a:xfrm>
            <a:off x="6219634" y="1415056"/>
            <a:ext cx="857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Feature</a:t>
            </a:r>
            <a:endParaRPr lang="en-GB" sz="800" dirty="0"/>
          </a:p>
        </p:txBody>
      </p:sp>
      <p:sp>
        <p:nvSpPr>
          <p:cNvPr id="44" name="27 Flecha izquierda y derecha"/>
          <p:cNvSpPr/>
          <p:nvPr/>
        </p:nvSpPr>
        <p:spPr>
          <a:xfrm>
            <a:off x="3923928" y="4363963"/>
            <a:ext cx="864096" cy="367870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29 CuadroTexto"/>
          <p:cNvSpPr txBox="1"/>
          <p:nvPr/>
        </p:nvSpPr>
        <p:spPr>
          <a:xfrm>
            <a:off x="755576" y="5876131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SPARQL</a:t>
            </a:r>
            <a:r>
              <a:rPr lang="en-GB" sz="1800" baseline="-25000" dirty="0" smtClean="0"/>
              <a:t>STR</a:t>
            </a:r>
            <a:endParaRPr lang="en-GB" sz="1800" baseline="-25000" dirty="0"/>
          </a:p>
        </p:txBody>
      </p:sp>
      <p:sp>
        <p:nvSpPr>
          <p:cNvPr id="46" name="29 CuadroTexto"/>
          <p:cNvSpPr txBox="1"/>
          <p:nvPr/>
        </p:nvSpPr>
        <p:spPr>
          <a:xfrm>
            <a:off x="5724128" y="580412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err="1" smtClean="0"/>
              <a:t>SNEEql</a:t>
            </a:r>
            <a:endParaRPr lang="en-GB" sz="1800" baseline="-25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sz="2400" dirty="0" err="1" smtClean="0"/>
              <a:t>Semantic</a:t>
            </a:r>
            <a:r>
              <a:rPr lang="fr-CH" sz="2400" dirty="0" smtClean="0"/>
              <a:t> </a:t>
            </a:r>
            <a:r>
              <a:rPr lang="fr-CH" sz="2400" dirty="0" err="1" smtClean="0"/>
              <a:t>Integrator</a:t>
            </a:r>
            <a:r>
              <a:rPr lang="fr-CH" sz="2400" dirty="0" smtClean="0"/>
              <a:t> in SemSorGrid4Env</a:t>
            </a:r>
            <a:endParaRPr lang="en-US" sz="2400" dirty="0" smtClean="0"/>
          </a:p>
        </p:txBody>
      </p:sp>
      <p:pic>
        <p:nvPicPr>
          <p:cNvPr id="4100" name="Picture 2" descr="arch-ss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484784"/>
            <a:ext cx="4788595" cy="437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4211960" y="3284984"/>
            <a:ext cx="1224137" cy="792088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03" name="2 Marcador de número de diapositiva"/>
          <p:cNvSpPr>
            <a:spLocks noGrp="1"/>
          </p:cNvSpPr>
          <p:nvPr/>
        </p:nvSpPr>
        <p:spPr bwMode="auto">
          <a:xfrm>
            <a:off x="5976938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277F95E-86EB-4C5D-8484-BABB3BD83A70}" type="slidenum">
              <a:rPr lang="es-ES" sz="900">
                <a:solidFill>
                  <a:srgbClr val="292929"/>
                </a:solidFill>
              </a:rPr>
              <a:pPr algn="r"/>
              <a:t>13</a:t>
            </a:fld>
            <a:endParaRPr lang="es-ES" sz="900">
              <a:solidFill>
                <a:srgbClr val="2929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74713" y="308610"/>
            <a:ext cx="7389177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Semantic Integrator IQS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603837" y="2179405"/>
            <a:ext cx="1973425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Integration </a:t>
            </a:r>
          </a:p>
          <a:p>
            <a:pPr algn="ctr"/>
            <a:r>
              <a:rPr lang="en-US" sz="1400" b="1" dirty="0" smtClean="0"/>
              <a:t>Query Service</a:t>
            </a:r>
          </a:p>
          <a:p>
            <a:pPr algn="ctr"/>
            <a:r>
              <a:rPr lang="en-US" sz="1400" b="1" dirty="0" smtClean="0"/>
              <a:t>IQS</a:t>
            </a:r>
            <a:endParaRPr lang="en-US" sz="1400" b="1" dirty="0"/>
          </a:p>
        </p:txBody>
      </p:sp>
      <p:sp>
        <p:nvSpPr>
          <p:cNvPr id="9" name="Rectangle 8"/>
          <p:cNvSpPr/>
          <p:nvPr/>
        </p:nvSpPr>
        <p:spPr>
          <a:xfrm>
            <a:off x="2483768" y="2348880"/>
            <a:ext cx="1357322" cy="2857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IntegrationInterface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83768" y="2706070"/>
            <a:ext cx="1357322" cy="2857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QueryInterface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83768" y="3063260"/>
            <a:ext cx="1357322" cy="2857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PullInterface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076056" y="2276872"/>
            <a:ext cx="931816" cy="4286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Translator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27584" y="2636912"/>
            <a:ext cx="785818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Client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835696" y="2924944"/>
            <a:ext cx="500066" cy="158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372200" y="2564904"/>
            <a:ext cx="71438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SNEE-WS</a:t>
            </a:r>
            <a:endParaRPr lang="en-US" sz="1200" b="1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80112" y="2924944"/>
            <a:ext cx="722936" cy="158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5547019" y="2126362"/>
            <a:ext cx="214314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369218" y="1484214"/>
            <a:ext cx="500066" cy="50006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40656" y="1412776"/>
            <a:ext cx="500066" cy="50006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512094" y="1341338"/>
            <a:ext cx="500066" cy="50006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ysClr val="windowText" lastClr="000000"/>
                </a:solidFill>
              </a:rPr>
              <a:t>R2R</a:t>
            </a:r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12160" y="1412776"/>
            <a:ext cx="8018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+mn-lt"/>
              </a:rPr>
              <a:t>mappings</a:t>
            </a:r>
          </a:p>
          <a:p>
            <a:r>
              <a:rPr lang="en-US" sz="1100" dirty="0" smtClean="0">
                <a:latin typeface="+mn-lt"/>
              </a:rPr>
              <a:t>repository</a:t>
            </a:r>
            <a:endParaRPr lang="en-US" sz="11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40152" y="4365104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</a:rPr>
              <a:t>(</a:t>
            </a:r>
            <a:r>
              <a:rPr lang="en-US" sz="1100" dirty="0" err="1" smtClean="0">
                <a:latin typeface="+mj-lt"/>
              </a:rPr>
              <a:t>SNEEql</a:t>
            </a:r>
            <a:r>
              <a:rPr lang="en-US" sz="1200" dirty="0" smtClean="0">
                <a:latin typeface="+mj-lt"/>
              </a:rPr>
              <a:t>)</a:t>
            </a:r>
            <a:endParaRPr lang="en-US" sz="1200" baseline="-25000" dirty="0">
              <a:latin typeface="+mj-lt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 rot="16200000" flipH="1">
            <a:off x="3293984" y="4923040"/>
            <a:ext cx="2556033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5400000">
            <a:off x="-237167" y="4781784"/>
            <a:ext cx="284958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1187624" y="3789040"/>
            <a:ext cx="3384376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187624" y="3789040"/>
            <a:ext cx="33947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IntegrateAs</a:t>
            </a:r>
            <a:r>
              <a:rPr lang="en-US" sz="10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DataResourceAddressList</a:t>
            </a:r>
            <a:r>
              <a:rPr lang="en-US" sz="1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1000" dirty="0" smtClean="0">
                <a:latin typeface="+mj-lt"/>
              </a:rPr>
              <a:t>R2R</a:t>
            </a:r>
            <a:r>
              <a:rPr lang="en-US" sz="1000" dirty="0" smtClean="0">
                <a:solidFill>
                  <a:schemeClr val="tx1"/>
                </a:solidFill>
                <a:latin typeface="+mj-lt"/>
              </a:rPr>
              <a:t> document)</a:t>
            </a:r>
            <a:endParaRPr lang="en-US" sz="1000" baseline="-25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 rot="10800000">
            <a:off x="1187624" y="4149080"/>
            <a:ext cx="576064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1691680" y="4005064"/>
            <a:ext cx="2271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DataResourceAddress</a:t>
            </a:r>
            <a:endParaRPr lang="en-US" sz="1000" baseline="-25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1187624" y="4437112"/>
            <a:ext cx="3384376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187624" y="4430483"/>
            <a:ext cx="38164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SPARQLQueryFactory</a:t>
            </a:r>
            <a:r>
              <a:rPr lang="en-US" sz="10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DataResourceName</a:t>
            </a:r>
            <a:r>
              <a:rPr lang="en-US" sz="1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SPARQL</a:t>
            </a:r>
            <a:r>
              <a:rPr lang="en-US" sz="1000" baseline="-25000" dirty="0" err="1" smtClean="0">
                <a:solidFill>
                  <a:schemeClr val="tx1"/>
                </a:solidFill>
                <a:latin typeface="+mj-lt"/>
              </a:rPr>
              <a:t>Sream</a:t>
            </a:r>
            <a:r>
              <a:rPr lang="en-US" sz="1000" dirty="0" smtClean="0">
                <a:solidFill>
                  <a:schemeClr val="tx1"/>
                </a:solidFill>
                <a:latin typeface="+mj-lt"/>
              </a:rPr>
              <a:t> )</a:t>
            </a:r>
            <a:endParaRPr lang="en-US" sz="1000" baseline="-25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55" name="Straight Arrow Connector 54"/>
          <p:cNvCxnSpPr/>
          <p:nvPr/>
        </p:nvCxnSpPr>
        <p:spPr bwMode="auto">
          <a:xfrm rot="10800000">
            <a:off x="1187626" y="4797152"/>
            <a:ext cx="504055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1691680" y="4725144"/>
            <a:ext cx="2271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DataResourceAddress</a:t>
            </a:r>
            <a:endParaRPr lang="en-US" sz="1000" baseline="-25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flipV="1">
            <a:off x="4572000" y="4005064"/>
            <a:ext cx="2160240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5255568" y="4411653"/>
            <a:ext cx="906310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addQuery</a:t>
            </a:r>
            <a:endParaRPr lang="en-US" sz="1000" baseline="-25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1187624" y="5157192"/>
            <a:ext cx="3384376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1187624" y="5157192"/>
            <a:ext cx="35604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GetStreamNewestItem</a:t>
            </a:r>
            <a:r>
              <a:rPr lang="en-US" sz="10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DataResourceName</a:t>
            </a:r>
            <a:r>
              <a:rPr lang="en-US" sz="1000" dirty="0" smtClean="0">
                <a:solidFill>
                  <a:schemeClr val="tx1"/>
                </a:solidFill>
                <a:latin typeface="+mj-lt"/>
              </a:rPr>
              <a:t> )</a:t>
            </a:r>
            <a:endParaRPr lang="en-US" sz="1000" baseline="-25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64" name="Straight Arrow Connector 63"/>
          <p:cNvCxnSpPr/>
          <p:nvPr/>
        </p:nvCxnSpPr>
        <p:spPr bwMode="auto">
          <a:xfrm rot="10800000">
            <a:off x="1187626" y="5517232"/>
            <a:ext cx="576063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1691680" y="5373216"/>
            <a:ext cx="11359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DataSet</a:t>
            </a:r>
            <a:endParaRPr lang="en-US" sz="1000" baseline="-25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10800000">
            <a:off x="4607498" y="5419765"/>
            <a:ext cx="936103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5255568" y="5059725"/>
            <a:ext cx="1159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getResultSet</a:t>
            </a:r>
            <a:endParaRPr lang="en-US" sz="1000" baseline="-25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7544" y="5157192"/>
            <a:ext cx="703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  <a:latin typeface="+mj-lt"/>
              </a:rPr>
              <a:t>repeat</a:t>
            </a:r>
            <a:endParaRPr lang="en-US" sz="1000" baseline="-25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884368" y="2564904"/>
            <a:ext cx="71438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CCO-WS</a:t>
            </a:r>
            <a:endParaRPr lang="en-US" sz="1200" b="1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7164288" y="2924944"/>
            <a:ext cx="643736" cy="158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 bwMode="auto">
          <a:xfrm rot="16200000" flipH="1">
            <a:off x="5454225" y="4563000"/>
            <a:ext cx="2556032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 flipV="1">
            <a:off x="4572000" y="4653136"/>
            <a:ext cx="2160240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3" name="Left Brace 82"/>
          <p:cNvSpPr/>
          <p:nvPr/>
        </p:nvSpPr>
        <p:spPr bwMode="auto">
          <a:xfrm>
            <a:off x="971600" y="5085184"/>
            <a:ext cx="144016" cy="576064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2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4" name="Straight Arrow Connector 83"/>
          <p:cNvCxnSpPr/>
          <p:nvPr/>
        </p:nvCxnSpPr>
        <p:spPr bwMode="auto">
          <a:xfrm flipV="1">
            <a:off x="4607496" y="5275749"/>
            <a:ext cx="2160240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5285362" y="3763581"/>
            <a:ext cx="906310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addSource</a:t>
            </a:r>
            <a:endParaRPr lang="en-US" sz="1000" baseline="-250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Hands-on </a:t>
            </a:r>
            <a:endParaRPr lang="en-GB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37BBAD-17EA-4FFE-99FC-9FBD44594531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  <p:sp>
        <p:nvSpPr>
          <p:cNvPr id="38" name="2 Marcador de contenido"/>
          <p:cNvSpPr txBox="1">
            <a:spLocks/>
          </p:cNvSpPr>
          <p:nvPr/>
        </p:nvSpPr>
        <p:spPr>
          <a:xfrm>
            <a:off x="1043608" y="1268760"/>
            <a:ext cx="7848872" cy="50006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GB" sz="2200" kern="0" noProof="0" dirty="0" smtClean="0">
                <a:solidFill>
                  <a:srgbClr val="4D4D4D"/>
                </a:solidFill>
                <a:latin typeface="+mn-lt"/>
              </a:rPr>
              <a:t>Integrating and Querying streaming data through Ontologies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200" b="0" i="0" u="none" strike="noStrike" kern="0" cap="none" spc="0" normalizeH="0" baseline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</a:t>
            </a:r>
            <a:r>
              <a:rPr kumimoji="0" lang="en-GB" sz="2200" b="0" i="0" u="none" strike="noStrike" kern="0" cap="none" spc="0" normalizeH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SemSorGrid4Env Integration and Query Service (IQS)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GB" kern="0" dirty="0" smtClean="0">
                <a:solidFill>
                  <a:srgbClr val="4D4D4D"/>
                </a:solidFill>
                <a:latin typeface="+mn-lt"/>
              </a:rPr>
              <a:t>Create an integrated resource from existing streams</a:t>
            </a:r>
          </a:p>
          <a:p>
            <a:pPr marL="1257300" lvl="2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GB" kern="0" dirty="0" smtClean="0">
                <a:solidFill>
                  <a:srgbClr val="4D4D4D"/>
                </a:solidFill>
                <a:latin typeface="+mn-lt"/>
              </a:rPr>
              <a:t>Create a mapping document in R2RML</a:t>
            </a:r>
          </a:p>
          <a:p>
            <a:pPr marL="1257300" lvl="2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GB" kern="0" dirty="0" smtClean="0">
                <a:solidFill>
                  <a:srgbClr val="4D4D4D"/>
                </a:solidFill>
                <a:latin typeface="+mn-lt"/>
              </a:rPr>
              <a:t>Use the </a:t>
            </a:r>
            <a:r>
              <a:rPr lang="en-GB" kern="0" dirty="0" err="1" smtClean="0">
                <a:solidFill>
                  <a:srgbClr val="4D4D4D"/>
                </a:solidFill>
                <a:latin typeface="+mn-lt"/>
              </a:rPr>
              <a:t>IntegrateAs</a:t>
            </a:r>
            <a:r>
              <a:rPr lang="en-GB" kern="0" dirty="0" smtClean="0">
                <a:solidFill>
                  <a:srgbClr val="4D4D4D"/>
                </a:solidFill>
                <a:latin typeface="+mn-lt"/>
              </a:rPr>
              <a:t> operation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GB" kern="0" dirty="0" smtClean="0">
                <a:solidFill>
                  <a:srgbClr val="4D4D4D"/>
                </a:solidFill>
                <a:latin typeface="+mn-lt"/>
              </a:rPr>
              <a:t>Query the integrated resource</a:t>
            </a:r>
          </a:p>
          <a:p>
            <a:pPr marL="1257300" lvl="2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GB" kern="0" dirty="0" smtClean="0">
                <a:solidFill>
                  <a:srgbClr val="4D4D4D"/>
                </a:solidFill>
                <a:latin typeface="+mn-lt"/>
              </a:rPr>
              <a:t>Write SPARQL-Stream queries over an ontology</a:t>
            </a:r>
          </a:p>
          <a:p>
            <a:pPr marL="1257300" lvl="2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GB" kern="0" dirty="0" smtClean="0">
                <a:solidFill>
                  <a:srgbClr val="4D4D4D"/>
                </a:solidFill>
                <a:latin typeface="+mn-lt"/>
              </a:rPr>
              <a:t>Launch continuous queries (create a pull data resource)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Pull data periodically</a:t>
            </a:r>
            <a:r>
              <a:rPr kumimoji="0" lang="en-GB" b="0" i="0" u="none" strike="noStrike" kern="0" cap="none" spc="0" normalizeH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a resource</a:t>
            </a:r>
            <a:endParaRPr kumimoji="0" lang="en-GB" b="0" i="0" u="none" strike="noStrike" kern="0" cap="none" spc="0" normalizeH="0" baseline="0" noProof="0" dirty="0" smtClean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Demo</a:t>
            </a:r>
            <a:r>
              <a:rPr lang="fr-CH" dirty="0" smtClean="0"/>
              <a:t> </a:t>
            </a:r>
            <a:r>
              <a:rPr lang="fr-CH" dirty="0" err="1" smtClean="0"/>
              <a:t>Environment</a:t>
            </a:r>
            <a:endParaRPr lang="fr-CH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43000" y="1447800"/>
            <a:ext cx="7315200" cy="4495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r-CH" sz="2400" kern="0" dirty="0" err="1" smtClean="0">
                <a:solidFill>
                  <a:srgbClr val="292929"/>
                </a:solidFill>
                <a:latin typeface="+mn-lt"/>
              </a:rPr>
              <a:t>Locally</a:t>
            </a:r>
            <a:r>
              <a:rPr lang="fr-CH" sz="2400" kern="0" dirty="0" smtClean="0">
                <a:solidFill>
                  <a:srgbClr val="292929"/>
                </a:solidFill>
                <a:latin typeface="+mn-lt"/>
              </a:rPr>
              <a:t> </a:t>
            </a:r>
            <a:r>
              <a:rPr lang="fr-CH" sz="2400" kern="0" dirty="0" err="1" smtClean="0">
                <a:solidFill>
                  <a:srgbClr val="292929"/>
                </a:solidFill>
                <a:latin typeface="+mn-lt"/>
              </a:rPr>
              <a:t>installed</a:t>
            </a:r>
            <a:r>
              <a:rPr lang="fr-CH" sz="2400" kern="0" dirty="0" smtClean="0">
                <a:solidFill>
                  <a:srgbClr val="292929"/>
                </a:solidFill>
                <a:latin typeface="+mn-lt"/>
              </a:rPr>
              <a:t> IQS: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000" u="sng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http://localhost:9090/iqs-ws/services</a:t>
            </a:r>
            <a:endParaRPr lang="fr-CH" sz="2000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000" dirty="0" smtClean="0"/>
              <a:t>Embedded SNEE </a:t>
            </a:r>
            <a:r>
              <a:rPr lang="fr-CH" sz="2000" dirty="0" err="1" smtClean="0"/>
              <a:t>query</a:t>
            </a:r>
            <a:r>
              <a:rPr lang="fr-CH" sz="2000" dirty="0" smtClean="0"/>
              <a:t> processor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dirty="0" smtClean="0">
                <a:latin typeface="+mn-lt"/>
              </a:rPr>
              <a:t>Access the service </a:t>
            </a:r>
            <a:r>
              <a:rPr lang="fr-CH" sz="2400" kern="0" dirty="0" err="1" smtClean="0">
                <a:latin typeface="+mn-lt"/>
              </a:rPr>
              <a:t>through</a:t>
            </a:r>
            <a:r>
              <a:rPr lang="fr-CH" sz="2400" kern="0" dirty="0" smtClean="0">
                <a:latin typeface="+mn-lt"/>
              </a:rPr>
              <a:t> a Java console client: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kumimoji="0" lang="fr-CH" sz="20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/home/</a:t>
            </a:r>
            <a:r>
              <a:rPr kumimoji="0" lang="fr-CH" sz="2000" b="0" i="0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developer</a:t>
            </a:r>
            <a:r>
              <a:rPr kumimoji="0" lang="fr-CH" sz="20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fr-CH" sz="2000" b="0" i="0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iqs</a:t>
            </a:r>
            <a:r>
              <a:rPr kumimoji="0" lang="fr-CH" sz="20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fr-CH" sz="2000" b="0" i="0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iqs</a:t>
            </a:r>
            <a:r>
              <a:rPr kumimoji="0" lang="fr-CH" sz="20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-client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noProof="0" dirty="0" err="1" smtClean="0">
                <a:latin typeface="+mn-lt"/>
              </a:rPr>
              <a:t>Simulated</a:t>
            </a:r>
            <a:r>
              <a:rPr lang="fr-CH" sz="2400" kern="0" noProof="0" dirty="0" smtClean="0">
                <a:latin typeface="+mn-lt"/>
              </a:rPr>
              <a:t> </a:t>
            </a:r>
            <a:r>
              <a:rPr lang="fr-CH" sz="2400" kern="0" noProof="0" dirty="0" err="1" smtClean="0">
                <a:latin typeface="+mn-lt"/>
              </a:rPr>
              <a:t>wave</a:t>
            </a:r>
            <a:r>
              <a:rPr lang="fr-CH" sz="2400" kern="0" noProof="0" dirty="0" smtClean="0">
                <a:latin typeface="+mn-lt"/>
              </a:rPr>
              <a:t> data sources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kumimoji="0" lang="fr-CH" sz="2400" b="0" i="0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CCO</a:t>
            </a:r>
            <a:r>
              <a:rPr lang="fr-CH" sz="2400" kern="0" dirty="0" smtClean="0">
                <a:latin typeface="+mn-lt"/>
              </a:rPr>
              <a:t>: Channel </a:t>
            </a:r>
            <a:r>
              <a:rPr lang="fr-CH" sz="2400" kern="0" dirty="0" err="1" smtClean="0">
                <a:latin typeface="+mn-lt"/>
              </a:rPr>
              <a:t>Coast</a:t>
            </a:r>
            <a:r>
              <a:rPr lang="fr-CH" sz="2400" kern="0" dirty="0" smtClean="0">
                <a:latin typeface="+mn-lt"/>
              </a:rPr>
              <a:t> </a:t>
            </a:r>
            <a:r>
              <a:rPr lang="fr-CH" sz="2400" kern="0" dirty="0" err="1" smtClean="0">
                <a:latin typeface="+mn-lt"/>
              </a:rPr>
              <a:t>Observatory</a:t>
            </a:r>
            <a:r>
              <a:rPr lang="fr-CH" sz="2400" kern="0" dirty="0" smtClean="0">
                <a:latin typeface="+mn-lt"/>
              </a:rPr>
              <a:t> 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kumimoji="0" lang="fr-CH" sz="2400" b="0" i="0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WaveNet</a:t>
            </a:r>
            <a:endParaRPr kumimoji="0" lang="fr-CH" sz="2400" b="0" i="0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noProof="0" dirty="0" err="1" smtClean="0">
                <a:latin typeface="+mn-lt"/>
              </a:rPr>
              <a:t>Simulated</a:t>
            </a:r>
            <a:r>
              <a:rPr lang="fr-CH" sz="2400" kern="0" noProof="0" dirty="0" smtClean="0">
                <a:latin typeface="+mn-lt"/>
              </a:rPr>
              <a:t> </a:t>
            </a:r>
            <a:r>
              <a:rPr lang="fr-CH" sz="2400" kern="0" noProof="0" dirty="0" err="1" smtClean="0">
                <a:latin typeface="+mn-lt"/>
              </a:rPr>
              <a:t>through</a:t>
            </a:r>
            <a:r>
              <a:rPr lang="fr-CH" sz="2400" kern="0" noProof="0" dirty="0" smtClean="0">
                <a:latin typeface="+mn-lt"/>
              </a:rPr>
              <a:t> a Java </a:t>
            </a:r>
            <a:r>
              <a:rPr lang="fr-CH" sz="2400" kern="0" noProof="0" dirty="0" err="1" smtClean="0">
                <a:latin typeface="+mn-lt"/>
              </a:rPr>
              <a:t>tuple</a:t>
            </a:r>
            <a:r>
              <a:rPr lang="fr-CH" sz="2400" kern="0" noProof="0" dirty="0" smtClean="0">
                <a:latin typeface="+mn-lt"/>
              </a:rPr>
              <a:t> </a:t>
            </a:r>
            <a:r>
              <a:rPr lang="fr-CH" sz="2400" kern="0" noProof="0" dirty="0" err="1" smtClean="0">
                <a:latin typeface="+mn-lt"/>
              </a:rPr>
              <a:t>generator</a:t>
            </a:r>
            <a:r>
              <a:rPr lang="fr-CH" sz="2400" kern="0" noProof="0" dirty="0" smtClean="0">
                <a:latin typeface="+mn-lt"/>
              </a:rPr>
              <a:t>:</a:t>
            </a:r>
          </a:p>
          <a:p>
            <a:pPr marL="1257300" lvl="2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noProof="0" dirty="0" smtClean="0">
                <a:latin typeface="+mn-lt"/>
              </a:rPr>
              <a:t> </a:t>
            </a:r>
            <a:r>
              <a:rPr lang="fr-CH" sz="2000" kern="0" noProof="0" dirty="0" smtClean="0">
                <a:latin typeface="+mn-lt"/>
              </a:rPr>
              <a:t>/home/</a:t>
            </a:r>
            <a:r>
              <a:rPr lang="fr-CH" sz="2000" kern="0" noProof="0" dirty="0" err="1" smtClean="0">
                <a:latin typeface="+mn-lt"/>
              </a:rPr>
              <a:t>developer</a:t>
            </a:r>
            <a:r>
              <a:rPr lang="fr-CH" sz="2000" kern="0" noProof="0" dirty="0" smtClean="0">
                <a:latin typeface="+mn-lt"/>
              </a:rPr>
              <a:t>/</a:t>
            </a:r>
            <a:r>
              <a:rPr lang="fr-CH" sz="2000" kern="0" noProof="0" dirty="0" err="1" smtClean="0">
                <a:latin typeface="+mn-lt"/>
              </a:rPr>
              <a:t>iqs</a:t>
            </a:r>
            <a:r>
              <a:rPr lang="fr-CH" sz="2000" kern="0" noProof="0" dirty="0" smtClean="0">
                <a:latin typeface="+mn-lt"/>
              </a:rPr>
              <a:t>/</a:t>
            </a:r>
            <a:r>
              <a:rPr lang="fr-CH" sz="2000" kern="0" noProof="0" dirty="0" err="1" smtClean="0">
                <a:latin typeface="+mn-lt"/>
              </a:rPr>
              <a:t>demo</a:t>
            </a:r>
            <a:r>
              <a:rPr lang="fr-CH" sz="2000" kern="0" noProof="0" dirty="0" smtClean="0">
                <a:latin typeface="+mn-lt"/>
              </a:rPr>
              <a:t>-client</a:t>
            </a:r>
            <a:endParaRPr kumimoji="0" lang="fr-CH" sz="2400" b="0" i="0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Demo</a:t>
            </a:r>
            <a:r>
              <a:rPr lang="fr-CH" dirty="0" smtClean="0"/>
              <a:t> </a:t>
            </a:r>
            <a:r>
              <a:rPr lang="fr-CH" dirty="0" err="1" smtClean="0"/>
              <a:t>Environment</a:t>
            </a:r>
            <a:endParaRPr lang="fr-CH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43000" y="1447800"/>
            <a:ext cx="7315200" cy="4495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r-CH" sz="2400" kern="0" dirty="0" smtClean="0">
                <a:solidFill>
                  <a:srgbClr val="292929"/>
                </a:solidFill>
                <a:latin typeface="+mn-lt"/>
              </a:rPr>
              <a:t>IQS Interfaces </a:t>
            </a:r>
            <a:r>
              <a:rPr lang="fr-CH" sz="2400" kern="0" dirty="0" err="1" smtClean="0">
                <a:solidFill>
                  <a:srgbClr val="292929"/>
                </a:solidFill>
                <a:latin typeface="+mn-lt"/>
              </a:rPr>
              <a:t>available</a:t>
            </a:r>
            <a:r>
              <a:rPr lang="fr-CH" sz="2400" kern="0" dirty="0" smtClean="0">
                <a:solidFill>
                  <a:srgbClr val="292929"/>
                </a:solidFill>
                <a:latin typeface="+mn-lt"/>
              </a:rPr>
              <a:t>: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000" u="sng" dirty="0" smtClean="0">
                <a:solidFill>
                  <a:schemeClr val="accent2">
                    <a:lumMod val="75000"/>
                  </a:schemeClr>
                </a:solidFill>
              </a:rPr>
              <a:t>http://localhost:9090/iqs-ws/services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000" dirty="0" err="1" smtClean="0"/>
              <a:t>Launch</a:t>
            </a:r>
            <a:r>
              <a:rPr lang="fr-CH" sz="2000" dirty="0" smtClean="0"/>
              <a:t> the Java console client: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dirty="0" smtClean="0">
                <a:latin typeface="Courier New" pitchFamily="49" charset="0"/>
                <a:cs typeface="Courier New" pitchFamily="49" charset="0"/>
              </a:rPr>
              <a:t>&gt;cd /home/</a:t>
            </a:r>
            <a:r>
              <a:rPr lang="fr-CH" sz="1400" dirty="0" err="1" smtClean="0">
                <a:latin typeface="Courier New" pitchFamily="49" charset="0"/>
                <a:cs typeface="Courier New" pitchFamily="49" charset="0"/>
              </a:rPr>
              <a:t>developer</a:t>
            </a:r>
            <a:r>
              <a:rPr lang="fr-CH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fr-CH" sz="1400" dirty="0" err="1" smtClean="0">
                <a:latin typeface="Courier New" pitchFamily="49" charset="0"/>
                <a:cs typeface="Courier New" pitchFamily="49" charset="0"/>
              </a:rPr>
              <a:t>iqs</a:t>
            </a:r>
            <a:r>
              <a:rPr lang="fr-CH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fr-CH" sz="1400" dirty="0" err="1" smtClean="0">
                <a:latin typeface="Courier New" pitchFamily="49" charset="0"/>
                <a:cs typeface="Courier New" pitchFamily="49" charset="0"/>
              </a:rPr>
              <a:t>iqs</a:t>
            </a:r>
            <a:r>
              <a:rPr lang="fr-CH" sz="1400" dirty="0" smtClean="0">
                <a:latin typeface="Courier New" pitchFamily="49" charset="0"/>
                <a:cs typeface="Courier New" pitchFamily="49" charset="0"/>
              </a:rPr>
              <a:t>-client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dirty="0" smtClean="0">
                <a:latin typeface="Courier New" pitchFamily="49" charset="0"/>
                <a:cs typeface="Courier New" pitchFamily="49" charset="0"/>
              </a:rPr>
              <a:t>&gt;java -</a:t>
            </a:r>
            <a:r>
              <a:rPr lang="fr-CH" sz="140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fr-CH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400" dirty="0" err="1" smtClean="0">
                <a:latin typeface="Courier New" pitchFamily="49" charset="0"/>
                <a:cs typeface="Courier New" pitchFamily="49" charset="0"/>
              </a:rPr>
              <a:t>target</a:t>
            </a:r>
            <a:r>
              <a:rPr lang="fr-CH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fr-CH" sz="1400" dirty="0" err="1" smtClean="0">
                <a:latin typeface="Courier New" pitchFamily="49" charset="0"/>
                <a:cs typeface="Courier New" pitchFamily="49" charset="0"/>
              </a:rPr>
              <a:t>classes:target</a:t>
            </a:r>
            <a:r>
              <a:rPr lang="fr-CH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fr-CH" sz="1400" dirty="0" err="1" smtClean="0">
                <a:latin typeface="Courier New" pitchFamily="49" charset="0"/>
                <a:cs typeface="Courier New" pitchFamily="49" charset="0"/>
              </a:rPr>
              <a:t>dependency</a:t>
            </a:r>
            <a:r>
              <a:rPr lang="fr-CH" sz="1400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fr-CH" sz="1400" dirty="0" err="1" smtClean="0">
                <a:latin typeface="Courier New" pitchFamily="49" charset="0"/>
                <a:cs typeface="Courier New" pitchFamily="49" charset="0"/>
              </a:rPr>
              <a:t>eu.semsorgrid4env</a:t>
            </a:r>
            <a:r>
              <a:rPr lang="fr-CH" sz="14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fr-CH" sz="1400" dirty="0" err="1" smtClean="0">
                <a:latin typeface="Courier New" pitchFamily="49" charset="0"/>
                <a:cs typeface="Courier New" pitchFamily="49" charset="0"/>
              </a:rPr>
              <a:t>service.iqs.client.IntegrationServiceClient</a:t>
            </a:r>
            <a:endParaRPr lang="fr-CH" sz="14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endParaRPr lang="fr-CH" sz="200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000" dirty="0" err="1" smtClean="0"/>
              <a:t>Connect</a:t>
            </a:r>
            <a:r>
              <a:rPr lang="fr-CH" sz="2000" dirty="0" smtClean="0"/>
              <a:t> to IQS: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fr-CH" sz="1400" dirty="0" err="1" smtClean="0">
                <a:latin typeface="Courier New" pitchFamily="49" charset="0"/>
                <a:cs typeface="Courier New" pitchFamily="49" charset="0"/>
              </a:rPr>
              <a:t>connect</a:t>
            </a:r>
            <a:r>
              <a:rPr lang="fr-CH" sz="1400" dirty="0" smtClean="0">
                <a:latin typeface="Courier New" pitchFamily="49" charset="0"/>
                <a:cs typeface="Courier New" pitchFamily="49" charset="0"/>
              </a:rPr>
              <a:t> http://localhost:9090/iqs-ws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4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2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Use Case: </a:t>
            </a:r>
            <a:r>
              <a:rPr lang="fr-CH" dirty="0" err="1" smtClean="0"/>
              <a:t>Waves</a:t>
            </a:r>
            <a:r>
              <a:rPr lang="fr-CH" dirty="0" smtClean="0"/>
              <a:t> </a:t>
            </a:r>
            <a:r>
              <a:rPr lang="fr-CH" dirty="0" err="1" smtClean="0"/>
              <a:t>at</a:t>
            </a:r>
            <a:r>
              <a:rPr lang="fr-CH" dirty="0" smtClean="0"/>
              <a:t> </a:t>
            </a:r>
            <a:r>
              <a:rPr lang="fr-CH" dirty="0" err="1" smtClean="0"/>
              <a:t>Boscombe</a:t>
            </a:r>
            <a:r>
              <a:rPr lang="fr-CH" dirty="0" smtClean="0"/>
              <a:t>?</a:t>
            </a:r>
            <a:endParaRPr lang="fr-CH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43000" y="1447800"/>
            <a:ext cx="7315200" cy="4495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noProof="0" dirty="0" err="1" smtClean="0">
                <a:latin typeface="+mn-lt"/>
              </a:rPr>
              <a:t>Wave</a:t>
            </a:r>
            <a:r>
              <a:rPr lang="fr-CH" sz="2400" kern="0" noProof="0" dirty="0" smtClean="0">
                <a:latin typeface="+mn-lt"/>
              </a:rPr>
              <a:t> data sources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kumimoji="0" lang="fr-CH" sz="2400" b="0" i="0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CCO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kumimoji="0" lang="fr-CH" sz="2400" b="0" i="0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WaveNet</a:t>
            </a:r>
            <a:endParaRPr kumimoji="0" lang="fr-CH" sz="2400" b="0" i="0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endParaRPr lang="fr-CH" sz="2400" kern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endParaRPr kumimoji="0" lang="fr-CH" sz="2400" b="0" i="0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endParaRPr lang="fr-CH" sz="2400" kern="0" dirty="0" smtClean="0">
              <a:latin typeface="+mn-lt"/>
            </a:endParaRPr>
          </a:p>
        </p:txBody>
      </p:sp>
      <p:sp>
        <p:nvSpPr>
          <p:cNvPr id="4" name="Down Arrow 3"/>
          <p:cNvSpPr/>
          <p:nvPr/>
        </p:nvSpPr>
        <p:spPr bwMode="auto">
          <a:xfrm rot="16200000">
            <a:off x="3965211" y="1947557"/>
            <a:ext cx="256048" cy="338614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2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6056" y="1700808"/>
            <a:ext cx="3461204" cy="4121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/>
              <a:t>&lt;</a:t>
            </a:r>
            <a:r>
              <a:rPr lang="fr-CH" sz="1100" kern="0" dirty="0" err="1" smtClean="0"/>
              <a:t>stream</a:t>
            </a:r>
            <a:r>
              <a:rPr lang="fr-CH" sz="1100" kern="0" dirty="0" smtClean="0"/>
              <a:t> </a:t>
            </a:r>
            <a:r>
              <a:rPr lang="fr-CH" sz="1100" kern="0" dirty="0" err="1" smtClean="0"/>
              <a:t>name</a:t>
            </a:r>
            <a:r>
              <a:rPr lang="fr-CH" sz="1100" kern="0" dirty="0" smtClean="0"/>
              <a:t>="</a:t>
            </a:r>
            <a:r>
              <a:rPr lang="fr-CH" sz="1100" b="1" kern="0" dirty="0" err="1" smtClean="0">
                <a:solidFill>
                  <a:schemeClr val="accent2">
                    <a:lumMod val="75000"/>
                  </a:schemeClr>
                </a:solidFill>
              </a:rPr>
              <a:t>envdata_boscombe</a:t>
            </a:r>
            <a:r>
              <a:rPr lang="fr-CH" sz="1100" kern="0" dirty="0" smtClean="0"/>
              <a:t>" type="push"&gt;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/>
              <a:t>     	&lt;</a:t>
            </a:r>
            <a:r>
              <a:rPr lang="fr-CH" sz="1100" kern="0" dirty="0" err="1" smtClean="0"/>
              <a:t>column</a:t>
            </a:r>
            <a:r>
              <a:rPr lang="fr-CH" sz="1100" kern="0" dirty="0" smtClean="0"/>
              <a:t> </a:t>
            </a:r>
            <a:r>
              <a:rPr lang="fr-CH" sz="1100" kern="0" dirty="0" err="1" smtClean="0"/>
              <a:t>name</a:t>
            </a:r>
            <a:r>
              <a:rPr lang="fr-CH" sz="1100" kern="0" dirty="0" smtClean="0"/>
              <a:t>="</a:t>
            </a:r>
            <a:r>
              <a:rPr lang="fr-CH" sz="1100" kern="0" dirty="0" err="1" smtClean="0"/>
              <a:t>timestamp</a:t>
            </a:r>
            <a:r>
              <a:rPr lang="fr-CH" sz="1100" kern="0" dirty="0" smtClean="0"/>
              <a:t>"&gt;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/>
              <a:t>     		&lt;type class="</a:t>
            </a:r>
            <a:r>
              <a:rPr lang="fr-CH" sz="1100" kern="0" dirty="0" err="1" smtClean="0"/>
              <a:t>timestamp</a:t>
            </a:r>
            <a:r>
              <a:rPr lang="fr-CH" sz="1100" kern="0" dirty="0" smtClean="0"/>
              <a:t>"/&gt;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/>
              <a:t>     	&lt;/</a:t>
            </a:r>
            <a:r>
              <a:rPr lang="fr-CH" sz="1100" kern="0" dirty="0" err="1" smtClean="0"/>
              <a:t>column</a:t>
            </a:r>
            <a:r>
              <a:rPr lang="fr-CH" sz="1100" kern="0" dirty="0" smtClean="0"/>
              <a:t>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/>
              <a:t>         &lt;</a:t>
            </a:r>
            <a:r>
              <a:rPr lang="fr-CH" sz="1100" kern="0" dirty="0" err="1" smtClean="0"/>
              <a:t>column</a:t>
            </a:r>
            <a:r>
              <a:rPr lang="fr-CH" sz="1100" kern="0" dirty="0" smtClean="0"/>
              <a:t> </a:t>
            </a:r>
            <a:r>
              <a:rPr lang="fr-CH" sz="1100" kern="0" dirty="0" err="1" smtClean="0"/>
              <a:t>name</a:t>
            </a:r>
            <a:r>
              <a:rPr lang="fr-CH" sz="1100" kern="0" dirty="0" smtClean="0"/>
              <a:t>="</a:t>
            </a:r>
            <a:r>
              <a:rPr lang="fr-CH" sz="1100" kern="0" dirty="0" err="1" smtClean="0"/>
              <a:t>stream_name</a:t>
            </a:r>
            <a:r>
              <a:rPr lang="fr-CH" sz="1100" kern="0" dirty="0" smtClean="0"/>
              <a:t>"&gt;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/>
              <a:t>          	&lt;type class ="string"/&gt;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/>
              <a:t>         &lt;/</a:t>
            </a:r>
            <a:r>
              <a:rPr lang="fr-CH" sz="1100" kern="0" dirty="0" err="1" smtClean="0"/>
              <a:t>column</a:t>
            </a:r>
            <a:r>
              <a:rPr lang="fr-CH" sz="1100" kern="0" dirty="0" smtClean="0"/>
              <a:t>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/>
              <a:t>         &lt;</a:t>
            </a:r>
            <a:r>
              <a:rPr lang="fr-CH" sz="1100" kern="0" dirty="0" err="1" smtClean="0"/>
              <a:t>column</a:t>
            </a:r>
            <a:r>
              <a:rPr lang="fr-CH" sz="1100" kern="0" dirty="0" smtClean="0"/>
              <a:t> </a:t>
            </a:r>
            <a:r>
              <a:rPr lang="fr-CH" sz="1100" kern="0" dirty="0" err="1" smtClean="0"/>
              <a:t>name</a:t>
            </a:r>
            <a:r>
              <a:rPr lang="fr-CH" sz="1100" kern="0" dirty="0" smtClean="0"/>
              <a:t>="</a:t>
            </a:r>
            <a:r>
              <a:rPr lang="fr-CH" sz="1100" b="1" kern="0" dirty="0" err="1" smtClean="0">
                <a:solidFill>
                  <a:schemeClr val="accent2">
                    <a:lumMod val="75000"/>
                  </a:schemeClr>
                </a:solidFill>
              </a:rPr>
              <a:t>Hs</a:t>
            </a:r>
            <a:r>
              <a:rPr lang="fr-CH" sz="1100" kern="0" dirty="0" smtClean="0"/>
              <a:t>"&gt;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/>
              <a:t>          	&lt;type class ="</a:t>
            </a:r>
            <a:r>
              <a:rPr lang="fr-CH" sz="1100" kern="0" dirty="0" err="1" smtClean="0"/>
              <a:t>float</a:t>
            </a:r>
            <a:r>
              <a:rPr lang="fr-CH" sz="1100" kern="0" dirty="0" smtClean="0"/>
              <a:t>"/&gt;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/>
              <a:t>         &lt;/</a:t>
            </a:r>
            <a:r>
              <a:rPr lang="fr-CH" sz="1100" kern="0" dirty="0" err="1" smtClean="0"/>
              <a:t>column</a:t>
            </a:r>
            <a:r>
              <a:rPr lang="fr-CH" sz="1100" kern="0" dirty="0" smtClean="0"/>
              <a:t>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/>
              <a:t>         &lt;</a:t>
            </a:r>
            <a:r>
              <a:rPr lang="fr-CH" sz="1100" kern="0" dirty="0" err="1" smtClean="0"/>
              <a:t>column</a:t>
            </a:r>
            <a:r>
              <a:rPr lang="fr-CH" sz="1100" kern="0" dirty="0" smtClean="0"/>
              <a:t> </a:t>
            </a:r>
            <a:r>
              <a:rPr lang="fr-CH" sz="1100" kern="0" dirty="0" err="1" smtClean="0"/>
              <a:t>name</a:t>
            </a:r>
            <a:r>
              <a:rPr lang="fr-CH" sz="1100" kern="0" dirty="0" smtClean="0"/>
              <a:t>="</a:t>
            </a:r>
            <a:r>
              <a:rPr lang="fr-CH" sz="1100" kern="0" dirty="0" err="1" smtClean="0"/>
              <a:t>Tsea</a:t>
            </a:r>
            <a:r>
              <a:rPr lang="fr-CH" sz="1100" kern="0" dirty="0" smtClean="0"/>
              <a:t>"&gt;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/>
              <a:t>          	&lt;type class ="</a:t>
            </a:r>
            <a:r>
              <a:rPr lang="fr-CH" sz="1100" kern="0" dirty="0" err="1" smtClean="0"/>
              <a:t>float</a:t>
            </a:r>
            <a:r>
              <a:rPr lang="fr-CH" sz="1100" kern="0" dirty="0" smtClean="0"/>
              <a:t>"/&gt;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/>
              <a:t>         &lt;/</a:t>
            </a:r>
            <a:r>
              <a:rPr lang="fr-CH" sz="1100" kern="0" dirty="0" err="1" smtClean="0"/>
              <a:t>column</a:t>
            </a:r>
            <a:r>
              <a:rPr lang="fr-CH" sz="1100" kern="0" dirty="0" smtClean="0"/>
              <a:t>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/>
              <a:t>         &lt;</a:t>
            </a:r>
            <a:r>
              <a:rPr lang="fr-CH" sz="1100" kern="0" dirty="0" err="1" smtClean="0"/>
              <a:t>column</a:t>
            </a:r>
            <a:r>
              <a:rPr lang="fr-CH" sz="1100" kern="0" dirty="0" smtClean="0"/>
              <a:t> </a:t>
            </a:r>
            <a:r>
              <a:rPr lang="fr-CH" sz="1100" kern="0" dirty="0" err="1" smtClean="0"/>
              <a:t>name</a:t>
            </a:r>
            <a:r>
              <a:rPr lang="fr-CH" sz="1100" kern="0" dirty="0" smtClean="0"/>
              <a:t>="</a:t>
            </a:r>
            <a:r>
              <a:rPr lang="fr-CH" sz="1100" kern="0" dirty="0" err="1" smtClean="0"/>
              <a:t>Lat</a:t>
            </a:r>
            <a:r>
              <a:rPr lang="fr-CH" sz="1100" kern="0" dirty="0" smtClean="0"/>
              <a:t>"&gt;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/>
              <a:t>          	&lt;type class ="</a:t>
            </a:r>
            <a:r>
              <a:rPr lang="fr-CH" sz="1100" kern="0" dirty="0" err="1" smtClean="0"/>
              <a:t>float</a:t>
            </a:r>
            <a:r>
              <a:rPr lang="fr-CH" sz="1100" kern="0" dirty="0" smtClean="0"/>
              <a:t>"/&gt;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/>
              <a:t>         &lt;/</a:t>
            </a:r>
            <a:r>
              <a:rPr lang="fr-CH" sz="1100" kern="0" dirty="0" err="1" smtClean="0"/>
              <a:t>column</a:t>
            </a:r>
            <a:r>
              <a:rPr lang="fr-CH" sz="1100" kern="0" dirty="0" smtClean="0"/>
              <a:t>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/>
              <a:t>         &lt;</a:t>
            </a:r>
            <a:r>
              <a:rPr lang="fr-CH" sz="1100" kern="0" dirty="0" err="1" smtClean="0"/>
              <a:t>column</a:t>
            </a:r>
            <a:r>
              <a:rPr lang="fr-CH" sz="1100" kern="0" dirty="0" smtClean="0"/>
              <a:t> </a:t>
            </a:r>
            <a:r>
              <a:rPr lang="fr-CH" sz="1100" kern="0" dirty="0" err="1" smtClean="0"/>
              <a:t>name</a:t>
            </a:r>
            <a:r>
              <a:rPr lang="fr-CH" sz="1100" kern="0" dirty="0" smtClean="0"/>
              <a:t>="</a:t>
            </a:r>
            <a:r>
              <a:rPr lang="fr-CH" sz="1100" kern="0" dirty="0" err="1" smtClean="0"/>
              <a:t>Lon</a:t>
            </a:r>
            <a:r>
              <a:rPr lang="fr-CH" sz="1100" kern="0" dirty="0" smtClean="0"/>
              <a:t>"&gt;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/>
              <a:t>          	&lt;type class ="</a:t>
            </a:r>
            <a:r>
              <a:rPr lang="fr-CH" sz="1100" kern="0" dirty="0" err="1" smtClean="0"/>
              <a:t>float</a:t>
            </a:r>
            <a:r>
              <a:rPr lang="fr-CH" sz="1100" kern="0" dirty="0" smtClean="0"/>
              <a:t>"/&gt;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/>
              <a:t>         &lt;/</a:t>
            </a:r>
            <a:r>
              <a:rPr lang="fr-CH" sz="1100" kern="0" dirty="0" err="1" smtClean="0"/>
              <a:t>column</a:t>
            </a:r>
            <a:r>
              <a:rPr lang="fr-CH" sz="1100" kern="0" dirty="0" smtClean="0"/>
              <a:t>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/>
              <a:t>     &lt;/</a:t>
            </a:r>
            <a:r>
              <a:rPr lang="fr-CH" sz="1100" kern="0" dirty="0" err="1" smtClean="0"/>
              <a:t>stream</a:t>
            </a:r>
            <a:r>
              <a:rPr lang="fr-CH" sz="1100" kern="0" dirty="0" smtClean="0"/>
              <a:t>&gt;</a:t>
            </a:r>
            <a:endParaRPr lang="fr-CH" sz="11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Creating</a:t>
            </a:r>
            <a:r>
              <a:rPr lang="fr-CH" dirty="0" smtClean="0"/>
              <a:t> R2RML </a:t>
            </a:r>
            <a:r>
              <a:rPr lang="fr-CH" dirty="0" err="1" smtClean="0"/>
              <a:t>Mappings</a:t>
            </a:r>
            <a:endParaRPr lang="fr-CH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43000" y="1447800"/>
            <a:ext cx="7749480" cy="4495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noProof="0" dirty="0" smtClean="0">
                <a:latin typeface="+mn-lt"/>
              </a:rPr>
              <a:t>Simple </a:t>
            </a:r>
            <a:r>
              <a:rPr lang="fr-CH" sz="2400" kern="0" noProof="0" dirty="0" err="1" smtClean="0">
                <a:latin typeface="+mn-lt"/>
              </a:rPr>
              <a:t>mapping</a:t>
            </a:r>
            <a:r>
              <a:rPr lang="fr-CH" sz="2400" kern="0" noProof="0" dirty="0" smtClean="0">
                <a:latin typeface="+mn-lt"/>
              </a:rPr>
              <a:t>: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dirty="0" err="1" smtClean="0">
                <a:latin typeface="+mn-lt"/>
              </a:rPr>
              <a:t>iqs</a:t>
            </a:r>
            <a:r>
              <a:rPr lang="fr-CH" sz="2400" kern="0" dirty="0" smtClean="0">
                <a:latin typeface="+mn-lt"/>
              </a:rPr>
              <a:t>/</a:t>
            </a:r>
            <a:r>
              <a:rPr lang="fr-CH" sz="2400" kern="0" dirty="0" err="1" smtClean="0">
                <a:latin typeface="+mn-lt"/>
              </a:rPr>
              <a:t>iqs</a:t>
            </a:r>
            <a:r>
              <a:rPr lang="fr-CH" sz="2400" kern="0" dirty="0" smtClean="0">
                <a:latin typeface="+mn-lt"/>
              </a:rPr>
              <a:t>-client/mappingSimple.ttl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000" kern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kern="0" dirty="0" smtClean="0">
                <a:latin typeface="+mn-lt"/>
              </a:rPr>
              <a:t>:</a:t>
            </a:r>
            <a:r>
              <a:rPr lang="fr-CH" sz="1600" kern="0" dirty="0" err="1" smtClean="0">
                <a:latin typeface="+mn-lt"/>
              </a:rPr>
              <a:t>boscombeWaveObsMapping</a:t>
            </a:r>
            <a:r>
              <a:rPr lang="fr-CH" sz="1600" kern="0" dirty="0" smtClean="0">
                <a:latin typeface="+mn-lt"/>
              </a:rPr>
              <a:t>   a </a:t>
            </a:r>
            <a:r>
              <a:rPr lang="fr-CH" sz="1600" kern="0" dirty="0" err="1" smtClean="0">
                <a:latin typeface="+mn-lt"/>
              </a:rPr>
              <a:t>rr:TriplesMapClass</a:t>
            </a:r>
            <a:r>
              <a:rPr lang="fr-CH" sz="1600" kern="0" dirty="0" smtClean="0">
                <a:latin typeface="+mn-lt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kern="0" dirty="0" smtClean="0">
                <a:latin typeface="+mn-lt"/>
              </a:rPr>
              <a:t>    </a:t>
            </a:r>
            <a:r>
              <a:rPr lang="fr-CH" sz="1600" kern="0" dirty="0" err="1" smtClean="0">
                <a:latin typeface="+mn-lt"/>
              </a:rPr>
              <a:t>rr:SQLQuery</a:t>
            </a:r>
            <a:r>
              <a:rPr lang="fr-CH" sz="1600" kern="0" dirty="0" smtClean="0">
                <a:latin typeface="+mn-lt"/>
              </a:rPr>
              <a:t> "";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kern="0" dirty="0" smtClean="0">
                <a:latin typeface="+mn-lt"/>
              </a:rPr>
              <a:t>    </a:t>
            </a:r>
            <a:r>
              <a:rPr lang="fr-CH" sz="1600" kern="0" dirty="0" err="1" smtClean="0">
                <a:latin typeface="+mn-lt"/>
              </a:rPr>
              <a:t>rr:subjectMap</a:t>
            </a:r>
            <a:r>
              <a:rPr lang="fr-CH" sz="1600" kern="0" dirty="0" smtClean="0">
                <a:latin typeface="+mn-lt"/>
              </a:rPr>
              <a:t> [	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kern="0" dirty="0" smtClean="0">
                <a:latin typeface="+mn-lt"/>
              </a:rPr>
              <a:t>	</a:t>
            </a:r>
            <a:r>
              <a:rPr lang="fr-CH" sz="1600" kern="0" dirty="0" err="1" smtClean="0">
                <a:latin typeface="+mn-lt"/>
              </a:rPr>
              <a:t>rr:template</a:t>
            </a:r>
            <a:r>
              <a:rPr lang="fr-CH" sz="1600" kern="0" dirty="0" smtClean="0">
                <a:latin typeface="+mn-lt"/>
              </a:rPr>
              <a:t> 	"http://semsorgrid4env.eu/ns#Obs/WaveHeight/boscombe/{</a:t>
            </a:r>
            <a:r>
              <a:rPr lang="fr-CH" sz="1600" kern="0" dirty="0" smtClean="0">
                <a:solidFill>
                  <a:srgbClr val="FF0000"/>
                </a:solidFill>
                <a:latin typeface="+mn-lt"/>
              </a:rPr>
              <a:t>timestamp</a:t>
            </a:r>
            <a:r>
              <a:rPr lang="fr-CH" sz="1600" kern="0" dirty="0" smtClean="0">
                <a:latin typeface="+mn-lt"/>
              </a:rPr>
              <a:t>}";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kern="0" dirty="0" smtClean="0">
                <a:latin typeface="+mn-lt"/>
              </a:rPr>
              <a:t>    	</a:t>
            </a:r>
            <a:r>
              <a:rPr lang="fr-CH" sz="1600" kern="0" dirty="0" err="1" smtClean="0">
                <a:latin typeface="+mn-lt"/>
              </a:rPr>
              <a:t>rr:class</a:t>
            </a:r>
            <a:r>
              <a:rPr lang="fr-CH" sz="1600" kern="0" dirty="0" smtClean="0">
                <a:latin typeface="+mn-lt"/>
              </a:rPr>
              <a:t> </a:t>
            </a:r>
            <a:r>
              <a:rPr lang="fr-CH" sz="1600" kern="0" dirty="0" err="1" smtClean="0">
                <a:solidFill>
                  <a:schemeClr val="accent2"/>
                </a:solidFill>
                <a:latin typeface="+mn-lt"/>
              </a:rPr>
              <a:t>ssn:Observation</a:t>
            </a:r>
            <a:r>
              <a:rPr lang="fr-CH" sz="1600" kern="0" dirty="0" smtClean="0">
                <a:latin typeface="+mn-lt"/>
              </a:rPr>
              <a:t>;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kern="0" dirty="0" smtClean="0">
                <a:latin typeface="+mn-lt"/>
              </a:rPr>
              <a:t>	</a:t>
            </a:r>
            <a:r>
              <a:rPr lang="fr-CH" sz="1600" kern="0" dirty="0" err="1" smtClean="0">
                <a:latin typeface="+mn-lt"/>
              </a:rPr>
              <a:t>rr:graph</a:t>
            </a:r>
            <a:r>
              <a:rPr lang="fr-CH" sz="1600" kern="0" dirty="0" smtClean="0">
                <a:latin typeface="+mn-lt"/>
              </a:rPr>
              <a:t> </a:t>
            </a:r>
            <a:r>
              <a:rPr lang="fr-CH" sz="1600" kern="0" dirty="0" err="1" smtClean="0">
                <a:latin typeface="+mn-lt"/>
              </a:rPr>
              <a:t>ssg:waves.srdf</a:t>
            </a:r>
            <a:r>
              <a:rPr lang="fr-CH" sz="1600" kern="0" dirty="0" smtClean="0">
                <a:latin typeface="+mn-lt"/>
              </a:rPr>
              <a:t>];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kern="0" dirty="0" smtClean="0">
                <a:latin typeface="+mn-lt"/>
              </a:rPr>
              <a:t>   </a:t>
            </a:r>
            <a:r>
              <a:rPr lang="fr-CH" sz="1600" kern="0" dirty="0" err="1" smtClean="0">
                <a:latin typeface="+mn-lt"/>
              </a:rPr>
              <a:t>rr:tableName</a:t>
            </a:r>
            <a:r>
              <a:rPr lang="fr-CH" sz="1600" kern="0" dirty="0" smtClean="0">
                <a:latin typeface="+mn-lt"/>
              </a:rPr>
              <a:t> "</a:t>
            </a:r>
            <a:r>
              <a:rPr lang="fr-CH" sz="1600" kern="0" dirty="0" err="1" smtClean="0">
                <a:solidFill>
                  <a:srgbClr val="FF0000"/>
                </a:solidFill>
                <a:latin typeface="+mn-lt"/>
              </a:rPr>
              <a:t>envdata_boscombe</a:t>
            </a:r>
            <a:r>
              <a:rPr lang="fr-CH" sz="1600" kern="0" dirty="0" smtClean="0">
                <a:latin typeface="+mn-lt"/>
              </a:rPr>
              <a:t>";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endParaRPr kumimoji="0" lang="fr-CH" sz="2400" b="0" i="0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endParaRPr lang="fr-CH" sz="2400" kern="0" dirty="0" smtClean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608" y="5301208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1600" dirty="0" smtClean="0"/>
              <a:t>&lt;http://semsorgrid4env.eu/ns#Obs/WaveHeight/bosocmbe/</a:t>
            </a:r>
            <a:r>
              <a:rPr lang="fr-CH" sz="1600" dirty="0" smtClean="0">
                <a:solidFill>
                  <a:srgbClr val="FF0000"/>
                </a:solidFill>
              </a:rPr>
              <a:t>2011-05-20:20:00</a:t>
            </a:r>
            <a:r>
              <a:rPr lang="fr-CH" sz="1600" dirty="0" smtClean="0"/>
              <a:t> &gt; </a:t>
            </a:r>
          </a:p>
          <a:p>
            <a:r>
              <a:rPr lang="fr-CH" sz="1600" dirty="0" smtClean="0"/>
              <a:t>a  </a:t>
            </a:r>
            <a:r>
              <a:rPr lang="fr-CH" sz="1600" dirty="0" err="1" smtClean="0">
                <a:solidFill>
                  <a:schemeClr val="accent2"/>
                </a:solidFill>
              </a:rPr>
              <a:t>ssn:Observation</a:t>
            </a:r>
            <a:endParaRPr lang="fr-CH" sz="16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Outline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CH" dirty="0" smtClean="0"/>
              <a:t>Introduction</a:t>
            </a:r>
          </a:p>
          <a:p>
            <a:pPr>
              <a:buFont typeface="Arial" pitchFamily="34" charset="0"/>
              <a:buChar char="•"/>
            </a:pPr>
            <a:r>
              <a:rPr lang="fr-CH" dirty="0" err="1" smtClean="0"/>
              <a:t>Sensor</a:t>
            </a:r>
            <a:r>
              <a:rPr lang="fr-CH" dirty="0" smtClean="0"/>
              <a:t> Streaming Data</a:t>
            </a:r>
          </a:p>
          <a:p>
            <a:pPr>
              <a:buFont typeface="Arial" pitchFamily="34" charset="0"/>
              <a:buChar char="•"/>
            </a:pPr>
            <a:r>
              <a:rPr lang="fr-CH" dirty="0" err="1" smtClean="0"/>
              <a:t>Ontology</a:t>
            </a:r>
            <a:r>
              <a:rPr lang="fr-CH" dirty="0" smtClean="0"/>
              <a:t>-</a:t>
            </a:r>
            <a:r>
              <a:rPr lang="fr-CH" dirty="0" err="1" smtClean="0"/>
              <a:t>based</a:t>
            </a:r>
            <a:r>
              <a:rPr lang="fr-CH" dirty="0" smtClean="0"/>
              <a:t> data </a:t>
            </a:r>
            <a:r>
              <a:rPr lang="fr-CH" dirty="0" err="1" smtClean="0"/>
              <a:t>access</a:t>
            </a:r>
            <a:endParaRPr lang="fr-CH" dirty="0" smtClean="0"/>
          </a:p>
          <a:p>
            <a:pPr>
              <a:buFont typeface="Arial" pitchFamily="34" charset="0"/>
              <a:buChar char="•"/>
            </a:pPr>
            <a:r>
              <a:rPr lang="fr-CH" dirty="0" err="1" smtClean="0"/>
              <a:t>Mapping</a:t>
            </a:r>
            <a:r>
              <a:rPr lang="fr-CH" dirty="0" smtClean="0"/>
              <a:t> </a:t>
            </a:r>
            <a:r>
              <a:rPr lang="fr-CH" dirty="0" err="1" smtClean="0"/>
              <a:t>streams</a:t>
            </a:r>
            <a:r>
              <a:rPr lang="fr-CH" dirty="0" smtClean="0"/>
              <a:t> to RDF</a:t>
            </a:r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SPARQL-Stream </a:t>
            </a:r>
            <a:r>
              <a:rPr lang="fr-CH" dirty="0" err="1" smtClean="0"/>
              <a:t>queries</a:t>
            </a:r>
            <a:endParaRPr lang="fr-CH" dirty="0" smtClean="0"/>
          </a:p>
          <a:p>
            <a:pPr>
              <a:buFont typeface="Arial" pitchFamily="34" charset="0"/>
              <a:buChar char="•"/>
            </a:pPr>
            <a:r>
              <a:rPr lang="fr-CH" dirty="0" err="1" smtClean="0"/>
              <a:t>Semantic</a:t>
            </a:r>
            <a:r>
              <a:rPr lang="fr-CH" dirty="0" smtClean="0"/>
              <a:t> </a:t>
            </a:r>
            <a:r>
              <a:rPr lang="fr-CH" dirty="0" err="1" smtClean="0"/>
              <a:t>Integrator</a:t>
            </a:r>
            <a:endParaRPr lang="fr-CH" dirty="0" smtClean="0"/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Hands-on</a:t>
            </a:r>
            <a:endParaRPr lang="fr-C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Integrating</a:t>
            </a:r>
            <a:r>
              <a:rPr lang="fr-CH" dirty="0" smtClean="0"/>
              <a:t> the sources</a:t>
            </a:r>
            <a:endParaRPr lang="fr-CH" dirty="0"/>
          </a:p>
        </p:txBody>
      </p:sp>
      <p:sp>
        <p:nvSpPr>
          <p:cNvPr id="3" name="Rounded Rectangle 2"/>
          <p:cNvSpPr/>
          <p:nvPr/>
        </p:nvSpPr>
        <p:spPr>
          <a:xfrm>
            <a:off x="3851920" y="1268760"/>
            <a:ext cx="1112179" cy="673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IQS</a:t>
            </a:r>
            <a:endParaRPr lang="en-US" sz="1400" b="1" dirty="0"/>
          </a:p>
        </p:txBody>
      </p:sp>
      <p:sp>
        <p:nvSpPr>
          <p:cNvPr id="4" name="Rectangle 3"/>
          <p:cNvSpPr/>
          <p:nvPr/>
        </p:nvSpPr>
        <p:spPr>
          <a:xfrm>
            <a:off x="2843808" y="1196752"/>
            <a:ext cx="1357322" cy="2857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IntegrationInterface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87624" y="1268760"/>
            <a:ext cx="785818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Client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195736" y="1556792"/>
            <a:ext cx="500066" cy="158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 bwMode="auto">
          <a:xfrm>
            <a:off x="1547664" y="2132856"/>
            <a:ext cx="2880320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259632" y="2132856"/>
            <a:ext cx="33947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IntegrateAs</a:t>
            </a:r>
            <a:r>
              <a:rPr lang="en-US" sz="10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DataResourceAddressList</a:t>
            </a:r>
            <a:r>
              <a:rPr lang="en-US" sz="1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1000" dirty="0" smtClean="0">
                <a:latin typeface="+mj-lt"/>
              </a:rPr>
              <a:t>R2R</a:t>
            </a:r>
            <a:r>
              <a:rPr lang="en-US" sz="1000" dirty="0" smtClean="0">
                <a:solidFill>
                  <a:schemeClr val="tx1"/>
                </a:solidFill>
                <a:latin typeface="+mj-lt"/>
              </a:rPr>
              <a:t> document)</a:t>
            </a:r>
            <a:endParaRPr lang="en-US" sz="1000" baseline="-25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10800000">
            <a:off x="1547664" y="2492896"/>
            <a:ext cx="576064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051720" y="2348880"/>
            <a:ext cx="2271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DataResourceAddress</a:t>
            </a:r>
            <a:endParaRPr lang="en-US" sz="1000" baseline="-25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rot="5400000">
            <a:off x="1187624" y="2276872"/>
            <a:ext cx="72008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rot="5400000">
            <a:off x="4139952" y="2276872"/>
            <a:ext cx="5760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1187624" y="2780928"/>
            <a:ext cx="7749480" cy="4495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noProof="0" dirty="0" err="1" smtClean="0">
                <a:latin typeface="+mn-lt"/>
              </a:rPr>
              <a:t>Integrate</a:t>
            </a:r>
            <a:r>
              <a:rPr lang="fr-CH" sz="2400" kern="0" noProof="0" dirty="0" smtClean="0">
                <a:latin typeface="+mn-lt"/>
              </a:rPr>
              <a:t> configuration: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iqs</a:t>
            </a: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iqs</a:t>
            </a: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-client/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integrate.properties</a:t>
            </a:r>
            <a:endParaRPr lang="fr-CH" sz="16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200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integrated.resource.name = </a:t>
            </a:r>
            <a:r>
              <a:rPr lang="fr-CH" sz="1200" b="1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obsResource</a:t>
            </a:r>
            <a:endParaRPr lang="fr-CH" sz="1200" b="1" kern="0" dirty="0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integrated.resource.mapping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fr-CH" sz="1200" b="1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mappingSimple.ttl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integrated.resource.list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fr-CH" sz="12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http://webgis1.geodata.soton.ac.uk:8080/CCO/services/PullStream?wsdl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http://webgis1.geodata.soton.ac.uk:8080/WaveNet/services/PullStream?wsdl</a:t>
            </a:r>
            <a:endParaRPr lang="fr-CH" sz="1200" kern="0" noProof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endParaRPr lang="fr-CH" sz="24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dirty="0" err="1" smtClean="0"/>
              <a:t>Integrate</a:t>
            </a:r>
            <a:r>
              <a:rPr lang="fr-CH" sz="2400" kern="0" dirty="0" smtClean="0"/>
              <a:t>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integrate</a:t>
            </a: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integrate.properties</a:t>
            </a:r>
            <a:endParaRPr lang="fr-CH" sz="16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000" kern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100" kern="0" dirty="0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Integrated</a:t>
            </a:r>
            <a:r>
              <a:rPr lang="fr-CH" dirty="0" smtClean="0"/>
              <a:t> </a:t>
            </a:r>
            <a:r>
              <a:rPr lang="fr-CH" dirty="0" err="1" smtClean="0"/>
              <a:t>resources</a:t>
            </a:r>
            <a:endParaRPr lang="fr-CH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43000" y="1447800"/>
            <a:ext cx="7315200" cy="4495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r-CH" sz="2400" kern="0" dirty="0" err="1" smtClean="0">
                <a:solidFill>
                  <a:srgbClr val="292929"/>
                </a:solidFill>
                <a:latin typeface="+mn-lt"/>
              </a:rPr>
              <a:t>After</a:t>
            </a:r>
            <a:r>
              <a:rPr lang="fr-CH" sz="2400" kern="0" dirty="0" smtClean="0">
                <a:solidFill>
                  <a:srgbClr val="292929"/>
                </a:solidFill>
                <a:latin typeface="+mn-lt"/>
              </a:rPr>
              <a:t> </a:t>
            </a:r>
            <a:r>
              <a:rPr lang="fr-CH" sz="2400" kern="0" dirty="0" err="1" smtClean="0">
                <a:solidFill>
                  <a:srgbClr val="292929"/>
                </a:solidFill>
                <a:latin typeface="+mn-lt"/>
              </a:rPr>
              <a:t>IntegrateAs</a:t>
            </a:r>
            <a:r>
              <a:rPr lang="fr-CH" sz="2400" kern="0" dirty="0" smtClean="0">
                <a:solidFill>
                  <a:srgbClr val="292929"/>
                </a:solidFill>
                <a:latin typeface="+mn-lt"/>
              </a:rPr>
              <a:t>: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baseline="0" dirty="0" smtClean="0">
                <a:solidFill>
                  <a:srgbClr val="292929"/>
                </a:solidFill>
                <a:latin typeface="+mn-lt"/>
              </a:rPr>
              <a:t>Virtual </a:t>
            </a:r>
            <a:r>
              <a:rPr lang="fr-CH" sz="2400" kern="0" baseline="0" dirty="0" err="1" smtClean="0">
                <a:solidFill>
                  <a:srgbClr val="292929"/>
                </a:solidFill>
                <a:latin typeface="+mn-lt"/>
              </a:rPr>
              <a:t>integrated</a:t>
            </a:r>
            <a:r>
              <a:rPr lang="fr-CH" sz="2400" kern="0" baseline="0" dirty="0" smtClean="0">
                <a:solidFill>
                  <a:srgbClr val="292929"/>
                </a:solidFill>
                <a:latin typeface="+mn-lt"/>
              </a:rPr>
              <a:t> </a:t>
            </a:r>
            <a:r>
              <a:rPr lang="fr-CH" sz="2400" kern="0" baseline="0" dirty="0" err="1" smtClean="0">
                <a:solidFill>
                  <a:srgbClr val="292929"/>
                </a:solidFill>
                <a:latin typeface="+mn-lt"/>
              </a:rPr>
              <a:t>resource</a:t>
            </a:r>
            <a:r>
              <a:rPr lang="fr-CH" sz="2400" kern="0" baseline="0" dirty="0" smtClean="0">
                <a:solidFill>
                  <a:srgbClr val="292929"/>
                </a:solidFill>
                <a:latin typeface="+mn-lt"/>
              </a:rPr>
              <a:t> </a:t>
            </a:r>
            <a:r>
              <a:rPr lang="fr-CH" sz="2400" kern="0" baseline="0" dirty="0" err="1" smtClean="0">
                <a:solidFill>
                  <a:srgbClr val="292929"/>
                </a:solidFill>
                <a:latin typeface="+mn-lt"/>
              </a:rPr>
              <a:t>created</a:t>
            </a:r>
            <a:endParaRPr lang="fr-CH" sz="2400" kern="0" baseline="0" dirty="0" smtClean="0">
              <a:solidFill>
                <a:srgbClr val="292929"/>
              </a:solidFill>
              <a:latin typeface="+mn-lt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dirty="0" err="1" smtClean="0">
                <a:solidFill>
                  <a:srgbClr val="292929"/>
                </a:solidFill>
                <a:latin typeface="+mn-lt"/>
              </a:rPr>
              <a:t>Queryable</a:t>
            </a:r>
            <a:r>
              <a:rPr lang="fr-CH" sz="2400" kern="0" dirty="0" smtClean="0">
                <a:solidFill>
                  <a:srgbClr val="292929"/>
                </a:solidFill>
                <a:latin typeface="+mn-lt"/>
              </a:rPr>
              <a:t> </a:t>
            </a:r>
            <a:r>
              <a:rPr lang="fr-CH" sz="2400" kern="0" dirty="0" err="1" smtClean="0">
                <a:solidFill>
                  <a:srgbClr val="292929"/>
                </a:solidFill>
                <a:latin typeface="+mn-lt"/>
              </a:rPr>
              <a:t>using</a:t>
            </a:r>
            <a:r>
              <a:rPr lang="fr-CH" sz="2400" kern="0" dirty="0" smtClean="0">
                <a:solidFill>
                  <a:srgbClr val="292929"/>
                </a:solidFill>
                <a:latin typeface="+mn-lt"/>
              </a:rPr>
              <a:t> SPARQL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dirty="0" err="1" smtClean="0">
                <a:solidFill>
                  <a:srgbClr val="292929"/>
                </a:solidFill>
                <a:latin typeface="+mn-lt"/>
              </a:rPr>
              <a:t>Underlying</a:t>
            </a:r>
            <a:r>
              <a:rPr lang="fr-CH" sz="2400" kern="0" dirty="0" smtClean="0">
                <a:solidFill>
                  <a:srgbClr val="292929"/>
                </a:solidFill>
                <a:latin typeface="+mn-lt"/>
              </a:rPr>
              <a:t> data </a:t>
            </a:r>
            <a:r>
              <a:rPr lang="fr-CH" sz="2400" kern="0" dirty="0" err="1" smtClean="0">
                <a:solidFill>
                  <a:srgbClr val="292929"/>
                </a:solidFill>
                <a:latin typeface="+mn-lt"/>
              </a:rPr>
              <a:t>resources</a:t>
            </a:r>
            <a:r>
              <a:rPr lang="fr-CH" sz="2400" kern="0" dirty="0" smtClean="0">
                <a:solidFill>
                  <a:srgbClr val="292929"/>
                </a:solidFill>
                <a:latin typeface="+mn-lt"/>
              </a:rPr>
              <a:t> </a:t>
            </a:r>
            <a:r>
              <a:rPr lang="fr-CH" sz="2400" kern="0" dirty="0" err="1" smtClean="0">
                <a:solidFill>
                  <a:srgbClr val="292929"/>
                </a:solidFill>
                <a:latin typeface="+mn-lt"/>
              </a:rPr>
              <a:t>mapped</a:t>
            </a:r>
            <a:r>
              <a:rPr lang="fr-CH" sz="2400" kern="0" dirty="0" smtClean="0">
                <a:solidFill>
                  <a:srgbClr val="292929"/>
                </a:solidFill>
                <a:latin typeface="+mn-lt"/>
              </a:rPr>
              <a:t> </a:t>
            </a:r>
            <a:r>
              <a:rPr lang="fr-CH" sz="2400" kern="0" dirty="0" err="1" smtClean="0">
                <a:solidFill>
                  <a:srgbClr val="292929"/>
                </a:solidFill>
                <a:latin typeface="+mn-lt"/>
              </a:rPr>
              <a:t>through</a:t>
            </a:r>
            <a:r>
              <a:rPr lang="fr-CH" sz="2400" kern="0" dirty="0" smtClean="0">
                <a:solidFill>
                  <a:srgbClr val="292929"/>
                </a:solidFill>
                <a:latin typeface="+mn-lt"/>
              </a:rPr>
              <a:t> R2RML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baseline="0" dirty="0" smtClean="0">
                <a:solidFill>
                  <a:srgbClr val="292929"/>
                </a:solidFill>
                <a:latin typeface="+mn-lt"/>
              </a:rPr>
              <a:t>List</a:t>
            </a:r>
            <a:r>
              <a:rPr lang="fr-CH" sz="2400" kern="0" dirty="0" smtClean="0">
                <a:solidFill>
                  <a:srgbClr val="292929"/>
                </a:solidFill>
                <a:latin typeface="+mn-lt"/>
              </a:rPr>
              <a:t> </a:t>
            </a:r>
            <a:r>
              <a:rPr lang="fr-CH" sz="2400" kern="0" dirty="0" err="1" smtClean="0">
                <a:solidFill>
                  <a:srgbClr val="292929"/>
                </a:solidFill>
                <a:latin typeface="+mn-lt"/>
              </a:rPr>
              <a:t>available</a:t>
            </a:r>
            <a:r>
              <a:rPr lang="fr-CH" sz="2400" kern="0" dirty="0" smtClean="0">
                <a:solidFill>
                  <a:srgbClr val="292929"/>
                </a:solidFill>
                <a:latin typeface="+mn-lt"/>
              </a:rPr>
              <a:t> </a:t>
            </a:r>
            <a:r>
              <a:rPr lang="fr-CH" sz="2400" kern="0" dirty="0" err="1" smtClean="0">
                <a:solidFill>
                  <a:srgbClr val="292929"/>
                </a:solidFill>
                <a:latin typeface="+mn-lt"/>
              </a:rPr>
              <a:t>integrated</a:t>
            </a:r>
            <a:r>
              <a:rPr lang="fr-CH" sz="2400" kern="0" dirty="0" smtClean="0">
                <a:solidFill>
                  <a:srgbClr val="292929"/>
                </a:solidFill>
                <a:latin typeface="+mn-lt"/>
              </a:rPr>
              <a:t> </a:t>
            </a:r>
            <a:r>
              <a:rPr lang="fr-CH" sz="2400" kern="0" dirty="0" err="1" smtClean="0">
                <a:solidFill>
                  <a:srgbClr val="292929"/>
                </a:solidFill>
                <a:latin typeface="+mn-lt"/>
              </a:rPr>
              <a:t>resources</a:t>
            </a:r>
            <a:r>
              <a:rPr lang="fr-CH" sz="2400" kern="0" dirty="0" smtClean="0">
                <a:solidFill>
                  <a:srgbClr val="292929"/>
                </a:solidFill>
                <a:latin typeface="+mn-lt"/>
              </a:rPr>
              <a:t>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CH" dirty="0" smtClean="0">
                <a:latin typeface="Courier New" pitchFamily="49" charset="0"/>
                <a:cs typeface="Courier New" pitchFamily="49" charset="0"/>
              </a:rPr>
              <a:t>-li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dirty="0" smtClean="0">
                <a:latin typeface="Courier New" pitchFamily="49" charset="0"/>
                <a:cs typeface="Courier New" pitchFamily="49" charset="0"/>
              </a:rPr>
              <a:t>	Resource </a:t>
            </a:r>
            <a:r>
              <a:rPr lang="fr-CH" dirty="0" err="1" smtClean="0">
                <a:latin typeface="Courier New" pitchFamily="49" charset="0"/>
                <a:cs typeface="Courier New" pitchFamily="49" charset="0"/>
              </a:rPr>
              <a:t>Address</a:t>
            </a:r>
            <a:r>
              <a:rPr lang="fr-CH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fr-CH" dirty="0" err="1" smtClean="0">
                <a:latin typeface="Courier New" pitchFamily="49" charset="0"/>
                <a:cs typeface="Courier New" pitchFamily="49" charset="0"/>
              </a:rPr>
              <a:t>obsResource</a:t>
            </a:r>
            <a:endParaRPr lang="fr-CH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endParaRPr lang="fr-CH" sz="2400" kern="0" baseline="0" dirty="0" smtClean="0">
              <a:solidFill>
                <a:srgbClr val="292929"/>
              </a:solidFill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fr-CH" sz="2400" b="0" i="0" u="none" strike="noStrike" kern="0" cap="none" spc="0" normalizeH="0" baseline="0" noProof="0" dirty="0" smtClean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Querying</a:t>
            </a:r>
            <a:r>
              <a:rPr lang="fr-CH" dirty="0" smtClean="0"/>
              <a:t> the new Resource</a:t>
            </a:r>
            <a:endParaRPr lang="fr-CH" dirty="0"/>
          </a:p>
        </p:txBody>
      </p:sp>
      <p:sp>
        <p:nvSpPr>
          <p:cNvPr id="3" name="Rounded Rectangle 2"/>
          <p:cNvSpPr/>
          <p:nvPr/>
        </p:nvSpPr>
        <p:spPr>
          <a:xfrm>
            <a:off x="3851920" y="1268760"/>
            <a:ext cx="1112179" cy="673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IQS</a:t>
            </a:r>
            <a:endParaRPr lang="en-US" sz="1400" b="1" dirty="0"/>
          </a:p>
        </p:txBody>
      </p:sp>
      <p:sp>
        <p:nvSpPr>
          <p:cNvPr id="4" name="Rectangle 3"/>
          <p:cNvSpPr/>
          <p:nvPr/>
        </p:nvSpPr>
        <p:spPr>
          <a:xfrm>
            <a:off x="2843808" y="1196752"/>
            <a:ext cx="1357322" cy="2857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QueryInterface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87624" y="1268760"/>
            <a:ext cx="785818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Client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195736" y="1556792"/>
            <a:ext cx="500066" cy="158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 bwMode="auto">
          <a:xfrm>
            <a:off x="1547664" y="2132856"/>
            <a:ext cx="2880320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rot="10800000">
            <a:off x="1547664" y="2492896"/>
            <a:ext cx="576064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051720" y="2348880"/>
            <a:ext cx="2271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DataResourceAddress</a:t>
            </a:r>
            <a:endParaRPr lang="en-US" sz="1000" baseline="-25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rot="5400000">
            <a:off x="1187624" y="2276872"/>
            <a:ext cx="72008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rot="5400000">
            <a:off x="4139952" y="2276872"/>
            <a:ext cx="5760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259632" y="2132856"/>
            <a:ext cx="38164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SPARQLQueryFactory</a:t>
            </a:r>
            <a:r>
              <a:rPr lang="en-US" sz="10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DataResourceName</a:t>
            </a:r>
            <a:r>
              <a:rPr lang="en-US" sz="1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SPARQL</a:t>
            </a:r>
            <a:r>
              <a:rPr lang="en-US" sz="1000" baseline="-25000" dirty="0" err="1" smtClean="0">
                <a:solidFill>
                  <a:schemeClr val="tx1"/>
                </a:solidFill>
                <a:latin typeface="+mj-lt"/>
              </a:rPr>
              <a:t>Stream</a:t>
            </a:r>
            <a:r>
              <a:rPr lang="en-US" sz="1000" dirty="0" smtClean="0">
                <a:solidFill>
                  <a:schemeClr val="tx1"/>
                </a:solidFill>
                <a:latin typeface="+mj-lt"/>
              </a:rPr>
              <a:t> )</a:t>
            </a:r>
            <a:endParaRPr lang="en-US" sz="1000" baseline="-25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187624" y="2780928"/>
            <a:ext cx="7749480" cy="4495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noProof="0" dirty="0" err="1" smtClean="0">
                <a:latin typeface="+mn-lt"/>
              </a:rPr>
              <a:t>Sample</a:t>
            </a:r>
            <a:r>
              <a:rPr lang="fr-CH" sz="2400" kern="0" noProof="0" dirty="0" smtClean="0">
                <a:latin typeface="+mn-lt"/>
              </a:rPr>
              <a:t> </a:t>
            </a:r>
            <a:r>
              <a:rPr lang="fr-CH" sz="2400" kern="0" noProof="0" dirty="0" err="1" smtClean="0">
                <a:latin typeface="+mn-lt"/>
              </a:rPr>
              <a:t>query</a:t>
            </a:r>
            <a:endParaRPr lang="fr-CH" sz="2400" kern="0" noProof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iqs</a:t>
            </a: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iqs</a:t>
            </a: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-client/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querySimple.sparql</a:t>
            </a:r>
            <a:endParaRPr lang="fr-CH" sz="16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200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SELECT ?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obs</a:t>
            </a:r>
            <a:endParaRPr lang="fr-CH" sz="1200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WHERE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 	?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ssn:Observation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24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dirty="0" err="1" smtClean="0"/>
              <a:t>Launch</a:t>
            </a:r>
            <a:r>
              <a:rPr lang="fr-CH" sz="2400" kern="0" dirty="0" smtClean="0"/>
              <a:t> </a:t>
            </a:r>
            <a:r>
              <a:rPr lang="fr-CH" sz="2400" kern="0" dirty="0" err="1" smtClean="0"/>
              <a:t>continuous</a:t>
            </a:r>
            <a:r>
              <a:rPr lang="fr-CH" sz="2400" kern="0" dirty="0" smtClean="0"/>
              <a:t> </a:t>
            </a:r>
            <a:r>
              <a:rPr lang="fr-CH" sz="2400" kern="0" dirty="0" err="1" smtClean="0"/>
              <a:t>query</a:t>
            </a:r>
            <a:endParaRPr lang="fr-CH" sz="24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query</a:t>
            </a: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querySimple.sparql</a:t>
            </a: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obsResource</a:t>
            </a:r>
            <a:endParaRPr lang="fr-CH" sz="16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000" kern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100" kern="0" dirty="0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Pulling</a:t>
            </a:r>
            <a:r>
              <a:rPr lang="fr-CH" dirty="0" smtClean="0"/>
              <a:t> Data</a:t>
            </a:r>
            <a:endParaRPr lang="fr-CH" dirty="0"/>
          </a:p>
        </p:txBody>
      </p:sp>
      <p:sp>
        <p:nvSpPr>
          <p:cNvPr id="3" name="Rounded Rectangle 2"/>
          <p:cNvSpPr/>
          <p:nvPr/>
        </p:nvSpPr>
        <p:spPr>
          <a:xfrm>
            <a:off x="3851920" y="1268760"/>
            <a:ext cx="1112179" cy="673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IQS</a:t>
            </a:r>
            <a:endParaRPr lang="en-US" sz="1400" b="1" dirty="0"/>
          </a:p>
        </p:txBody>
      </p:sp>
      <p:sp>
        <p:nvSpPr>
          <p:cNvPr id="4" name="Rectangle 3"/>
          <p:cNvSpPr/>
          <p:nvPr/>
        </p:nvSpPr>
        <p:spPr>
          <a:xfrm>
            <a:off x="2843808" y="1196752"/>
            <a:ext cx="1357322" cy="2857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PullInterface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87624" y="1268760"/>
            <a:ext cx="785818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Client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195736" y="1556792"/>
            <a:ext cx="500066" cy="158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 bwMode="auto">
          <a:xfrm>
            <a:off x="1547664" y="2132856"/>
            <a:ext cx="2880320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rot="10800000">
            <a:off x="1547664" y="2492896"/>
            <a:ext cx="576064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1187624" y="2276872"/>
            <a:ext cx="72008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rot="5400000">
            <a:off x="4139952" y="2276872"/>
            <a:ext cx="5760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123728" y="2420888"/>
            <a:ext cx="11359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DataSet</a:t>
            </a:r>
            <a:endParaRPr lang="en-US" sz="1000" baseline="-25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5576" y="2204864"/>
            <a:ext cx="703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  <a:latin typeface="+mj-lt"/>
              </a:rPr>
              <a:t>repeat</a:t>
            </a:r>
            <a:endParaRPr lang="en-US" sz="1000" baseline="-25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Left Brace 16"/>
          <p:cNvSpPr/>
          <p:nvPr/>
        </p:nvSpPr>
        <p:spPr bwMode="auto">
          <a:xfrm>
            <a:off x="1259632" y="2132856"/>
            <a:ext cx="144016" cy="576064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2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75656" y="2132856"/>
            <a:ext cx="35604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GetStreamNewestItem</a:t>
            </a:r>
            <a:r>
              <a:rPr lang="en-US" sz="10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1000" dirty="0" err="1" smtClean="0">
                <a:solidFill>
                  <a:schemeClr val="tx1"/>
                </a:solidFill>
                <a:latin typeface="+mj-lt"/>
              </a:rPr>
              <a:t>DataResourceName</a:t>
            </a:r>
            <a:r>
              <a:rPr lang="en-US" sz="1000" dirty="0" smtClean="0">
                <a:solidFill>
                  <a:schemeClr val="tx1"/>
                </a:solidFill>
                <a:latin typeface="+mj-lt"/>
              </a:rPr>
              <a:t> )</a:t>
            </a:r>
            <a:endParaRPr lang="en-US" sz="1000" baseline="-25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187624" y="2780928"/>
            <a:ext cx="7749480" cy="4495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noProof="0" dirty="0" err="1" smtClean="0">
                <a:latin typeface="+mn-lt"/>
              </a:rPr>
              <a:t>Pulling</a:t>
            </a:r>
            <a:r>
              <a:rPr lang="fr-CH" sz="2400" kern="0" noProof="0" dirty="0" smtClean="0">
                <a:latin typeface="+mn-lt"/>
              </a:rPr>
              <a:t> data </a:t>
            </a:r>
            <a:r>
              <a:rPr lang="fr-CH" sz="2400" kern="0" noProof="0" dirty="0" err="1" smtClean="0">
                <a:latin typeface="+mn-lt"/>
              </a:rPr>
              <a:t>from</a:t>
            </a:r>
            <a:r>
              <a:rPr lang="fr-CH" sz="2400" kern="0" noProof="0" dirty="0" smtClean="0">
                <a:latin typeface="+mn-lt"/>
              </a:rPr>
              <a:t> the new </a:t>
            </a:r>
            <a:r>
              <a:rPr lang="fr-CH" sz="2400" kern="0" noProof="0" dirty="0" err="1" smtClean="0">
                <a:latin typeface="+mn-lt"/>
              </a:rPr>
              <a:t>resource</a:t>
            </a:r>
            <a:endParaRPr lang="fr-CH" sz="2400" kern="0" noProof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-pull obsResource1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05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fr-CH" sz="900" dirty="0" err="1" smtClean="0">
                <a:latin typeface="Courier New" pitchFamily="49" charset="0"/>
                <a:cs typeface="Courier New" pitchFamily="49" charset="0"/>
              </a:rPr>
              <a:t>xml</a:t>
            </a: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 version="1.0" </a:t>
            </a:r>
            <a:r>
              <a:rPr lang="fr-CH" sz="900" dirty="0" err="1" smtClean="0">
                <a:latin typeface="Courier New" pitchFamily="49" charset="0"/>
                <a:cs typeface="Courier New" pitchFamily="49" charset="0"/>
              </a:rPr>
              <a:t>encoding</a:t>
            </a: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="UTF-8" </a:t>
            </a:r>
            <a:r>
              <a:rPr lang="fr-CH" sz="900" dirty="0" err="1" smtClean="0">
                <a:latin typeface="Courier New" pitchFamily="49" charset="0"/>
                <a:cs typeface="Courier New" pitchFamily="49" charset="0"/>
              </a:rPr>
              <a:t>standalone</a:t>
            </a: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fr-CH" sz="900" dirty="0" err="1" smtClean="0">
                <a:latin typeface="Courier New" pitchFamily="49" charset="0"/>
                <a:cs typeface="Courier New" pitchFamily="49" charset="0"/>
              </a:rPr>
              <a:t>yes</a:t>
            </a: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"?&gt;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fr-CH" sz="900" dirty="0" err="1" smtClean="0">
                <a:latin typeface="Courier New" pitchFamily="49" charset="0"/>
                <a:cs typeface="Courier New" pitchFamily="49" charset="0"/>
              </a:rPr>
              <a:t>sparql</a:t>
            </a: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900" dirty="0" err="1" smtClean="0">
                <a:latin typeface="Courier New" pitchFamily="49" charset="0"/>
                <a:cs typeface="Courier New" pitchFamily="49" charset="0"/>
              </a:rPr>
              <a:t>xmlns</a:t>
            </a: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="http://www.w3.org/2007/SPARQL/results#"&gt;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fr-CH" sz="900" dirty="0" err="1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        &lt;variable </a:t>
            </a:r>
            <a:r>
              <a:rPr lang="fr-CH" sz="9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fr-CH" sz="900" b="1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"/&gt;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    &lt;/</a:t>
            </a:r>
            <a:r>
              <a:rPr lang="fr-CH" sz="900" dirty="0" err="1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fr-CH" sz="900" dirty="0" err="1" smtClean="0">
                <a:latin typeface="Courier New" pitchFamily="49" charset="0"/>
                <a:cs typeface="Courier New" pitchFamily="49" charset="0"/>
              </a:rPr>
              <a:t>results</a:t>
            </a: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        &lt;</a:t>
            </a:r>
            <a:r>
              <a:rPr lang="fr-CH" sz="900" dirty="0" err="1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            &lt;</a:t>
            </a:r>
            <a:r>
              <a:rPr lang="fr-CH" sz="900" dirty="0" err="1" smtClean="0">
                <a:latin typeface="Courier New" pitchFamily="49" charset="0"/>
                <a:cs typeface="Courier New" pitchFamily="49" charset="0"/>
              </a:rPr>
              <a:t>binding</a:t>
            </a: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9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fr-CH" sz="900" b="1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                &lt;</a:t>
            </a:r>
            <a:r>
              <a:rPr lang="fr-CH" sz="900" dirty="0" err="1" smtClean="0">
                <a:latin typeface="Courier New" pitchFamily="49" charset="0"/>
                <a:cs typeface="Courier New" pitchFamily="49" charset="0"/>
              </a:rPr>
              <a:t>uri</a:t>
            </a: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&gt;http://semsorgrid4env.eu/ns#Obs/WaveHeight/boscombe/1306497537858&lt;/uri&gt;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            &lt;/</a:t>
            </a:r>
            <a:r>
              <a:rPr lang="fr-CH" sz="900" dirty="0" err="1" smtClean="0">
                <a:latin typeface="Courier New" pitchFamily="49" charset="0"/>
                <a:cs typeface="Courier New" pitchFamily="49" charset="0"/>
              </a:rPr>
              <a:t>binding</a:t>
            </a:r>
            <a:r>
              <a:rPr lang="fr-CH" sz="9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000" kern="0" dirty="0" smtClean="0">
                <a:latin typeface="+mn-lt"/>
              </a:rPr>
              <a:t>…..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dirty="0" smtClean="0"/>
              <a:t>List pull </a:t>
            </a:r>
            <a:r>
              <a:rPr lang="fr-CH" sz="2400" kern="0" dirty="0" err="1" smtClean="0"/>
              <a:t>resources</a:t>
            </a:r>
            <a:endParaRPr lang="fr-CH" sz="2400" kern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fr-CH" sz="1400" dirty="0" err="1" smtClean="0">
                <a:latin typeface="Courier New" pitchFamily="49" charset="0"/>
                <a:cs typeface="Courier New" pitchFamily="49" charset="0"/>
              </a:rPr>
              <a:t>lp</a:t>
            </a:r>
            <a:endParaRPr lang="fr-CH" sz="14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000" kern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100" kern="0" dirty="0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Tuple</a:t>
            </a:r>
            <a:r>
              <a:rPr lang="fr-CH" dirty="0" smtClean="0"/>
              <a:t> </a:t>
            </a:r>
            <a:r>
              <a:rPr lang="fr-CH" dirty="0" err="1" smtClean="0"/>
              <a:t>generator</a:t>
            </a:r>
            <a:endParaRPr lang="fr-CH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43000" y="1447800"/>
            <a:ext cx="7315200" cy="4495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000" dirty="0" err="1" smtClean="0"/>
              <a:t>Launch</a:t>
            </a:r>
            <a:r>
              <a:rPr lang="fr-CH" sz="2000" dirty="0" smtClean="0"/>
              <a:t> the </a:t>
            </a:r>
            <a:r>
              <a:rPr lang="fr-CH" sz="2000" dirty="0" err="1" smtClean="0"/>
              <a:t>Tuple</a:t>
            </a:r>
            <a:r>
              <a:rPr lang="fr-CH" sz="2000" dirty="0" smtClean="0"/>
              <a:t> </a:t>
            </a:r>
            <a:r>
              <a:rPr lang="fr-CH" sz="2000" dirty="0" err="1" smtClean="0"/>
              <a:t>generator</a:t>
            </a:r>
            <a:r>
              <a:rPr lang="fr-CH" sz="2000" dirty="0" smtClean="0"/>
              <a:t>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dirty="0" smtClean="0">
                <a:latin typeface="Courier New" pitchFamily="49" charset="0"/>
                <a:cs typeface="Courier New" pitchFamily="49" charset="0"/>
              </a:rPr>
              <a:t>&gt;cd /home/</a:t>
            </a:r>
            <a:r>
              <a:rPr lang="fr-CH" sz="1400" dirty="0" err="1" smtClean="0">
                <a:latin typeface="Courier New" pitchFamily="49" charset="0"/>
                <a:cs typeface="Courier New" pitchFamily="49" charset="0"/>
              </a:rPr>
              <a:t>developer</a:t>
            </a:r>
            <a:r>
              <a:rPr lang="fr-CH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fr-CH" sz="1400" dirty="0" err="1" smtClean="0">
                <a:latin typeface="Courier New" pitchFamily="49" charset="0"/>
                <a:cs typeface="Courier New" pitchFamily="49" charset="0"/>
              </a:rPr>
              <a:t>iqs</a:t>
            </a:r>
            <a:r>
              <a:rPr lang="fr-CH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fr-CH" sz="1400" dirty="0" err="1" smtClean="0">
                <a:latin typeface="Courier New" pitchFamily="49" charset="0"/>
                <a:cs typeface="Courier New" pitchFamily="49" charset="0"/>
              </a:rPr>
              <a:t>demo</a:t>
            </a:r>
            <a:r>
              <a:rPr lang="fr-CH" sz="1400" dirty="0" smtClean="0">
                <a:latin typeface="Courier New" pitchFamily="49" charset="0"/>
                <a:cs typeface="Courier New" pitchFamily="49" charset="0"/>
              </a:rPr>
              <a:t>-client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dirty="0" smtClean="0">
                <a:latin typeface="Courier New" pitchFamily="49" charset="0"/>
                <a:cs typeface="Courier New" pitchFamily="49" charset="0"/>
              </a:rPr>
              <a:t>&gt; java -</a:t>
            </a:r>
            <a:r>
              <a:rPr lang="fr-CH" sz="140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fr-CH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400" dirty="0" err="1" smtClean="0">
                <a:latin typeface="Courier New" pitchFamily="49" charset="0"/>
                <a:cs typeface="Courier New" pitchFamily="49" charset="0"/>
              </a:rPr>
              <a:t>target</a:t>
            </a:r>
            <a:r>
              <a:rPr lang="fr-CH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fr-CH" sz="1400" dirty="0" err="1" smtClean="0">
                <a:latin typeface="Courier New" pitchFamily="49" charset="0"/>
                <a:cs typeface="Courier New" pitchFamily="49" charset="0"/>
              </a:rPr>
              <a:t>classes:target</a:t>
            </a:r>
            <a:r>
              <a:rPr lang="fr-CH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fr-CH" sz="1400" dirty="0" err="1" smtClean="0">
                <a:latin typeface="Courier New" pitchFamily="49" charset="0"/>
                <a:cs typeface="Courier New" pitchFamily="49" charset="0"/>
              </a:rPr>
              <a:t>dependency</a:t>
            </a:r>
            <a:r>
              <a:rPr lang="fr-CH" sz="1400" dirty="0" smtClean="0">
                <a:latin typeface="Courier New" pitchFamily="49" charset="0"/>
                <a:cs typeface="Courier New" pitchFamily="49" charset="0"/>
              </a:rPr>
              <a:t>/* es.upm.fi.dia.oeg.integrator.client.TupleGenerator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endParaRPr lang="fr-CH" sz="20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More on </a:t>
            </a:r>
            <a:r>
              <a:rPr lang="fr-CH" dirty="0" err="1" smtClean="0"/>
              <a:t>Mappings</a:t>
            </a:r>
            <a:endParaRPr lang="fr-CH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1196752"/>
            <a:ext cx="7776864" cy="4622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000" kern="0" dirty="0" err="1" smtClean="0">
                <a:solidFill>
                  <a:srgbClr val="292929"/>
                </a:solidFill>
              </a:rPr>
              <a:t>Adding</a:t>
            </a:r>
            <a:r>
              <a:rPr lang="fr-CH" sz="2000" kern="0" dirty="0" smtClean="0">
                <a:solidFill>
                  <a:srgbClr val="292929"/>
                </a:solidFill>
              </a:rPr>
              <a:t> </a:t>
            </a:r>
            <a:r>
              <a:rPr lang="fr-CH" sz="2000" kern="0" dirty="0" err="1" smtClean="0">
                <a:solidFill>
                  <a:srgbClr val="292929"/>
                </a:solidFill>
              </a:rPr>
              <a:t>predicates</a:t>
            </a:r>
            <a:r>
              <a:rPr lang="fr-CH" sz="2000" kern="0" dirty="0" smtClean="0">
                <a:solidFill>
                  <a:srgbClr val="292929"/>
                </a:solidFill>
              </a:rPr>
              <a:t> to the Observation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2000" kern="0" dirty="0" smtClean="0">
              <a:solidFill>
                <a:srgbClr val="292929"/>
              </a:solidFill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:</a:t>
            </a:r>
            <a:r>
              <a:rPr lang="fr-CH" sz="1400" kern="0" dirty="0" err="1" smtClean="0">
                <a:solidFill>
                  <a:srgbClr val="292929"/>
                </a:solidFill>
              </a:rPr>
              <a:t>boscombeWaveObsMapping</a:t>
            </a:r>
            <a:r>
              <a:rPr lang="fr-CH" sz="1400" kern="0" dirty="0" smtClean="0">
                <a:solidFill>
                  <a:srgbClr val="292929"/>
                </a:solidFill>
              </a:rPr>
              <a:t>   a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rr:TriplesMapClass</a:t>
            </a:r>
            <a:r>
              <a:rPr lang="fr-CH" sz="1400" kern="0" dirty="0" smtClean="0">
                <a:solidFill>
                  <a:srgbClr val="292929"/>
                </a:solidFill>
              </a:rPr>
              <a:t>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rr:SQLQuery</a:t>
            </a:r>
            <a:r>
              <a:rPr lang="fr-CH" sz="1400" kern="0" dirty="0" smtClean="0">
                <a:solidFill>
                  <a:srgbClr val="292929"/>
                </a:solidFill>
              </a:rPr>
              <a:t> "";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rr:subjectMap</a:t>
            </a:r>
            <a:r>
              <a:rPr lang="fr-CH" sz="1400" kern="0" dirty="0" smtClean="0">
                <a:solidFill>
                  <a:srgbClr val="292929"/>
                </a:solidFill>
              </a:rPr>
              <a:t> [	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		</a:t>
            </a:r>
            <a:r>
              <a:rPr lang="fr-CH" sz="1400" kern="0" dirty="0" err="1" smtClean="0">
                <a:solidFill>
                  <a:srgbClr val="292929"/>
                </a:solidFill>
              </a:rPr>
              <a:t>rr:template</a:t>
            </a:r>
            <a:r>
              <a:rPr lang="fr-CH" sz="1400" kern="0" dirty="0" smtClean="0">
                <a:solidFill>
                  <a:srgbClr val="292929"/>
                </a:solidFill>
              </a:rPr>
              <a:t> "http://semsorgrid4env.eu/ns#Obs/WaveHeight/boscombe/{timestamp}";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		</a:t>
            </a:r>
            <a:r>
              <a:rPr lang="fr-CH" sz="1400" kern="0" dirty="0" err="1" smtClean="0">
                <a:solidFill>
                  <a:srgbClr val="292929"/>
                </a:solidFill>
              </a:rPr>
              <a:t>rr:class</a:t>
            </a:r>
            <a:r>
              <a:rPr lang="fr-CH" sz="1400" kern="0" dirty="0" smtClean="0">
                <a:solidFill>
                  <a:srgbClr val="292929"/>
                </a:solidFill>
              </a:rPr>
              <a:t> </a:t>
            </a:r>
            <a:r>
              <a:rPr lang="fr-CH" sz="1400" kern="0" dirty="0" err="1" smtClean="0">
                <a:solidFill>
                  <a:srgbClr val="292929"/>
                </a:solidFill>
              </a:rPr>
              <a:t>ssn:Observation</a:t>
            </a:r>
            <a:r>
              <a:rPr lang="fr-CH" sz="1400" kern="0" dirty="0" smtClean="0">
                <a:solidFill>
                  <a:srgbClr val="292929"/>
                </a:solidFill>
              </a:rPr>
              <a:t>;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rr:graph</a:t>
            </a:r>
            <a:r>
              <a:rPr lang="fr-CH" sz="1400" kern="0" dirty="0" smtClean="0">
                <a:solidFill>
                  <a:srgbClr val="292929"/>
                </a:solidFill>
              </a:rPr>
              <a:t> </a:t>
            </a:r>
            <a:r>
              <a:rPr lang="fr-CH" sz="1400" kern="0" dirty="0" err="1" smtClean="0">
                <a:solidFill>
                  <a:srgbClr val="292929"/>
                </a:solidFill>
              </a:rPr>
              <a:t>ssg:waves.srdf</a:t>
            </a:r>
            <a:r>
              <a:rPr lang="fr-CH" sz="1400" kern="0" dirty="0" smtClean="0">
                <a:solidFill>
                  <a:srgbClr val="292929"/>
                </a:solidFill>
              </a:rPr>
              <a:t>];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rr:tableName</a:t>
            </a:r>
            <a:r>
              <a:rPr lang="fr-CH" sz="1400" kern="0" dirty="0" smtClean="0">
                <a:solidFill>
                  <a:srgbClr val="292929"/>
                </a:solidFill>
              </a:rPr>
              <a:t> "</a:t>
            </a:r>
            <a:r>
              <a:rPr lang="fr-CH" sz="1400" kern="0" dirty="0" err="1" smtClean="0">
                <a:solidFill>
                  <a:srgbClr val="292929"/>
                </a:solidFill>
              </a:rPr>
              <a:t>envdata_boscombe</a:t>
            </a:r>
            <a:r>
              <a:rPr lang="fr-CH" sz="1400" kern="0" dirty="0" smtClean="0">
                <a:solidFill>
                  <a:srgbClr val="292929"/>
                </a:solidFill>
              </a:rPr>
              <a:t>";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rr:predicateObjectMap</a:t>
            </a:r>
            <a:r>
              <a:rPr lang="fr-CH" sz="1400" kern="0" dirty="0" smtClean="0">
                <a:solidFill>
                  <a:srgbClr val="292929"/>
                </a:solidFill>
              </a:rPr>
              <a:t> 	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		[</a:t>
            </a:r>
            <a:r>
              <a:rPr lang="fr-CH" sz="1400" kern="0" dirty="0" err="1" smtClean="0">
                <a:solidFill>
                  <a:srgbClr val="292929"/>
                </a:solidFill>
              </a:rPr>
              <a:t>rr:predicateMap</a:t>
            </a:r>
            <a:r>
              <a:rPr lang="fr-CH" sz="1400" kern="0" dirty="0" smtClean="0">
                <a:solidFill>
                  <a:srgbClr val="292929"/>
                </a:solidFill>
              </a:rPr>
              <a:t> [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rr:predicate</a:t>
            </a:r>
            <a:r>
              <a:rPr lang="fr-CH" sz="1400" kern="0" dirty="0" smtClean="0">
                <a:solidFill>
                  <a:srgbClr val="292929"/>
                </a:solidFill>
              </a:rPr>
              <a:t> </a:t>
            </a:r>
            <a:r>
              <a:rPr lang="fr-CH" sz="1400" kern="0" dirty="0" err="1" smtClean="0">
                <a:solidFill>
                  <a:schemeClr val="accent2"/>
                </a:solidFill>
              </a:rPr>
              <a:t>ssn:observationResult</a:t>
            </a:r>
            <a:r>
              <a:rPr lang="fr-CH" sz="1400" kern="0" dirty="0" smtClean="0">
                <a:solidFill>
                  <a:srgbClr val="292929"/>
                </a:solidFill>
              </a:rPr>
              <a:t> ];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  		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rr:objectMap</a:t>
            </a:r>
            <a:r>
              <a:rPr lang="fr-CH" sz="1400" kern="0" dirty="0" smtClean="0">
                <a:solidFill>
                  <a:srgbClr val="292929"/>
                </a:solidFill>
              </a:rPr>
              <a:t>    [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rr:column</a:t>
            </a:r>
            <a:r>
              <a:rPr lang="fr-CH" sz="1400" kern="0" dirty="0" smtClean="0">
                <a:solidFill>
                  <a:srgbClr val="292929"/>
                </a:solidFill>
              </a:rPr>
              <a:t> "</a:t>
            </a:r>
            <a:r>
              <a:rPr lang="fr-CH" sz="1400" kern="0" dirty="0" err="1" smtClean="0">
                <a:solidFill>
                  <a:srgbClr val="FF0000"/>
                </a:solidFill>
              </a:rPr>
              <a:t>Hs</a:t>
            </a:r>
            <a:r>
              <a:rPr lang="fr-CH" sz="1400" kern="0" dirty="0" smtClean="0">
                <a:solidFill>
                  <a:srgbClr val="292929"/>
                </a:solidFill>
              </a:rPr>
              <a:t>" ]],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		[</a:t>
            </a:r>
            <a:r>
              <a:rPr lang="fr-CH" sz="1400" kern="0" dirty="0" err="1" smtClean="0">
                <a:solidFill>
                  <a:srgbClr val="292929"/>
                </a:solidFill>
              </a:rPr>
              <a:t>rr:predicateMap</a:t>
            </a:r>
            <a:r>
              <a:rPr lang="fr-CH" sz="1400" kern="0" dirty="0" smtClean="0">
                <a:solidFill>
                  <a:srgbClr val="292929"/>
                </a:solidFill>
              </a:rPr>
              <a:t> [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rr:predicate</a:t>
            </a:r>
            <a:r>
              <a:rPr lang="fr-CH" sz="1400" kern="0" dirty="0" smtClean="0">
                <a:solidFill>
                  <a:srgbClr val="292929"/>
                </a:solidFill>
              </a:rPr>
              <a:t> </a:t>
            </a:r>
            <a:r>
              <a:rPr lang="fr-CH" sz="1400" kern="0" dirty="0" err="1" smtClean="0">
                <a:solidFill>
                  <a:schemeClr val="accent2"/>
                </a:solidFill>
              </a:rPr>
              <a:t>ssn:observationResultTime</a:t>
            </a:r>
            <a:r>
              <a:rPr lang="fr-CH" sz="1400" kern="0" dirty="0" smtClean="0">
                <a:solidFill>
                  <a:srgbClr val="292929"/>
                </a:solidFill>
              </a:rPr>
              <a:t> ];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  		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rr:objectMap</a:t>
            </a:r>
            <a:r>
              <a:rPr lang="fr-CH" sz="1400" kern="0" dirty="0" smtClean="0">
                <a:solidFill>
                  <a:srgbClr val="292929"/>
                </a:solidFill>
              </a:rPr>
              <a:t>    [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rr:column</a:t>
            </a:r>
            <a:r>
              <a:rPr lang="fr-CH" sz="1400" kern="0" dirty="0" smtClean="0">
                <a:solidFill>
                  <a:srgbClr val="292929"/>
                </a:solidFill>
              </a:rPr>
              <a:t> "</a:t>
            </a:r>
            <a:r>
              <a:rPr lang="fr-CH" sz="1400" kern="0" dirty="0" err="1" smtClean="0">
                <a:solidFill>
                  <a:srgbClr val="FF0000"/>
                </a:solidFill>
              </a:rPr>
              <a:t>timestamp</a:t>
            </a:r>
            <a:r>
              <a:rPr lang="fr-CH" sz="1400" kern="0" dirty="0" smtClean="0">
                <a:solidFill>
                  <a:srgbClr val="292929"/>
                </a:solidFill>
              </a:rPr>
              <a:t>" ]],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		[</a:t>
            </a:r>
            <a:r>
              <a:rPr lang="fr-CH" sz="1400" kern="0" dirty="0" err="1" smtClean="0">
                <a:solidFill>
                  <a:srgbClr val="292929"/>
                </a:solidFill>
              </a:rPr>
              <a:t>rr:predicateMap</a:t>
            </a:r>
            <a:r>
              <a:rPr lang="fr-CH" sz="1400" kern="0" dirty="0" smtClean="0">
                <a:solidFill>
                  <a:srgbClr val="292929"/>
                </a:solidFill>
              </a:rPr>
              <a:t> [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rr:predicate</a:t>
            </a:r>
            <a:r>
              <a:rPr lang="fr-CH" sz="1400" kern="0" dirty="0" smtClean="0">
                <a:solidFill>
                  <a:srgbClr val="292929"/>
                </a:solidFill>
              </a:rPr>
              <a:t> </a:t>
            </a:r>
            <a:r>
              <a:rPr lang="fr-CH" sz="1400" kern="0" dirty="0" err="1" smtClean="0">
                <a:solidFill>
                  <a:schemeClr val="accent2"/>
                </a:solidFill>
              </a:rPr>
              <a:t>ssn:observedProperty</a:t>
            </a:r>
            <a:r>
              <a:rPr lang="fr-CH" sz="1400" kern="0" dirty="0" smtClean="0">
                <a:solidFill>
                  <a:srgbClr val="292929"/>
                </a:solidFill>
              </a:rPr>
              <a:t> ];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  		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rr:objectMap</a:t>
            </a:r>
            <a:r>
              <a:rPr lang="fr-CH" sz="1400" kern="0" dirty="0" smtClean="0">
                <a:solidFill>
                  <a:srgbClr val="292929"/>
                </a:solidFill>
              </a:rPr>
              <a:t>    [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rr:object</a:t>
            </a:r>
            <a:r>
              <a:rPr lang="fr-CH" sz="1400" kern="0" dirty="0" smtClean="0">
                <a:solidFill>
                  <a:srgbClr val="292929"/>
                </a:solidFill>
              </a:rPr>
              <a:t> </a:t>
            </a:r>
            <a:r>
              <a:rPr lang="fr-CH" sz="1400" kern="0" dirty="0" err="1" smtClean="0">
                <a:solidFill>
                  <a:srgbClr val="292929"/>
                </a:solidFill>
              </a:rPr>
              <a:t>cd:WaveHeight</a:t>
            </a:r>
            <a:r>
              <a:rPr lang="fr-CH" sz="1400" kern="0" dirty="0" smtClean="0">
                <a:solidFill>
                  <a:srgbClr val="292929"/>
                </a:solidFill>
              </a:rPr>
              <a:t> ]];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.</a:t>
            </a:r>
          </a:p>
          <a:p>
            <a:endParaRPr lang="fr-CH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Create</a:t>
            </a:r>
            <a:r>
              <a:rPr lang="fr-CH" dirty="0" smtClean="0"/>
              <a:t> </a:t>
            </a:r>
            <a:r>
              <a:rPr lang="fr-CH" dirty="0" err="1" smtClean="0"/>
              <a:t>another</a:t>
            </a:r>
            <a:r>
              <a:rPr lang="fr-CH" dirty="0" smtClean="0"/>
              <a:t> </a:t>
            </a:r>
            <a:r>
              <a:rPr lang="fr-CH" dirty="0" err="1" smtClean="0"/>
              <a:t>Integrated</a:t>
            </a:r>
            <a:r>
              <a:rPr lang="fr-CH" dirty="0" smtClean="0"/>
              <a:t> </a:t>
            </a:r>
            <a:r>
              <a:rPr lang="fr-CH" dirty="0" err="1" smtClean="0"/>
              <a:t>resource</a:t>
            </a:r>
            <a:endParaRPr lang="fr-CH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15616" y="1340768"/>
            <a:ext cx="7749480" cy="4495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noProof="0" dirty="0" err="1" smtClean="0">
                <a:latin typeface="+mn-lt"/>
              </a:rPr>
              <a:t>Integrate</a:t>
            </a:r>
            <a:r>
              <a:rPr lang="fr-CH" sz="2400" kern="0" noProof="0" dirty="0" smtClean="0">
                <a:latin typeface="+mn-lt"/>
              </a:rPr>
              <a:t> configuration, change </a:t>
            </a:r>
            <a:r>
              <a:rPr lang="fr-CH" sz="2400" kern="0" noProof="0" dirty="0" err="1" smtClean="0">
                <a:latin typeface="+mn-lt"/>
              </a:rPr>
              <a:t>resource</a:t>
            </a:r>
            <a:r>
              <a:rPr lang="fr-CH" sz="2400" kern="0" noProof="0" dirty="0" smtClean="0">
                <a:latin typeface="+mn-lt"/>
              </a:rPr>
              <a:t> </a:t>
            </a:r>
            <a:r>
              <a:rPr lang="fr-CH" sz="2400" kern="0" noProof="0" dirty="0" err="1" smtClean="0">
                <a:latin typeface="+mn-lt"/>
              </a:rPr>
              <a:t>name</a:t>
            </a:r>
            <a:r>
              <a:rPr lang="fr-CH" sz="2400" kern="0" noProof="0" dirty="0" smtClean="0">
                <a:latin typeface="+mn-lt"/>
              </a:rPr>
              <a:t>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iqs</a:t>
            </a: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iqs</a:t>
            </a: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-client/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integrate.properties</a:t>
            </a:r>
            <a:endParaRPr lang="fr-CH" sz="16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200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integrated.resource.name = </a:t>
            </a:r>
            <a:r>
              <a:rPr lang="fr-CH" sz="1200" b="1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waveResource</a:t>
            </a:r>
            <a:endParaRPr lang="fr-CH" sz="1200" b="1" kern="0" dirty="0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integrated.resource.mapping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fr-CH" sz="1200" b="1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mappingSimple.ttl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integrated.resource.list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fr-CH" sz="12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http://webgis1.geodata.soton.ac.uk:8080/CCO/services/PullStream?wsdl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http://webgis1.geodata.soton.ac.uk:8080/WaveNet/services/PullStream?wsdl</a:t>
            </a:r>
            <a:endParaRPr lang="fr-CH" sz="1200" kern="0" noProof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endParaRPr lang="fr-CH" sz="24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dirty="0" err="1" smtClean="0"/>
              <a:t>Integrate</a:t>
            </a:r>
            <a:r>
              <a:rPr lang="fr-CH" sz="2400" kern="0" dirty="0" smtClean="0"/>
              <a:t>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integrate</a:t>
            </a: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integrate.properties</a:t>
            </a:r>
            <a:endParaRPr lang="fr-CH" sz="16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000" kern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100" kern="0" dirty="0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A more </a:t>
            </a:r>
            <a:r>
              <a:rPr lang="fr-CH" dirty="0" err="1" smtClean="0"/>
              <a:t>complex</a:t>
            </a:r>
            <a:r>
              <a:rPr lang="fr-CH" dirty="0" smtClean="0"/>
              <a:t> SPARQL </a:t>
            </a:r>
            <a:r>
              <a:rPr lang="fr-CH" dirty="0" err="1" smtClean="0"/>
              <a:t>query</a:t>
            </a:r>
            <a:endParaRPr lang="fr-CH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87624" y="1268760"/>
            <a:ext cx="7749480" cy="4495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noProof="0" dirty="0" err="1" smtClean="0">
                <a:latin typeface="+mn-lt"/>
              </a:rPr>
              <a:t>Sample</a:t>
            </a:r>
            <a:r>
              <a:rPr lang="fr-CH" sz="2400" kern="0" noProof="0" dirty="0" smtClean="0">
                <a:latin typeface="+mn-lt"/>
              </a:rPr>
              <a:t> </a:t>
            </a:r>
            <a:r>
              <a:rPr lang="fr-CH" sz="2400" kern="0" noProof="0" dirty="0" err="1" smtClean="0">
                <a:latin typeface="+mn-lt"/>
              </a:rPr>
              <a:t>query</a:t>
            </a:r>
            <a:endParaRPr lang="fr-CH" sz="2400" kern="0" noProof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iqs</a:t>
            </a: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iqs</a:t>
            </a: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-client/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queryDemo.sparql</a:t>
            </a:r>
            <a:endParaRPr lang="fr-CH" sz="16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							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SELECT ?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?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waveHeight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?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wavetime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WHERE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 	?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ssn:Observation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ssn:observationResult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?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waveHeight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ssn:observedProperty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cd:WaveHeight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;		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ssn:observationResultTime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?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wavetime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   FILTER (?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waveHeight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&gt; 0.2)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		</a:t>
            </a:r>
            <a:endParaRPr lang="fr-CH" sz="24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dirty="0" err="1" smtClean="0"/>
              <a:t>Launch</a:t>
            </a:r>
            <a:r>
              <a:rPr lang="fr-CH" sz="2400" kern="0" dirty="0" smtClean="0"/>
              <a:t> </a:t>
            </a:r>
            <a:r>
              <a:rPr lang="fr-CH" sz="2400" kern="0" dirty="0" err="1" smtClean="0"/>
              <a:t>continuous</a:t>
            </a:r>
            <a:r>
              <a:rPr lang="fr-CH" sz="2400" kern="0" dirty="0" smtClean="0"/>
              <a:t> </a:t>
            </a:r>
            <a:r>
              <a:rPr lang="fr-CH" sz="2400" kern="0" dirty="0" err="1" smtClean="0"/>
              <a:t>query</a:t>
            </a:r>
            <a:endParaRPr lang="fr-CH" sz="24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query</a:t>
            </a: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queryDemo.sparql</a:t>
            </a: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waveResource</a:t>
            </a:r>
            <a:endParaRPr lang="fr-CH" sz="16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000" kern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dirty="0" smtClean="0"/>
              <a:t>Pull data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-pull waveResource1</a:t>
            </a:r>
            <a:endParaRPr lang="fr-CH" sz="16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100" kern="0" dirty="0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Mapping</a:t>
            </a:r>
            <a:r>
              <a:rPr lang="fr-CH" dirty="0" smtClean="0"/>
              <a:t> </a:t>
            </a:r>
            <a:r>
              <a:rPr lang="fr-CH" dirty="0" err="1" smtClean="0"/>
              <a:t>other</a:t>
            </a:r>
            <a:r>
              <a:rPr lang="fr-CH" dirty="0" smtClean="0"/>
              <a:t> Sources, </a:t>
            </a:r>
            <a:r>
              <a:rPr lang="fr-CH" dirty="0" err="1" smtClean="0"/>
              <a:t>other</a:t>
            </a:r>
            <a:r>
              <a:rPr lang="fr-CH" dirty="0" smtClean="0"/>
              <a:t> </a:t>
            </a:r>
            <a:r>
              <a:rPr lang="fr-CH" dirty="0" err="1" smtClean="0"/>
              <a:t>Properties</a:t>
            </a:r>
            <a:endParaRPr lang="fr-CH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196752"/>
            <a:ext cx="7776864" cy="5404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000" kern="0" dirty="0" smtClean="0">
                <a:solidFill>
                  <a:srgbClr val="292929"/>
                </a:solidFill>
              </a:rPr>
              <a:t>More </a:t>
            </a:r>
            <a:r>
              <a:rPr lang="fr-CH" sz="2000" kern="0" dirty="0" err="1" smtClean="0">
                <a:solidFill>
                  <a:srgbClr val="292929"/>
                </a:solidFill>
              </a:rPr>
              <a:t>complex</a:t>
            </a:r>
            <a:r>
              <a:rPr lang="fr-CH" sz="2000" kern="0" dirty="0" smtClean="0">
                <a:solidFill>
                  <a:srgbClr val="292929"/>
                </a:solidFill>
              </a:rPr>
              <a:t> </a:t>
            </a:r>
            <a:r>
              <a:rPr lang="fr-CH" sz="2000" kern="0" dirty="0" err="1" smtClean="0">
                <a:solidFill>
                  <a:srgbClr val="292929"/>
                </a:solidFill>
              </a:rPr>
              <a:t>mapping</a:t>
            </a:r>
            <a:r>
              <a:rPr lang="fr-CH" sz="2000" kern="0" dirty="0" smtClean="0">
                <a:solidFill>
                  <a:srgbClr val="292929"/>
                </a:solidFill>
              </a:rPr>
              <a:t>: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000" kern="0" dirty="0" err="1" smtClean="0">
                <a:solidFill>
                  <a:srgbClr val="292929"/>
                </a:solidFill>
              </a:rPr>
              <a:t>iqs</a:t>
            </a:r>
            <a:r>
              <a:rPr lang="fr-CH" sz="2000" kern="0" dirty="0" smtClean="0">
                <a:solidFill>
                  <a:srgbClr val="292929"/>
                </a:solidFill>
              </a:rPr>
              <a:t>/</a:t>
            </a:r>
            <a:r>
              <a:rPr lang="fr-CH" sz="2000" kern="0" dirty="0" err="1" smtClean="0">
                <a:solidFill>
                  <a:srgbClr val="292929"/>
                </a:solidFill>
              </a:rPr>
              <a:t>iqs</a:t>
            </a:r>
            <a:r>
              <a:rPr lang="fr-CH" sz="2000" kern="0" dirty="0" smtClean="0">
                <a:solidFill>
                  <a:srgbClr val="292929"/>
                </a:solidFill>
              </a:rPr>
              <a:t>-client/demoMapping.ttl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000" kern="0" dirty="0" smtClean="0">
                <a:solidFill>
                  <a:srgbClr val="292929"/>
                </a:solidFill>
              </a:rPr>
              <a:t>The </a:t>
            </a:r>
            <a:r>
              <a:rPr lang="fr-CH" sz="2000" kern="0" dirty="0" err="1" smtClean="0">
                <a:solidFill>
                  <a:srgbClr val="292929"/>
                </a:solidFill>
              </a:rPr>
              <a:t>WaveNet</a:t>
            </a:r>
            <a:r>
              <a:rPr lang="fr-CH" sz="2000" kern="0" dirty="0" smtClean="0">
                <a:solidFill>
                  <a:srgbClr val="292929"/>
                </a:solidFill>
              </a:rPr>
              <a:t> Source: </a:t>
            </a:r>
            <a:r>
              <a:rPr lang="fr-CH" sz="2000" kern="0" dirty="0" err="1" smtClean="0">
                <a:solidFill>
                  <a:srgbClr val="292929"/>
                </a:solidFill>
              </a:rPr>
              <a:t>poolebay</a:t>
            </a:r>
            <a:r>
              <a:rPr lang="fr-CH" sz="2000" kern="0" dirty="0" smtClean="0">
                <a:solidFill>
                  <a:srgbClr val="292929"/>
                </a:solidFill>
              </a:rPr>
              <a:t> </a:t>
            </a:r>
            <a:r>
              <a:rPr lang="fr-CH" sz="2000" kern="0" dirty="0" err="1" smtClean="0">
                <a:solidFill>
                  <a:srgbClr val="292929"/>
                </a:solidFill>
              </a:rPr>
              <a:t>wave</a:t>
            </a:r>
            <a:r>
              <a:rPr lang="fr-CH" sz="2000" kern="0" dirty="0" smtClean="0">
                <a:solidFill>
                  <a:srgbClr val="292929"/>
                </a:solidFill>
              </a:rPr>
              <a:t> data: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2000" kern="0" dirty="0" smtClean="0">
              <a:solidFill>
                <a:srgbClr val="292929"/>
              </a:solidFill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:</a:t>
            </a:r>
            <a:r>
              <a:rPr lang="fr-CH" sz="1400" kern="0" dirty="0" err="1" smtClean="0">
                <a:solidFill>
                  <a:srgbClr val="292929"/>
                </a:solidFill>
              </a:rPr>
              <a:t>poolebayWaveObsMapping</a:t>
            </a:r>
            <a:r>
              <a:rPr lang="fr-CH" sz="1400" kern="0" dirty="0" smtClean="0">
                <a:solidFill>
                  <a:srgbClr val="292929"/>
                </a:solidFill>
              </a:rPr>
              <a:t>   a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rr:TriplesMapClass</a:t>
            </a:r>
            <a:r>
              <a:rPr lang="fr-CH" sz="1400" kern="0" dirty="0" smtClean="0">
                <a:solidFill>
                  <a:srgbClr val="292929"/>
                </a:solidFill>
              </a:rPr>
              <a:t>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rr:SQLQuery</a:t>
            </a:r>
            <a:r>
              <a:rPr lang="fr-CH" sz="1400" kern="0" dirty="0" smtClean="0">
                <a:solidFill>
                  <a:srgbClr val="292929"/>
                </a:solidFill>
              </a:rPr>
              <a:t> "";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rr:subjectMap</a:t>
            </a:r>
            <a:r>
              <a:rPr lang="fr-CH" sz="1400" kern="0" dirty="0" smtClean="0">
                <a:solidFill>
                  <a:srgbClr val="292929"/>
                </a:solidFill>
              </a:rPr>
              <a:t> [	</a:t>
            </a:r>
            <a:r>
              <a:rPr lang="fr-CH" sz="1400" kern="0" dirty="0" err="1" smtClean="0">
                <a:solidFill>
                  <a:srgbClr val="292929"/>
                </a:solidFill>
              </a:rPr>
              <a:t>rr:template</a:t>
            </a:r>
            <a:r>
              <a:rPr lang="fr-CH" sz="1400" kern="0" dirty="0" smtClean="0">
                <a:solidFill>
                  <a:srgbClr val="292929"/>
                </a:solidFill>
              </a:rPr>
              <a:t> "http://semsorgrid4env.eu/ns#Obs/WaveHeight/poolebay/{</a:t>
            </a:r>
            <a:r>
              <a:rPr lang="fr-CH" sz="1400" kern="0" dirty="0" smtClean="0">
                <a:solidFill>
                  <a:srgbClr val="FF0000"/>
                </a:solidFill>
              </a:rPr>
              <a:t>timestamp</a:t>
            </a:r>
            <a:r>
              <a:rPr lang="fr-CH" sz="1400" kern="0" dirty="0" smtClean="0">
                <a:solidFill>
                  <a:srgbClr val="292929"/>
                </a:solidFill>
              </a:rPr>
              <a:t>}";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		   		</a:t>
            </a:r>
            <a:r>
              <a:rPr lang="fr-CH" sz="1400" kern="0" dirty="0" err="1" smtClean="0">
                <a:solidFill>
                  <a:srgbClr val="292929"/>
                </a:solidFill>
              </a:rPr>
              <a:t>rr:class</a:t>
            </a:r>
            <a:r>
              <a:rPr lang="fr-CH" sz="1400" kern="0" dirty="0" smtClean="0">
                <a:solidFill>
                  <a:srgbClr val="292929"/>
                </a:solidFill>
              </a:rPr>
              <a:t> </a:t>
            </a:r>
            <a:r>
              <a:rPr lang="fr-CH" sz="1400" kern="0" dirty="0" err="1" smtClean="0">
                <a:solidFill>
                  <a:srgbClr val="292929"/>
                </a:solidFill>
              </a:rPr>
              <a:t>ssn:Observation</a:t>
            </a:r>
            <a:r>
              <a:rPr lang="fr-CH" sz="1400" kern="0" dirty="0" smtClean="0">
                <a:solidFill>
                  <a:srgbClr val="292929"/>
                </a:solidFill>
              </a:rPr>
              <a:t>;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rr:graph</a:t>
            </a:r>
            <a:r>
              <a:rPr lang="fr-CH" sz="1400" kern="0" dirty="0" smtClean="0">
                <a:solidFill>
                  <a:srgbClr val="292929"/>
                </a:solidFill>
              </a:rPr>
              <a:t> </a:t>
            </a:r>
            <a:r>
              <a:rPr lang="fr-CH" sz="1400" kern="0" dirty="0" err="1" smtClean="0">
                <a:solidFill>
                  <a:srgbClr val="292929"/>
                </a:solidFill>
              </a:rPr>
              <a:t>ssg:waves.srdf</a:t>
            </a:r>
            <a:r>
              <a:rPr lang="fr-CH" sz="1400" kern="0" dirty="0" smtClean="0">
                <a:solidFill>
                  <a:srgbClr val="292929"/>
                </a:solidFill>
              </a:rPr>
              <a:t>];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	</a:t>
            </a:r>
            <a:r>
              <a:rPr lang="fr-CH" sz="1400" kern="0" dirty="0" err="1" smtClean="0">
                <a:solidFill>
                  <a:srgbClr val="292929"/>
                </a:solidFill>
              </a:rPr>
              <a:t>rr:tableName</a:t>
            </a:r>
            <a:r>
              <a:rPr lang="fr-CH" sz="1400" kern="0" dirty="0" smtClean="0">
                <a:solidFill>
                  <a:srgbClr val="292929"/>
                </a:solidFill>
              </a:rPr>
              <a:t> "</a:t>
            </a:r>
            <a:r>
              <a:rPr lang="fr-CH" sz="1400" kern="0" dirty="0" err="1" smtClean="0">
                <a:solidFill>
                  <a:srgbClr val="FF0000"/>
                </a:solidFill>
              </a:rPr>
              <a:t>envdata_wavenet_poolebay</a:t>
            </a:r>
            <a:r>
              <a:rPr lang="fr-CH" sz="1400" kern="0" dirty="0" smtClean="0">
                <a:solidFill>
                  <a:srgbClr val="292929"/>
                </a:solidFill>
              </a:rPr>
              <a:t>";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rr:predicateObjectMap</a:t>
            </a:r>
            <a:r>
              <a:rPr lang="fr-CH" sz="1400" kern="0" dirty="0" smtClean="0">
                <a:solidFill>
                  <a:srgbClr val="292929"/>
                </a:solidFill>
              </a:rPr>
              <a:t> 	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	[	</a:t>
            </a:r>
            <a:r>
              <a:rPr lang="fr-CH" sz="1400" kern="0" dirty="0" err="1" smtClean="0">
                <a:solidFill>
                  <a:srgbClr val="292929"/>
                </a:solidFill>
              </a:rPr>
              <a:t>rr:predicateMap</a:t>
            </a:r>
            <a:r>
              <a:rPr lang="fr-CH" sz="1400" kern="0" dirty="0" smtClean="0">
                <a:solidFill>
                  <a:srgbClr val="292929"/>
                </a:solidFill>
              </a:rPr>
              <a:t> [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rr:predicate</a:t>
            </a:r>
            <a:r>
              <a:rPr lang="fr-CH" sz="1400" kern="0" dirty="0" smtClean="0">
                <a:solidFill>
                  <a:srgbClr val="292929"/>
                </a:solidFill>
              </a:rPr>
              <a:t> </a:t>
            </a:r>
            <a:r>
              <a:rPr lang="fr-CH" sz="1400" kern="0" dirty="0" err="1" smtClean="0">
                <a:solidFill>
                  <a:schemeClr val="accent2"/>
                </a:solidFill>
              </a:rPr>
              <a:t>ssn:observationResult</a:t>
            </a:r>
            <a:r>
              <a:rPr lang="fr-CH" sz="1400" kern="0" dirty="0" smtClean="0">
                <a:solidFill>
                  <a:srgbClr val="292929"/>
                </a:solidFill>
              </a:rPr>
              <a:t> ];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  		</a:t>
            </a:r>
            <a:r>
              <a:rPr lang="fr-CH" sz="1400" kern="0" dirty="0" err="1" smtClean="0">
                <a:solidFill>
                  <a:srgbClr val="292929"/>
                </a:solidFill>
              </a:rPr>
              <a:t>rr:objectMap</a:t>
            </a:r>
            <a:r>
              <a:rPr lang="fr-CH" sz="1400" kern="0" dirty="0" smtClean="0">
                <a:solidFill>
                  <a:srgbClr val="292929"/>
                </a:solidFill>
              </a:rPr>
              <a:t>    [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rr:column</a:t>
            </a:r>
            <a:r>
              <a:rPr lang="fr-CH" sz="1400" kern="0" dirty="0" smtClean="0">
                <a:solidFill>
                  <a:srgbClr val="292929"/>
                </a:solidFill>
              </a:rPr>
              <a:t> "</a:t>
            </a:r>
            <a:r>
              <a:rPr lang="fr-CH" sz="1400" kern="0" dirty="0" err="1" smtClean="0">
                <a:solidFill>
                  <a:srgbClr val="FF0000"/>
                </a:solidFill>
              </a:rPr>
              <a:t>Hs</a:t>
            </a:r>
            <a:r>
              <a:rPr lang="fr-CH" sz="1400" kern="0" dirty="0" smtClean="0">
                <a:solidFill>
                  <a:srgbClr val="292929"/>
                </a:solidFill>
              </a:rPr>
              <a:t>" ]],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	[	</a:t>
            </a:r>
            <a:r>
              <a:rPr lang="fr-CH" sz="1400" kern="0" dirty="0" err="1" smtClean="0">
                <a:solidFill>
                  <a:srgbClr val="292929"/>
                </a:solidFill>
              </a:rPr>
              <a:t>rr:predicateMap</a:t>
            </a:r>
            <a:r>
              <a:rPr lang="fr-CH" sz="1400" kern="0" dirty="0" smtClean="0">
                <a:solidFill>
                  <a:srgbClr val="292929"/>
                </a:solidFill>
              </a:rPr>
              <a:t> [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rr:predicate</a:t>
            </a:r>
            <a:r>
              <a:rPr lang="fr-CH" sz="1400" kern="0" dirty="0" smtClean="0">
                <a:solidFill>
                  <a:srgbClr val="292929"/>
                </a:solidFill>
              </a:rPr>
              <a:t> </a:t>
            </a:r>
            <a:r>
              <a:rPr lang="fr-CH" sz="1400" kern="0" dirty="0" err="1" smtClean="0">
                <a:solidFill>
                  <a:schemeClr val="accent2"/>
                </a:solidFill>
              </a:rPr>
              <a:t>ssn:observationResultTime</a:t>
            </a:r>
            <a:r>
              <a:rPr lang="fr-CH" sz="1400" kern="0" dirty="0" smtClean="0">
                <a:solidFill>
                  <a:srgbClr val="292929"/>
                </a:solidFill>
              </a:rPr>
              <a:t> ];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  		</a:t>
            </a:r>
            <a:r>
              <a:rPr lang="fr-CH" sz="1400" kern="0" dirty="0" err="1" smtClean="0">
                <a:solidFill>
                  <a:srgbClr val="292929"/>
                </a:solidFill>
              </a:rPr>
              <a:t>rr:objectMap</a:t>
            </a:r>
            <a:r>
              <a:rPr lang="fr-CH" sz="1400" kern="0" dirty="0" smtClean="0">
                <a:solidFill>
                  <a:srgbClr val="292929"/>
                </a:solidFill>
              </a:rPr>
              <a:t>    [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rr:column</a:t>
            </a:r>
            <a:r>
              <a:rPr lang="fr-CH" sz="1400" kern="0" dirty="0" smtClean="0">
                <a:solidFill>
                  <a:srgbClr val="292929"/>
                </a:solidFill>
              </a:rPr>
              <a:t> "</a:t>
            </a:r>
            <a:r>
              <a:rPr lang="fr-CH" sz="1400" kern="0" dirty="0" err="1" smtClean="0">
                <a:solidFill>
                  <a:srgbClr val="FF0000"/>
                </a:solidFill>
              </a:rPr>
              <a:t>timestamp</a:t>
            </a:r>
            <a:r>
              <a:rPr lang="fr-CH" sz="1400" kern="0" dirty="0" smtClean="0">
                <a:solidFill>
                  <a:srgbClr val="292929"/>
                </a:solidFill>
              </a:rPr>
              <a:t>" ]],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	[	</a:t>
            </a:r>
            <a:r>
              <a:rPr lang="fr-CH" sz="1400" kern="0" dirty="0" err="1" smtClean="0">
                <a:solidFill>
                  <a:srgbClr val="292929"/>
                </a:solidFill>
              </a:rPr>
              <a:t>rr:predicateMap</a:t>
            </a:r>
            <a:r>
              <a:rPr lang="fr-CH" sz="1400" kern="0" dirty="0" smtClean="0">
                <a:solidFill>
                  <a:srgbClr val="292929"/>
                </a:solidFill>
              </a:rPr>
              <a:t> [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rr:predicate</a:t>
            </a:r>
            <a:r>
              <a:rPr lang="fr-CH" sz="1400" kern="0" dirty="0" smtClean="0">
                <a:solidFill>
                  <a:srgbClr val="292929"/>
                </a:solidFill>
              </a:rPr>
              <a:t> </a:t>
            </a:r>
            <a:r>
              <a:rPr lang="fr-CH" sz="1400" kern="0" dirty="0" err="1" smtClean="0">
                <a:solidFill>
                  <a:schemeClr val="accent2"/>
                </a:solidFill>
              </a:rPr>
              <a:t>ssn:observedProperty</a:t>
            </a:r>
            <a:r>
              <a:rPr lang="fr-CH" sz="1400" kern="0" dirty="0" smtClean="0">
                <a:solidFill>
                  <a:srgbClr val="292929"/>
                </a:solidFill>
              </a:rPr>
              <a:t> ];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  		</a:t>
            </a:r>
            <a:r>
              <a:rPr lang="fr-CH" sz="1400" kern="0" dirty="0" err="1" smtClean="0">
                <a:solidFill>
                  <a:srgbClr val="292929"/>
                </a:solidFill>
              </a:rPr>
              <a:t>rr:objectMap</a:t>
            </a:r>
            <a:r>
              <a:rPr lang="fr-CH" sz="1400" kern="0" dirty="0" smtClean="0">
                <a:solidFill>
                  <a:srgbClr val="292929"/>
                </a:solidFill>
              </a:rPr>
              <a:t>    [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rr:object</a:t>
            </a:r>
            <a:r>
              <a:rPr lang="fr-CH" sz="1400" kern="0" dirty="0" smtClean="0">
                <a:solidFill>
                  <a:srgbClr val="292929"/>
                </a:solidFill>
              </a:rPr>
              <a:t> </a:t>
            </a:r>
            <a:r>
              <a:rPr lang="fr-CH" sz="1400" kern="0" dirty="0" err="1" smtClean="0">
                <a:solidFill>
                  <a:srgbClr val="292929"/>
                </a:solidFill>
              </a:rPr>
              <a:t>cd:WaveHeight</a:t>
            </a:r>
            <a:r>
              <a:rPr lang="fr-CH" sz="1400" kern="0" dirty="0" smtClean="0">
                <a:solidFill>
                  <a:srgbClr val="292929"/>
                </a:solidFill>
              </a:rPr>
              <a:t> ]];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.</a:t>
            </a:r>
          </a:p>
          <a:p>
            <a:endParaRPr lang="fr-CH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Integrate</a:t>
            </a:r>
            <a:r>
              <a:rPr lang="fr-CH" dirty="0" smtClean="0"/>
              <a:t>, </a:t>
            </a:r>
            <a:r>
              <a:rPr lang="fr-CH" dirty="0" err="1" smtClean="0"/>
              <a:t>Query</a:t>
            </a:r>
            <a:r>
              <a:rPr lang="fr-CH" dirty="0" smtClean="0"/>
              <a:t>, Pull</a:t>
            </a:r>
            <a:endParaRPr lang="fr-CH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15616" y="1340768"/>
            <a:ext cx="7749480" cy="4495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dirty="0" err="1" smtClean="0"/>
              <a:t>Integrated</a:t>
            </a:r>
            <a:r>
              <a:rPr lang="fr-CH" sz="2400" kern="0" dirty="0" smtClean="0"/>
              <a:t> </a:t>
            </a:r>
            <a:r>
              <a:rPr lang="fr-CH" sz="2400" kern="0" dirty="0" err="1" smtClean="0"/>
              <a:t>resource</a:t>
            </a:r>
            <a:r>
              <a:rPr lang="fr-CH" sz="2400" kern="0" dirty="0" smtClean="0"/>
              <a:t>: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dirty="0" smtClean="0"/>
              <a:t>Can </a:t>
            </a:r>
            <a:r>
              <a:rPr lang="fr-CH" sz="2400" kern="0" dirty="0" err="1" smtClean="0"/>
              <a:t>query</a:t>
            </a:r>
            <a:r>
              <a:rPr lang="fr-CH" sz="2400" kern="0" dirty="0" smtClean="0"/>
              <a:t> observations </a:t>
            </a:r>
            <a:r>
              <a:rPr lang="fr-CH" sz="2400" kern="0" dirty="0" err="1" smtClean="0"/>
              <a:t>from</a:t>
            </a:r>
            <a:r>
              <a:rPr lang="fr-CH" sz="2400" kern="0" dirty="0" smtClean="0"/>
              <a:t> </a:t>
            </a:r>
            <a:r>
              <a:rPr lang="fr-CH" sz="2400" kern="0" dirty="0" err="1" smtClean="0"/>
              <a:t>both</a:t>
            </a:r>
            <a:r>
              <a:rPr lang="fr-CH" sz="2400" kern="0" dirty="0" smtClean="0"/>
              <a:t> CCO and </a:t>
            </a:r>
            <a:r>
              <a:rPr lang="fr-CH" sz="2400" kern="0" dirty="0" err="1" smtClean="0"/>
              <a:t>WaveNet</a:t>
            </a:r>
            <a:endParaRPr lang="fr-CH" sz="2400" kern="0" dirty="0" smtClean="0"/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endParaRPr lang="fr-CH" sz="24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dirty="0" err="1" smtClean="0"/>
              <a:t>Integrate</a:t>
            </a:r>
            <a:r>
              <a:rPr lang="fr-CH" sz="2400" kern="0" dirty="0" smtClean="0"/>
              <a:t>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integrate</a:t>
            </a: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integrate.properties</a:t>
            </a:r>
            <a:endParaRPr lang="fr-CH" sz="16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dirty="0" err="1" smtClean="0"/>
              <a:t>Launch</a:t>
            </a:r>
            <a:r>
              <a:rPr lang="fr-CH" sz="2400" kern="0" dirty="0" smtClean="0"/>
              <a:t> </a:t>
            </a:r>
            <a:r>
              <a:rPr lang="fr-CH" sz="2400" kern="0" dirty="0" err="1" smtClean="0"/>
              <a:t>continuous</a:t>
            </a:r>
            <a:r>
              <a:rPr lang="fr-CH" sz="2400" kern="0" dirty="0" smtClean="0"/>
              <a:t> </a:t>
            </a:r>
            <a:r>
              <a:rPr lang="fr-CH" sz="2400" kern="0" dirty="0" err="1" smtClean="0"/>
              <a:t>query</a:t>
            </a:r>
            <a:endParaRPr lang="fr-CH" sz="24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query</a:t>
            </a: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queryDemo.sparql</a:t>
            </a: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newResource</a:t>
            </a:r>
            <a:endParaRPr lang="fr-CH" sz="16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0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dirty="0" smtClean="0"/>
              <a:t>Pull data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-pull newResource1</a:t>
            </a:r>
            <a:endParaRPr lang="fr-CH" sz="16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6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000" kern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100" kern="0" dirty="0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Streaming Data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69863" indent="-169863"/>
            <a:r>
              <a:rPr lang="en-GB" sz="2000" dirty="0" smtClean="0"/>
              <a:t>Sensor Data Streams</a:t>
            </a:r>
          </a:p>
          <a:p>
            <a:pPr marL="569913" lvl="1" indent="-169863">
              <a:buFont typeface="Arial" pitchFamily="34" charset="0"/>
              <a:buChar char="•"/>
            </a:pPr>
            <a:r>
              <a:rPr lang="en-GB" sz="2000" dirty="0" smtClean="0"/>
              <a:t>Continuously appended data</a:t>
            </a:r>
          </a:p>
          <a:p>
            <a:pPr marL="569913" lvl="1" indent="-169863">
              <a:buFont typeface="Arial" pitchFamily="34" charset="0"/>
              <a:buChar char="•"/>
            </a:pPr>
            <a:r>
              <a:rPr lang="en-GB" sz="2000" dirty="0" smtClean="0"/>
              <a:t>Potentially infinite</a:t>
            </a:r>
          </a:p>
          <a:p>
            <a:pPr marL="569913" lvl="1" indent="-169863">
              <a:buFont typeface="Arial" pitchFamily="34" charset="0"/>
              <a:buChar char="•"/>
            </a:pPr>
            <a:r>
              <a:rPr lang="en-GB" sz="2000" dirty="0" smtClean="0"/>
              <a:t>Time-stamped </a:t>
            </a:r>
            <a:r>
              <a:rPr lang="en-GB" sz="2000" dirty="0" err="1" smtClean="0"/>
              <a:t>tuples</a:t>
            </a:r>
            <a:endParaRPr lang="en-GB" sz="2000" dirty="0" smtClean="0"/>
          </a:p>
          <a:p>
            <a:pPr marL="569913" lvl="1" indent="-169863">
              <a:buFont typeface="Arial" pitchFamily="34" charset="0"/>
              <a:buChar char="•"/>
            </a:pPr>
            <a:r>
              <a:rPr lang="en-GB" sz="2000" dirty="0" smtClean="0"/>
              <a:t>Continuous queries</a:t>
            </a:r>
          </a:p>
          <a:p>
            <a:pPr marL="569913" lvl="1" indent="-169863">
              <a:buFont typeface="Arial" pitchFamily="34" charset="0"/>
              <a:buChar char="•"/>
            </a:pPr>
            <a:r>
              <a:rPr lang="en-GB" sz="2000" dirty="0" smtClean="0"/>
              <a:t>Changes of values over time</a:t>
            </a:r>
          </a:p>
          <a:p>
            <a:pPr marL="569913" lvl="1" indent="-169863">
              <a:buFont typeface="Arial" pitchFamily="34" charset="0"/>
              <a:buChar char="•"/>
            </a:pPr>
            <a:r>
              <a:rPr lang="en-GB" sz="2000" dirty="0" smtClean="0"/>
              <a:t>Latest used in queries</a:t>
            </a:r>
          </a:p>
          <a:p>
            <a:pPr>
              <a:buClr>
                <a:schemeClr val="accent6"/>
              </a:buClr>
            </a:pPr>
            <a:r>
              <a:rPr lang="fr-CH" sz="2000" dirty="0" err="1" smtClean="0"/>
              <a:t>Integration</a:t>
            </a:r>
            <a:r>
              <a:rPr lang="fr-CH" sz="2000" dirty="0" smtClean="0"/>
              <a:t> issues</a:t>
            </a:r>
          </a:p>
          <a:p>
            <a:pPr lvl="1">
              <a:buClr>
                <a:schemeClr val="accent6"/>
              </a:buClr>
              <a:buFont typeface="Arial" pitchFamily="34" charset="0"/>
              <a:buChar char="•"/>
            </a:pPr>
            <a:r>
              <a:rPr lang="fr-CH" sz="2000" dirty="0" err="1" smtClean="0"/>
              <a:t>Heterogeneous</a:t>
            </a:r>
            <a:r>
              <a:rPr lang="fr-CH" sz="2000" dirty="0" smtClean="0"/>
              <a:t> source</a:t>
            </a:r>
          </a:p>
          <a:p>
            <a:pPr lvl="1">
              <a:buClr>
                <a:schemeClr val="accent6"/>
              </a:buClr>
              <a:buFont typeface="Arial" pitchFamily="34" charset="0"/>
              <a:buChar char="•"/>
            </a:pPr>
            <a:r>
              <a:rPr lang="fr-CH" sz="2000" dirty="0" err="1" smtClean="0"/>
              <a:t>Knowledge</a:t>
            </a:r>
            <a:r>
              <a:rPr lang="fr-CH" sz="2000" dirty="0" smtClean="0"/>
              <a:t> about </a:t>
            </a:r>
            <a:r>
              <a:rPr lang="fr-CH" sz="2000" dirty="0" err="1" smtClean="0"/>
              <a:t>schemas</a:t>
            </a:r>
            <a:r>
              <a:rPr lang="fr-CH" sz="2000" dirty="0" smtClean="0"/>
              <a:t> and content</a:t>
            </a:r>
          </a:p>
          <a:p>
            <a:pPr lvl="1">
              <a:buClr>
                <a:schemeClr val="accent6"/>
              </a:buClr>
              <a:buFont typeface="Arial" pitchFamily="34" charset="0"/>
              <a:buChar char="•"/>
            </a:pPr>
            <a:r>
              <a:rPr lang="fr-CH" sz="2000" dirty="0" err="1" smtClean="0"/>
              <a:t>Interoperability</a:t>
            </a:r>
            <a:r>
              <a:rPr lang="fr-CH" sz="2000" dirty="0" smtClean="0"/>
              <a:t>, </a:t>
            </a:r>
            <a:r>
              <a:rPr lang="fr-CH" sz="2000" dirty="0" err="1" smtClean="0"/>
              <a:t>Interpretation</a:t>
            </a:r>
            <a:endParaRPr lang="fr-CH" sz="2000" dirty="0" smtClean="0"/>
          </a:p>
          <a:p>
            <a:pPr lvl="1">
              <a:buClr>
                <a:schemeClr val="accent6"/>
              </a:buClr>
              <a:buFont typeface="Arial" pitchFamily="34" charset="0"/>
              <a:buChar char="•"/>
            </a:pPr>
            <a:r>
              <a:rPr lang="fr-CH" sz="2000" dirty="0" err="1" smtClean="0"/>
              <a:t>Reuse</a:t>
            </a:r>
            <a:r>
              <a:rPr lang="fr-CH" sz="2000" dirty="0" smtClean="0"/>
              <a:t> and </a:t>
            </a:r>
            <a:r>
              <a:rPr lang="fr-CH" sz="2000" dirty="0" err="1" smtClean="0"/>
              <a:t>discovery</a:t>
            </a:r>
            <a:endParaRPr lang="fr-CH" sz="2000" dirty="0" smtClean="0"/>
          </a:p>
          <a:p>
            <a:pPr>
              <a:buClr>
                <a:schemeClr val="accent6"/>
              </a:buClr>
              <a:buFont typeface="Arial" pitchFamily="34" charset="0"/>
              <a:buChar char="•"/>
            </a:pPr>
            <a:endParaRPr lang="fr-CH" sz="2400" dirty="0" smtClean="0"/>
          </a:p>
          <a:p>
            <a:endParaRPr lang="en-US" dirty="0"/>
          </a:p>
        </p:txBody>
      </p:sp>
      <p:sp>
        <p:nvSpPr>
          <p:cNvPr id="4" name="2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4267200" y="6629400"/>
            <a:ext cx="685800" cy="228600"/>
          </a:xfrm>
          <a:noFill/>
        </p:spPr>
        <p:txBody>
          <a:bodyPr/>
          <a:lstStyle/>
          <a:p>
            <a:fld id="{568ABF2F-D1F2-4C90-83E0-0309C18E6684}" type="slidenum">
              <a:rPr lang="es-ES" smtClean="0">
                <a:latin typeface="Arial" charset="0"/>
              </a:rPr>
              <a:pPr/>
              <a:t>3</a:t>
            </a:fld>
            <a:endParaRPr lang="es-E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Mapping</a:t>
            </a:r>
            <a:r>
              <a:rPr lang="fr-CH" dirty="0" smtClean="0"/>
              <a:t> </a:t>
            </a:r>
            <a:r>
              <a:rPr lang="fr-CH" dirty="0" err="1" smtClean="0"/>
              <a:t>other</a:t>
            </a:r>
            <a:r>
              <a:rPr lang="fr-CH" dirty="0" smtClean="0"/>
              <a:t> Sources, </a:t>
            </a:r>
            <a:r>
              <a:rPr lang="fr-CH" dirty="0" err="1" smtClean="0"/>
              <a:t>other</a:t>
            </a:r>
            <a:r>
              <a:rPr lang="fr-CH" dirty="0" smtClean="0"/>
              <a:t> </a:t>
            </a:r>
            <a:r>
              <a:rPr lang="fr-CH" dirty="0" err="1" smtClean="0"/>
              <a:t>Properties</a:t>
            </a:r>
            <a:endParaRPr lang="fr-CH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196752"/>
            <a:ext cx="7776864" cy="4622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000" kern="0" dirty="0" err="1" smtClean="0">
                <a:solidFill>
                  <a:srgbClr val="292929"/>
                </a:solidFill>
              </a:rPr>
              <a:t>Sea</a:t>
            </a:r>
            <a:r>
              <a:rPr lang="fr-CH" sz="2000" kern="0" dirty="0" smtClean="0">
                <a:solidFill>
                  <a:srgbClr val="292929"/>
                </a:solidFill>
              </a:rPr>
              <a:t> </a:t>
            </a:r>
            <a:r>
              <a:rPr lang="fr-CH" sz="2000" kern="0" dirty="0" err="1" smtClean="0">
                <a:solidFill>
                  <a:srgbClr val="292929"/>
                </a:solidFill>
              </a:rPr>
              <a:t>temperature</a:t>
            </a:r>
            <a:r>
              <a:rPr lang="fr-CH" sz="2000" kern="0" dirty="0" smtClean="0">
                <a:solidFill>
                  <a:srgbClr val="292929"/>
                </a:solidFill>
              </a:rPr>
              <a:t> observations: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2000" kern="0" dirty="0" smtClean="0">
              <a:solidFill>
                <a:srgbClr val="292929"/>
              </a:solidFill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:</a:t>
            </a:r>
            <a:r>
              <a:rPr lang="fr-CH" sz="1400" kern="0" dirty="0" err="1" smtClean="0">
                <a:solidFill>
                  <a:srgbClr val="292929"/>
                </a:solidFill>
              </a:rPr>
              <a:t>boscombeTseaObsMapping</a:t>
            </a:r>
            <a:r>
              <a:rPr lang="fr-CH" sz="1400" kern="0" dirty="0" smtClean="0">
                <a:solidFill>
                  <a:srgbClr val="292929"/>
                </a:solidFill>
              </a:rPr>
              <a:t>   a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rr:TriplesMapClass</a:t>
            </a:r>
            <a:r>
              <a:rPr lang="fr-CH" sz="1400" kern="0" dirty="0" smtClean="0">
                <a:solidFill>
                  <a:srgbClr val="292929"/>
                </a:solidFill>
              </a:rPr>
              <a:t>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rr:SQLQuery</a:t>
            </a:r>
            <a:r>
              <a:rPr lang="fr-CH" sz="1400" kern="0" dirty="0" smtClean="0">
                <a:solidFill>
                  <a:srgbClr val="292929"/>
                </a:solidFill>
              </a:rPr>
              <a:t> "";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rr:subjectMap</a:t>
            </a:r>
            <a:r>
              <a:rPr lang="fr-CH" sz="1400" kern="0" dirty="0" smtClean="0">
                <a:solidFill>
                  <a:srgbClr val="292929"/>
                </a:solidFill>
              </a:rPr>
              <a:t> [	</a:t>
            </a:r>
            <a:r>
              <a:rPr lang="fr-CH" sz="1400" kern="0" dirty="0" err="1" smtClean="0">
                <a:solidFill>
                  <a:srgbClr val="292929"/>
                </a:solidFill>
              </a:rPr>
              <a:t>rr:template</a:t>
            </a:r>
            <a:r>
              <a:rPr lang="fr-CH" sz="1400" kern="0" dirty="0" smtClean="0">
                <a:solidFill>
                  <a:srgbClr val="292929"/>
                </a:solidFill>
              </a:rPr>
              <a:t> "http://semsorgrid4env.eu/ns#Obs/Temperature/boscombe/{timestamp}";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		   		</a:t>
            </a:r>
            <a:r>
              <a:rPr lang="fr-CH" sz="1400" kern="0" dirty="0" err="1" smtClean="0">
                <a:solidFill>
                  <a:srgbClr val="292929"/>
                </a:solidFill>
              </a:rPr>
              <a:t>rr:class</a:t>
            </a:r>
            <a:r>
              <a:rPr lang="fr-CH" sz="1400" kern="0" dirty="0" smtClean="0">
                <a:solidFill>
                  <a:srgbClr val="292929"/>
                </a:solidFill>
              </a:rPr>
              <a:t> </a:t>
            </a:r>
            <a:r>
              <a:rPr lang="fr-CH" sz="1400" kern="0" dirty="0" err="1" smtClean="0">
                <a:solidFill>
                  <a:srgbClr val="292929"/>
                </a:solidFill>
              </a:rPr>
              <a:t>ssn:Observation</a:t>
            </a:r>
            <a:r>
              <a:rPr lang="fr-CH" sz="1400" kern="0" dirty="0" smtClean="0">
                <a:solidFill>
                  <a:srgbClr val="292929"/>
                </a:solidFill>
              </a:rPr>
              <a:t>;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rr:graph</a:t>
            </a:r>
            <a:r>
              <a:rPr lang="fr-CH" sz="1400" kern="0" dirty="0" smtClean="0">
                <a:solidFill>
                  <a:srgbClr val="292929"/>
                </a:solidFill>
              </a:rPr>
              <a:t> </a:t>
            </a:r>
            <a:r>
              <a:rPr lang="fr-CH" sz="1400" kern="0" dirty="0" err="1" smtClean="0">
                <a:solidFill>
                  <a:srgbClr val="292929"/>
                </a:solidFill>
              </a:rPr>
              <a:t>ssg:waves.srdf</a:t>
            </a:r>
            <a:r>
              <a:rPr lang="fr-CH" sz="1400" kern="0" dirty="0" smtClean="0">
                <a:solidFill>
                  <a:srgbClr val="292929"/>
                </a:solidFill>
              </a:rPr>
              <a:t>];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	</a:t>
            </a:r>
            <a:r>
              <a:rPr lang="fr-CH" sz="1400" kern="0" dirty="0" err="1" smtClean="0">
                <a:solidFill>
                  <a:srgbClr val="292929"/>
                </a:solidFill>
              </a:rPr>
              <a:t>rr:tableName</a:t>
            </a:r>
            <a:r>
              <a:rPr lang="fr-CH" sz="1400" kern="0" dirty="0" smtClean="0">
                <a:solidFill>
                  <a:srgbClr val="292929"/>
                </a:solidFill>
              </a:rPr>
              <a:t> "</a:t>
            </a:r>
            <a:r>
              <a:rPr lang="fr-CH" sz="1400" kern="0" dirty="0" err="1" smtClean="0">
                <a:solidFill>
                  <a:srgbClr val="292929"/>
                </a:solidFill>
              </a:rPr>
              <a:t>envdata_boscombe</a:t>
            </a:r>
            <a:r>
              <a:rPr lang="fr-CH" sz="1400" kern="0" dirty="0" smtClean="0">
                <a:solidFill>
                  <a:srgbClr val="292929"/>
                </a:solidFill>
              </a:rPr>
              <a:t>";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rr:predicateObjectMap</a:t>
            </a:r>
            <a:r>
              <a:rPr lang="fr-CH" sz="1400" kern="0" dirty="0" smtClean="0">
                <a:solidFill>
                  <a:srgbClr val="292929"/>
                </a:solidFill>
              </a:rPr>
              <a:t> 	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	[	</a:t>
            </a:r>
            <a:r>
              <a:rPr lang="fr-CH" sz="1400" kern="0" dirty="0" err="1" smtClean="0">
                <a:solidFill>
                  <a:srgbClr val="292929"/>
                </a:solidFill>
              </a:rPr>
              <a:t>rr:predicateMap</a:t>
            </a:r>
            <a:r>
              <a:rPr lang="fr-CH" sz="1400" kern="0" dirty="0" smtClean="0">
                <a:solidFill>
                  <a:srgbClr val="292929"/>
                </a:solidFill>
              </a:rPr>
              <a:t> [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rr:predicate</a:t>
            </a:r>
            <a:r>
              <a:rPr lang="fr-CH" sz="1400" kern="0" dirty="0" smtClean="0">
                <a:solidFill>
                  <a:srgbClr val="292929"/>
                </a:solidFill>
              </a:rPr>
              <a:t> </a:t>
            </a:r>
            <a:r>
              <a:rPr lang="fr-CH" sz="1400" kern="0" dirty="0" err="1" smtClean="0">
                <a:solidFill>
                  <a:srgbClr val="292929"/>
                </a:solidFill>
              </a:rPr>
              <a:t>ssn:observationResult</a:t>
            </a:r>
            <a:r>
              <a:rPr lang="fr-CH" sz="1400" kern="0" dirty="0" smtClean="0">
                <a:solidFill>
                  <a:srgbClr val="292929"/>
                </a:solidFill>
              </a:rPr>
              <a:t> ];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  		</a:t>
            </a:r>
            <a:r>
              <a:rPr lang="fr-CH" sz="1400" kern="0" dirty="0" err="1" smtClean="0">
                <a:solidFill>
                  <a:srgbClr val="292929"/>
                </a:solidFill>
              </a:rPr>
              <a:t>rr:objectMap</a:t>
            </a:r>
            <a:r>
              <a:rPr lang="fr-CH" sz="1400" kern="0" dirty="0" smtClean="0">
                <a:solidFill>
                  <a:srgbClr val="292929"/>
                </a:solidFill>
              </a:rPr>
              <a:t>    [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rr:column</a:t>
            </a:r>
            <a:r>
              <a:rPr lang="fr-CH" sz="1400" kern="0" dirty="0" smtClean="0">
                <a:solidFill>
                  <a:srgbClr val="292929"/>
                </a:solidFill>
              </a:rPr>
              <a:t> "</a:t>
            </a:r>
            <a:r>
              <a:rPr lang="fr-CH" sz="1400" kern="0" dirty="0" err="1" smtClean="0">
                <a:solidFill>
                  <a:srgbClr val="292929"/>
                </a:solidFill>
              </a:rPr>
              <a:t>Tsea</a:t>
            </a:r>
            <a:r>
              <a:rPr lang="fr-CH" sz="1400" kern="0" dirty="0" smtClean="0">
                <a:solidFill>
                  <a:srgbClr val="292929"/>
                </a:solidFill>
              </a:rPr>
              <a:t>" ]],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	[	</a:t>
            </a:r>
            <a:r>
              <a:rPr lang="fr-CH" sz="1400" kern="0" dirty="0" err="1" smtClean="0">
                <a:solidFill>
                  <a:srgbClr val="292929"/>
                </a:solidFill>
              </a:rPr>
              <a:t>rr:predicateMap</a:t>
            </a:r>
            <a:r>
              <a:rPr lang="fr-CH" sz="1400" kern="0" dirty="0" smtClean="0">
                <a:solidFill>
                  <a:srgbClr val="292929"/>
                </a:solidFill>
              </a:rPr>
              <a:t> [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rr:predicate</a:t>
            </a:r>
            <a:r>
              <a:rPr lang="fr-CH" sz="1400" kern="0" dirty="0" smtClean="0">
                <a:solidFill>
                  <a:srgbClr val="292929"/>
                </a:solidFill>
              </a:rPr>
              <a:t> </a:t>
            </a:r>
            <a:r>
              <a:rPr lang="fr-CH" sz="1400" kern="0" dirty="0" err="1" smtClean="0">
                <a:solidFill>
                  <a:srgbClr val="292929"/>
                </a:solidFill>
              </a:rPr>
              <a:t>ssn:observationResultTime</a:t>
            </a:r>
            <a:r>
              <a:rPr lang="fr-CH" sz="1400" kern="0" dirty="0" smtClean="0">
                <a:solidFill>
                  <a:srgbClr val="292929"/>
                </a:solidFill>
              </a:rPr>
              <a:t> ];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  		</a:t>
            </a:r>
            <a:r>
              <a:rPr lang="fr-CH" sz="1400" kern="0" dirty="0" err="1" smtClean="0">
                <a:solidFill>
                  <a:srgbClr val="292929"/>
                </a:solidFill>
              </a:rPr>
              <a:t>rr:objectMap</a:t>
            </a:r>
            <a:r>
              <a:rPr lang="fr-CH" sz="1400" kern="0" dirty="0" smtClean="0">
                <a:solidFill>
                  <a:srgbClr val="292929"/>
                </a:solidFill>
              </a:rPr>
              <a:t>    [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rr:column</a:t>
            </a:r>
            <a:r>
              <a:rPr lang="fr-CH" sz="1400" kern="0" dirty="0" smtClean="0">
                <a:solidFill>
                  <a:srgbClr val="292929"/>
                </a:solidFill>
              </a:rPr>
              <a:t> "</a:t>
            </a:r>
            <a:r>
              <a:rPr lang="fr-CH" sz="1400" kern="0" dirty="0" err="1" smtClean="0">
                <a:solidFill>
                  <a:srgbClr val="292929"/>
                </a:solidFill>
              </a:rPr>
              <a:t>timestamp</a:t>
            </a:r>
            <a:r>
              <a:rPr lang="fr-CH" sz="1400" kern="0" dirty="0" smtClean="0">
                <a:solidFill>
                  <a:srgbClr val="292929"/>
                </a:solidFill>
              </a:rPr>
              <a:t>" ]],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	[	</a:t>
            </a:r>
            <a:r>
              <a:rPr lang="fr-CH" sz="1400" kern="0" dirty="0" err="1" smtClean="0">
                <a:solidFill>
                  <a:srgbClr val="292929"/>
                </a:solidFill>
              </a:rPr>
              <a:t>rr:predicateMap</a:t>
            </a:r>
            <a:r>
              <a:rPr lang="fr-CH" sz="1400" kern="0" dirty="0" smtClean="0">
                <a:solidFill>
                  <a:srgbClr val="292929"/>
                </a:solidFill>
              </a:rPr>
              <a:t> [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rr:predicate</a:t>
            </a:r>
            <a:r>
              <a:rPr lang="fr-CH" sz="1400" kern="0" dirty="0" smtClean="0">
                <a:solidFill>
                  <a:srgbClr val="292929"/>
                </a:solidFill>
              </a:rPr>
              <a:t> </a:t>
            </a:r>
            <a:r>
              <a:rPr lang="fr-CH" sz="1400" kern="0" dirty="0" err="1" smtClean="0">
                <a:solidFill>
                  <a:srgbClr val="292929"/>
                </a:solidFill>
              </a:rPr>
              <a:t>ssn:observedProperty</a:t>
            </a:r>
            <a:r>
              <a:rPr lang="fr-CH" sz="1400" kern="0" dirty="0" smtClean="0">
                <a:solidFill>
                  <a:srgbClr val="292929"/>
                </a:solidFill>
              </a:rPr>
              <a:t> ];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      		</a:t>
            </a:r>
            <a:r>
              <a:rPr lang="fr-CH" sz="1400" kern="0" dirty="0" err="1" smtClean="0">
                <a:solidFill>
                  <a:srgbClr val="292929"/>
                </a:solidFill>
              </a:rPr>
              <a:t>rr:objectMap</a:t>
            </a:r>
            <a:r>
              <a:rPr lang="fr-CH" sz="1400" kern="0" dirty="0" smtClean="0">
                <a:solidFill>
                  <a:srgbClr val="292929"/>
                </a:solidFill>
              </a:rPr>
              <a:t>    [ </a:t>
            </a:r>
            <a:r>
              <a:rPr lang="fr-CH" sz="1400" kern="0" dirty="0" err="1" smtClean="0">
                <a:solidFill>
                  <a:srgbClr val="292929"/>
                </a:solidFill>
              </a:rPr>
              <a:t>rr:object</a:t>
            </a:r>
            <a:r>
              <a:rPr lang="fr-CH" sz="1400" kern="0" dirty="0" smtClean="0">
                <a:solidFill>
                  <a:srgbClr val="292929"/>
                </a:solidFill>
              </a:rPr>
              <a:t> </a:t>
            </a:r>
            <a:r>
              <a:rPr lang="fr-CH" sz="1400" kern="0" dirty="0" err="1" smtClean="0">
                <a:solidFill>
                  <a:schemeClr val="accent2"/>
                </a:solidFill>
              </a:rPr>
              <a:t>cd:SeaTemperature</a:t>
            </a:r>
            <a:r>
              <a:rPr lang="fr-CH" sz="1400" kern="0" dirty="0" smtClean="0">
                <a:solidFill>
                  <a:srgbClr val="292929"/>
                </a:solidFill>
              </a:rPr>
              <a:t> ]];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400" kern="0" dirty="0" smtClean="0">
                <a:solidFill>
                  <a:srgbClr val="292929"/>
                </a:solidFill>
              </a:rPr>
              <a:t>.</a:t>
            </a:r>
          </a:p>
          <a:p>
            <a:endParaRPr lang="fr-CH" dirty="0"/>
          </a:p>
        </p:txBody>
      </p:sp>
      <p:sp>
        <p:nvSpPr>
          <p:cNvPr id="5" name="Oval 4"/>
          <p:cNvSpPr/>
          <p:nvPr/>
        </p:nvSpPr>
        <p:spPr bwMode="auto">
          <a:xfrm>
            <a:off x="3995936" y="4869160"/>
            <a:ext cx="1944216" cy="50405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2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995936" y="3861048"/>
            <a:ext cx="1080120" cy="38951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2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Query</a:t>
            </a:r>
            <a:r>
              <a:rPr lang="fr-CH" dirty="0" smtClean="0"/>
              <a:t>: </a:t>
            </a:r>
            <a:r>
              <a:rPr lang="fr-CH" dirty="0" err="1" smtClean="0"/>
              <a:t>Get</a:t>
            </a:r>
            <a:r>
              <a:rPr lang="fr-CH" dirty="0" smtClean="0"/>
              <a:t> </a:t>
            </a:r>
            <a:r>
              <a:rPr lang="fr-CH" dirty="0" err="1" smtClean="0"/>
              <a:t>Temperature</a:t>
            </a:r>
            <a:endParaRPr lang="fr-CH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87624" y="1268760"/>
            <a:ext cx="7749480" cy="4495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noProof="0" dirty="0" err="1" smtClean="0">
                <a:latin typeface="+mn-lt"/>
              </a:rPr>
              <a:t>Sample</a:t>
            </a:r>
            <a:r>
              <a:rPr lang="fr-CH" sz="2400" kern="0" noProof="0" dirty="0" smtClean="0">
                <a:latin typeface="+mn-lt"/>
              </a:rPr>
              <a:t> </a:t>
            </a:r>
            <a:r>
              <a:rPr lang="fr-CH" sz="2400" kern="0" noProof="0" dirty="0" err="1" smtClean="0">
                <a:latin typeface="+mn-lt"/>
              </a:rPr>
              <a:t>query</a:t>
            </a:r>
            <a:endParaRPr lang="fr-CH" sz="2400" kern="0" noProof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							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SELECT ?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?value ?time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WHERE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 	?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ssn:Observation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ssn:observationResult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?value;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ssn:observedProperty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200" kern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cd:SeaTemperature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;		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ssn:observationResultTime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?time.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   FILTER (?value &gt; 0.2)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		</a:t>
            </a:r>
            <a:endParaRPr lang="fr-CH" sz="24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dirty="0" err="1" smtClean="0"/>
              <a:t>Launch</a:t>
            </a:r>
            <a:r>
              <a:rPr lang="fr-CH" sz="2400" kern="0" dirty="0" smtClean="0"/>
              <a:t> </a:t>
            </a:r>
            <a:r>
              <a:rPr lang="fr-CH" sz="2400" kern="0" dirty="0" err="1" smtClean="0"/>
              <a:t>continuous</a:t>
            </a:r>
            <a:r>
              <a:rPr lang="fr-CH" sz="2400" kern="0" dirty="0" smtClean="0"/>
              <a:t> </a:t>
            </a:r>
            <a:r>
              <a:rPr lang="fr-CH" sz="2400" kern="0" dirty="0" err="1" smtClean="0"/>
              <a:t>query</a:t>
            </a:r>
            <a:endParaRPr lang="fr-CH" sz="24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query</a:t>
            </a: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queryDemo.sparql</a:t>
            </a: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600" dirty="0" err="1" smtClean="0">
                <a:latin typeface="Courier New" pitchFamily="49" charset="0"/>
                <a:cs typeface="Courier New" pitchFamily="49" charset="0"/>
              </a:rPr>
              <a:t>newResource</a:t>
            </a:r>
            <a:endParaRPr lang="fr-CH" sz="16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000" kern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dirty="0" smtClean="0"/>
              <a:t>Pull data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-pull newResource2</a:t>
            </a:r>
            <a:endParaRPr lang="fr-CH" sz="16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100" kern="0" dirty="0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Refining</a:t>
            </a:r>
            <a:r>
              <a:rPr lang="fr-CH" dirty="0" smtClean="0"/>
              <a:t> the output: RDF Observations </a:t>
            </a:r>
            <a:endParaRPr lang="fr-CH" dirty="0"/>
          </a:p>
        </p:txBody>
      </p:sp>
      <p:sp>
        <p:nvSpPr>
          <p:cNvPr id="3" name="Rounded Rectangle 2"/>
          <p:cNvSpPr/>
          <p:nvPr/>
        </p:nvSpPr>
        <p:spPr>
          <a:xfrm>
            <a:off x="3923928" y="4293096"/>
            <a:ext cx="1997439" cy="432048"/>
          </a:xfrm>
          <a:prstGeom prst="roundRect">
            <a:avLst/>
          </a:prstGeom>
          <a:solidFill>
            <a:srgbClr val="EAEA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</a:rPr>
              <a:t>ssn:FeatureOfInterest</a:t>
            </a:r>
            <a:endParaRPr lang="fr-CH" sz="12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15816" y="2996952"/>
            <a:ext cx="1543475" cy="432048"/>
          </a:xfrm>
          <a:prstGeom prst="roundRect">
            <a:avLst/>
          </a:prstGeom>
          <a:solidFill>
            <a:srgbClr val="EAEA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</a:rPr>
              <a:t>ssn:Observation</a:t>
            </a:r>
            <a:endParaRPr lang="fr-CH" sz="12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>
            <a:stCxn id="4" idx="0"/>
            <a:endCxn id="7" idx="1"/>
          </p:cNvCxnSpPr>
          <p:nvPr/>
        </p:nvCxnSpPr>
        <p:spPr>
          <a:xfrm rot="5400000" flipH="1" flipV="1">
            <a:off x="3661725" y="2086677"/>
            <a:ext cx="936104" cy="884446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59832" y="1772816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ssn:isProducedBy</a:t>
            </a:r>
            <a:endParaRPr lang="fr-CH" sz="1200" dirty="0"/>
          </a:p>
        </p:txBody>
      </p:sp>
      <p:sp>
        <p:nvSpPr>
          <p:cNvPr id="7" name="Rounded Rectangle 6"/>
          <p:cNvSpPr/>
          <p:nvPr/>
        </p:nvSpPr>
        <p:spPr>
          <a:xfrm>
            <a:off x="4572000" y="1844824"/>
            <a:ext cx="1543475" cy="432048"/>
          </a:xfrm>
          <a:prstGeom prst="roundRect">
            <a:avLst/>
          </a:prstGeom>
          <a:solidFill>
            <a:srgbClr val="EAEA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</a:rPr>
              <a:t>ssn:SensorOutput</a:t>
            </a:r>
            <a:endParaRPr lang="fr-CH" sz="12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31639" y="1988840"/>
            <a:ext cx="1543475" cy="432048"/>
          </a:xfrm>
          <a:prstGeom prst="roundRect">
            <a:avLst/>
          </a:prstGeom>
          <a:solidFill>
            <a:srgbClr val="EAEA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</a:rPr>
              <a:t>ssn:Sensor</a:t>
            </a:r>
            <a:endParaRPr lang="fr-CH" sz="12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0"/>
          </p:cNvCxnSpPr>
          <p:nvPr/>
        </p:nvCxnSpPr>
        <p:spPr>
          <a:xfrm rot="16200000" flipV="1">
            <a:off x="2617609" y="1927007"/>
            <a:ext cx="576064" cy="1563826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95936" y="3717032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ssn:featureOfInterest</a:t>
            </a:r>
            <a:endParaRPr lang="fr-CH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5364088" y="2996952"/>
            <a:ext cx="2088232" cy="432048"/>
          </a:xfrm>
          <a:prstGeom prst="roundRect">
            <a:avLst/>
          </a:prstGeom>
          <a:solidFill>
            <a:srgbClr val="EAEA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</a:rPr>
              <a:t>ssn:ObservationValue</a:t>
            </a:r>
            <a:endParaRPr lang="fr-CH" sz="12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19672" y="5013176"/>
            <a:ext cx="1543475" cy="432048"/>
          </a:xfrm>
          <a:prstGeom prst="roundRect">
            <a:avLst/>
          </a:prstGeom>
          <a:solidFill>
            <a:srgbClr val="EAEA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</a:rPr>
              <a:t>ssn:Property</a:t>
            </a:r>
            <a:endParaRPr lang="fr-CH" sz="12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23728" y="2420887"/>
            <a:ext cx="1415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ssn:observedBy</a:t>
            </a:r>
            <a:endParaRPr lang="fr-CH" sz="1200" dirty="0"/>
          </a:p>
        </p:txBody>
      </p:sp>
      <p:cxnSp>
        <p:nvCxnSpPr>
          <p:cNvPr id="14" name="Straight Arrow Connector 13"/>
          <p:cNvCxnSpPr>
            <a:stCxn id="7" idx="1"/>
            <a:endCxn id="8" idx="3"/>
          </p:cNvCxnSpPr>
          <p:nvPr/>
        </p:nvCxnSpPr>
        <p:spPr>
          <a:xfrm rot="10800000" flipV="1">
            <a:off x="2875114" y="2060848"/>
            <a:ext cx="1696886" cy="144016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51920" y="2564904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ssn:observationResult</a:t>
            </a:r>
            <a:endParaRPr lang="fr-CH" sz="1200" dirty="0"/>
          </a:p>
        </p:txBody>
      </p:sp>
      <p:cxnSp>
        <p:nvCxnSpPr>
          <p:cNvPr id="16" name="Straight Arrow Connector 15"/>
          <p:cNvCxnSpPr>
            <a:stCxn id="7" idx="2"/>
            <a:endCxn id="11" idx="0"/>
          </p:cNvCxnSpPr>
          <p:nvPr/>
        </p:nvCxnSpPr>
        <p:spPr>
          <a:xfrm rot="16200000" flipH="1">
            <a:off x="5515931" y="2104679"/>
            <a:ext cx="720080" cy="1064466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84168" y="2564904"/>
            <a:ext cx="13681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ssn:hasValue</a:t>
            </a:r>
            <a:endParaRPr lang="fr-CH" sz="1200" dirty="0"/>
          </a:p>
        </p:txBody>
      </p:sp>
      <p:cxnSp>
        <p:nvCxnSpPr>
          <p:cNvPr id="18" name="Straight Arrow Connector 17"/>
          <p:cNvCxnSpPr>
            <a:stCxn id="4" idx="2"/>
            <a:endCxn id="3" idx="0"/>
          </p:cNvCxnSpPr>
          <p:nvPr/>
        </p:nvCxnSpPr>
        <p:spPr>
          <a:xfrm rot="16200000" flipH="1">
            <a:off x="3873053" y="3243501"/>
            <a:ext cx="864096" cy="1235094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2"/>
            <a:endCxn id="12" idx="0"/>
          </p:cNvCxnSpPr>
          <p:nvPr/>
        </p:nvCxnSpPr>
        <p:spPr>
          <a:xfrm rot="5400000">
            <a:off x="2247394" y="3573016"/>
            <a:ext cx="1584176" cy="1296144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12" idx="0"/>
          </p:cNvCxnSpPr>
          <p:nvPr/>
        </p:nvCxnSpPr>
        <p:spPr>
          <a:xfrm rot="16200000" flipH="1">
            <a:off x="951249" y="3573015"/>
            <a:ext cx="2592288" cy="288033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" idx="2"/>
            <a:endCxn id="12" idx="3"/>
          </p:cNvCxnSpPr>
          <p:nvPr/>
        </p:nvCxnSpPr>
        <p:spPr>
          <a:xfrm rot="5400000">
            <a:off x="3790870" y="4097422"/>
            <a:ext cx="504056" cy="175950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79912" y="5085184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ssn:hasProperty</a:t>
            </a:r>
            <a:endParaRPr lang="fr-CH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411760" y="4005064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ssn:observedProperty</a:t>
            </a:r>
            <a:endParaRPr lang="fr-CH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1043608" y="3501008"/>
            <a:ext cx="1267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ssn:observes</a:t>
            </a:r>
            <a:endParaRPr lang="fr-CH" sz="1200" dirty="0"/>
          </a:p>
        </p:txBody>
      </p:sp>
      <p:sp>
        <p:nvSpPr>
          <p:cNvPr id="29" name="Rounded Rectangle 28"/>
          <p:cNvSpPr/>
          <p:nvPr/>
        </p:nvSpPr>
        <p:spPr>
          <a:xfrm>
            <a:off x="6372200" y="4653136"/>
            <a:ext cx="2088232" cy="432048"/>
          </a:xfrm>
          <a:prstGeom prst="roundRect">
            <a:avLst/>
          </a:prstGeom>
          <a:solidFill>
            <a:srgbClr val="EAEA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err="1" smtClean="0">
                <a:solidFill>
                  <a:schemeClr val="tx1"/>
                </a:solidFill>
              </a:rPr>
              <a:t>xsd:datatype</a:t>
            </a:r>
            <a:endParaRPr lang="fr-CH" sz="12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11" idx="2"/>
            <a:endCxn id="29" idx="0"/>
          </p:cNvCxnSpPr>
          <p:nvPr/>
        </p:nvCxnSpPr>
        <p:spPr>
          <a:xfrm rot="16200000" flipH="1">
            <a:off x="6300192" y="3537012"/>
            <a:ext cx="1224136" cy="1008112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76256" y="3861048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err="1" smtClean="0"/>
              <a:t>quantityValue</a:t>
            </a:r>
            <a:endParaRPr lang="fr-CH" sz="1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Construct</a:t>
            </a:r>
            <a:r>
              <a:rPr lang="fr-CH" dirty="0" smtClean="0"/>
              <a:t> </a:t>
            </a:r>
            <a:r>
              <a:rPr lang="fr-CH" dirty="0" err="1" smtClean="0"/>
              <a:t>Queries</a:t>
            </a:r>
            <a:endParaRPr lang="fr-CH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87624" y="1268760"/>
            <a:ext cx="7749480" cy="4495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noProof="0" dirty="0" err="1" smtClean="0">
                <a:latin typeface="+mn-lt"/>
              </a:rPr>
              <a:t>Sample</a:t>
            </a:r>
            <a:r>
              <a:rPr lang="fr-CH" sz="2400" kern="0" noProof="0" dirty="0" smtClean="0">
                <a:latin typeface="+mn-lt"/>
              </a:rPr>
              <a:t> </a:t>
            </a:r>
            <a:r>
              <a:rPr lang="fr-CH" sz="2400" kern="0" noProof="0" dirty="0" err="1" smtClean="0">
                <a:latin typeface="+mn-lt"/>
              </a:rPr>
              <a:t>query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						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CONSTRUCT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  ?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ssn:Observation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ssn:observationResult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[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    		a 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ssn:SensorOutput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ssn:hasValue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[ a 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ssn:ObservationValue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			         	     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ssg:hasQuantityValue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?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waveHeight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]];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ssn:observedProperty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cd:WaveHeight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;		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ssn:observationResultTime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?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wavetime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WHERE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 	?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obs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ssn:Observation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ssn:observationResult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?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waveHeight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ssn:observedProperty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cd:WaveHeight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;		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ssn:observationResultTime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?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wavetime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   FILTER (?</a:t>
            </a:r>
            <a:r>
              <a:rPr lang="fr-CH" sz="1200" kern="0" dirty="0" err="1" smtClean="0">
                <a:latin typeface="Courier New" pitchFamily="49" charset="0"/>
                <a:cs typeface="Courier New" pitchFamily="49" charset="0"/>
              </a:rPr>
              <a:t>waveHeight</a:t>
            </a: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 &gt; 0.9)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200" kern="0" dirty="0" smtClean="0">
                <a:latin typeface="Courier New" pitchFamily="49" charset="0"/>
                <a:cs typeface="Courier New" pitchFamily="49" charset="0"/>
              </a:rPr>
              <a:t>} 		</a:t>
            </a:r>
            <a:endParaRPr lang="fr-CH" sz="2400" kern="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Pull RDF Observations</a:t>
            </a:r>
            <a:endParaRPr lang="fr-CH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87624" y="1268760"/>
            <a:ext cx="7749480" cy="4495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fr-CH" sz="2400" kern="0" dirty="0" smtClean="0"/>
              <a:t>Pull data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600" dirty="0" smtClean="0">
                <a:latin typeface="Courier New" pitchFamily="49" charset="0"/>
                <a:cs typeface="Courier New" pitchFamily="49" charset="0"/>
              </a:rPr>
              <a:t>-pull newResource5</a:t>
            </a:r>
            <a:endParaRPr lang="fr-CH" sz="1600" kern="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endParaRPr lang="fr-CH" sz="1100" kern="0" dirty="0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rdf:about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="http://semsorgrid4env.eu/ns#Obs/WaveHeight/boscomb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e/1306624735493-1916241349527545207"&gt;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&lt;j.1: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observationResultTime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&gt;1306624735493&lt;/j.1: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observationResultTime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&lt;j.1: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observedProperty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="http://www.semsorgrid4env.eu/ontologies/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CoastalDefences.owl#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WaveHeight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"/&gt;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&lt;j.1: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observationResult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rdf:nodeID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fr-CH" sz="1100" b="1" kern="0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A2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"/&gt;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rdf:type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="http://purl.oclc.org/NET/ssnx/ssn#</a:t>
            </a:r>
            <a:r>
              <a:rPr lang="fr-CH" sz="11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Observation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"/&gt;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&lt;/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rdf:nodeID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fr-CH" sz="1100" b="1" kern="0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A2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&lt;j.1: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hasValue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rdf:nodeID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fr-CH" sz="1100" b="1" kern="0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A1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"/&gt;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rdf:type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="http://purl.oclc.org/NET/ssnx/ssn#</a:t>
            </a:r>
            <a:r>
              <a:rPr lang="fr-CH" sz="11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SensorOutput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"/&gt;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&lt;/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rdf:nodeID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fr-CH" sz="1100" b="1" kern="0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A1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&lt;j.0: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hasQuantityValue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&gt;0.9518465&lt;/j.0: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hasQuantityValue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rdf:type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=http://purl.oclc.org/NET/ssnx/ssn#</a:t>
            </a:r>
            <a:r>
              <a:rPr lang="fr-CH" sz="11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ObservationValue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&lt;/</a:t>
            </a:r>
            <a:r>
              <a:rPr lang="fr-CH" sz="1100" kern="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fr-CH" sz="1100" kern="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Ontology</a:t>
            </a:r>
            <a:r>
              <a:rPr lang="fr-CH" dirty="0" smtClean="0"/>
              <a:t>-</a:t>
            </a:r>
            <a:r>
              <a:rPr lang="fr-CH" dirty="0" err="1" smtClean="0"/>
              <a:t>based</a:t>
            </a:r>
            <a:r>
              <a:rPr lang="fr-CH" dirty="0" smtClean="0"/>
              <a:t> Streaming Data </a:t>
            </a:r>
            <a:r>
              <a:rPr lang="fr-CH" dirty="0" err="1" smtClean="0"/>
              <a:t>Querying</a:t>
            </a:r>
            <a:endParaRPr lang="fr-CH" dirty="0"/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971600" y="1484784"/>
            <a:ext cx="7358114" cy="120418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SPARQL interface for Sensor data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dirty="0" smtClean="0">
                <a:solidFill>
                  <a:srgbClr val="4D4D4D"/>
                </a:solidFill>
                <a:latin typeface="+mn-lt"/>
              </a:rPr>
              <a:t>User queries over the SSN Ontology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dirty="0" smtClean="0">
                <a:solidFill>
                  <a:srgbClr val="4D4D4D"/>
                </a:solidFill>
                <a:latin typeface="+mn-lt"/>
              </a:rPr>
              <a:t>Transparently adding new sources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dirty="0" smtClean="0">
                <a:solidFill>
                  <a:srgbClr val="4D4D4D"/>
                </a:solidFill>
                <a:latin typeface="+mn-lt"/>
              </a:rPr>
              <a:t>User unaware of underlying source schema details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dirty="0" smtClean="0">
                <a:solidFill>
                  <a:srgbClr val="4D4D4D"/>
                </a:solidFill>
                <a:latin typeface="+mn-lt"/>
              </a:rPr>
              <a:t>Query translation mechanism and delegation of query execution to streaming data processor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dirty="0" smtClean="0">
                <a:solidFill>
                  <a:srgbClr val="4D4D4D"/>
                </a:solidFill>
                <a:latin typeface="+mn-lt"/>
              </a:rPr>
              <a:t>Integrated virtual sources available for higher tier applications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buFont typeface="Arial" pitchFamily="34" charset="0"/>
              <a:buChar char="•"/>
              <a:tabLst/>
              <a:defRPr/>
            </a:pPr>
            <a:endParaRPr lang="en-GB" sz="2000" kern="0" dirty="0" smtClean="0">
              <a:solidFill>
                <a:srgbClr val="4D4D4D"/>
              </a:solidFill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37BBAD-17EA-4FFE-99FC-9FBD44594531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Enabling  Ontology-based Access to Streaming Data Sources</a:t>
            </a:r>
          </a:p>
          <a:p>
            <a:pPr>
              <a:defRPr/>
            </a:pPr>
            <a:endParaRPr lang="es-E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115616" y="1196752"/>
            <a:ext cx="7358114" cy="407196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Expose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sensor data as observations in terms of an Ontology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4D4D4D"/>
                </a:solidFill>
                <a:latin typeface="+mn-lt"/>
              </a:rPr>
              <a:t>Achieve logical transparency in access to data.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4D4D4D"/>
                </a:solidFill>
                <a:latin typeface="+mn-lt"/>
              </a:rPr>
              <a:t>Hide to the user where and how data are stored.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4D4D4D"/>
                </a:solidFill>
                <a:latin typeface="+mn-lt"/>
              </a:rPr>
              <a:t>Present to the user a conceptual view of the data.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4D4D4D"/>
                </a:solidFill>
                <a:latin typeface="+mn-lt"/>
              </a:rPr>
              <a:t>Use a semantically rich formalism for the conceptual view.</a:t>
            </a:r>
            <a:endParaRPr lang="en-GB" sz="2000" kern="0" dirty="0" smtClean="0">
              <a:solidFill>
                <a:srgbClr val="4D4D4D"/>
              </a:solidFill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buFont typeface="Arial" pitchFamily="34" charset="0"/>
              <a:buChar char="•"/>
              <a:tabLst/>
              <a:defRPr/>
            </a:pPr>
            <a:endParaRPr lang="en-GB" sz="2400" kern="0" dirty="0" smtClean="0">
              <a:solidFill>
                <a:srgbClr val="4D4D4D"/>
              </a:solidFill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GB" sz="2400" kern="0" dirty="0" smtClean="0">
                <a:solidFill>
                  <a:srgbClr val="4D4D4D"/>
                </a:solidFill>
                <a:latin typeface="+mn-lt"/>
              </a:rPr>
              <a:t>Need to provide solution for: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Establish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mappings between ontological models and streaming data source schemas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GB" sz="2000" kern="0" baseline="0" dirty="0" smtClean="0">
                <a:solidFill>
                  <a:srgbClr val="4D4D4D"/>
                </a:solidFill>
                <a:latin typeface="+mn-lt"/>
              </a:rPr>
              <a:t>Access</a:t>
            </a:r>
            <a:r>
              <a:rPr lang="en-GB" sz="2000" kern="0" dirty="0" smtClean="0">
                <a:solidFill>
                  <a:srgbClr val="4D4D4D"/>
                </a:solidFill>
                <a:latin typeface="+mn-lt"/>
              </a:rPr>
              <a:t> streaming data sources through queries over ontology models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Ontology-based Streaming Data Access</a:t>
            </a:r>
            <a:endParaRPr lang="en-GB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37BBAD-17EA-4FFE-99FC-9FBD44594531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Enabling  Ontology-based Access to Streaming Data Sources</a:t>
            </a:r>
          </a:p>
          <a:p>
            <a:pPr>
              <a:defRPr/>
            </a:pPr>
            <a:endParaRPr lang="es-ES" dirty="0"/>
          </a:p>
        </p:txBody>
      </p:sp>
      <p:cxnSp>
        <p:nvCxnSpPr>
          <p:cNvPr id="7" name="6 Conector recto de flecha"/>
          <p:cNvCxnSpPr/>
          <p:nvPr/>
        </p:nvCxnSpPr>
        <p:spPr>
          <a:xfrm flipV="1">
            <a:off x="1192754" y="2413478"/>
            <a:ext cx="1785950" cy="2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>
            <a:stCxn id="9" idx="3"/>
            <a:endCxn id="10" idx="0"/>
          </p:cNvCxnSpPr>
          <p:nvPr/>
        </p:nvCxnSpPr>
        <p:spPr>
          <a:xfrm>
            <a:off x="4550340" y="2377759"/>
            <a:ext cx="1214446" cy="678661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/>
          <p:nvPr/>
        </p:nvSpPr>
        <p:spPr>
          <a:xfrm>
            <a:off x="2978704" y="2056288"/>
            <a:ext cx="1571636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33598E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Query</a:t>
            </a:r>
            <a:r>
              <a:rPr lang="fr-CH" sz="1200" dirty="0" smtClean="0"/>
              <a:t> </a:t>
            </a:r>
          </a:p>
          <a:p>
            <a:pPr algn="ctr"/>
            <a:r>
              <a:rPr lang="fr-CH" sz="1200" dirty="0" smtClean="0"/>
              <a:t>Translation</a:t>
            </a:r>
            <a:endParaRPr lang="en-US" sz="1200" dirty="0"/>
          </a:p>
        </p:txBody>
      </p:sp>
      <p:sp>
        <p:nvSpPr>
          <p:cNvPr id="10" name="Rectangle 3"/>
          <p:cNvSpPr/>
          <p:nvPr/>
        </p:nvSpPr>
        <p:spPr>
          <a:xfrm>
            <a:off x="5121844" y="3056420"/>
            <a:ext cx="1285884" cy="691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33598E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Distributed Query Processing</a:t>
            </a:r>
            <a:endParaRPr lang="en-US" sz="1200" dirty="0"/>
          </a:p>
        </p:txBody>
      </p:sp>
      <p:sp>
        <p:nvSpPr>
          <p:cNvPr id="14" name="Rectangle 3"/>
          <p:cNvSpPr/>
          <p:nvPr/>
        </p:nvSpPr>
        <p:spPr>
          <a:xfrm rot="16200000">
            <a:off x="-128849" y="3235015"/>
            <a:ext cx="228601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CH" sz="1200" dirty="0" smtClean="0"/>
              <a:t>Client</a:t>
            </a:r>
            <a:endParaRPr lang="en-US" sz="1200" dirty="0"/>
          </a:p>
        </p:txBody>
      </p:sp>
      <p:sp>
        <p:nvSpPr>
          <p:cNvPr id="16" name="28 CuadroTexto"/>
          <p:cNvSpPr txBox="1"/>
          <p:nvPr/>
        </p:nvSpPr>
        <p:spPr>
          <a:xfrm>
            <a:off x="2692952" y="3199296"/>
            <a:ext cx="2143140" cy="430887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Stream-to-Ontology</a:t>
            </a:r>
            <a:r>
              <a:rPr lang="es-ES" sz="1100" dirty="0" smtClean="0"/>
              <a:t> </a:t>
            </a:r>
          </a:p>
          <a:p>
            <a:pPr algn="ctr"/>
            <a:r>
              <a:rPr lang="en-US" sz="1100" dirty="0" smtClean="0"/>
              <a:t>mappings</a:t>
            </a:r>
          </a:p>
        </p:txBody>
      </p:sp>
      <p:sp>
        <p:nvSpPr>
          <p:cNvPr id="18" name="31 CuadroTexto"/>
          <p:cNvSpPr txBox="1"/>
          <p:nvPr/>
        </p:nvSpPr>
        <p:spPr>
          <a:xfrm>
            <a:off x="4908100" y="4208548"/>
            <a:ext cx="1500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triples</a:t>
            </a:r>
            <a:endParaRPr lang="es-ES" sz="1100" dirty="0"/>
          </a:p>
        </p:txBody>
      </p:sp>
      <p:sp>
        <p:nvSpPr>
          <p:cNvPr id="19" name="32 CuadroTexto"/>
          <p:cNvSpPr txBox="1"/>
          <p:nvPr/>
        </p:nvSpPr>
        <p:spPr>
          <a:xfrm>
            <a:off x="1235692" y="2480356"/>
            <a:ext cx="18573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/>
              <a:t>SPARQL</a:t>
            </a:r>
            <a:r>
              <a:rPr lang="es-ES" sz="1100" baseline="-25000" dirty="0" err="1" smtClean="0"/>
              <a:t>Stream</a:t>
            </a:r>
            <a:r>
              <a:rPr lang="es-ES" sz="1100" baseline="-25000" dirty="0" smtClean="0"/>
              <a:t> </a:t>
            </a:r>
            <a:r>
              <a:rPr lang="es-ES" sz="1100" dirty="0" smtClean="0"/>
              <a:t>(O</a:t>
            </a:r>
            <a:r>
              <a:rPr lang="es-ES" sz="1100" baseline="-25000" dirty="0" smtClean="0"/>
              <a:t>1</a:t>
            </a:r>
            <a:r>
              <a:rPr lang="es-ES" sz="1100" dirty="0" smtClean="0"/>
              <a:t> O</a:t>
            </a:r>
            <a:r>
              <a:rPr lang="es-ES" sz="1100" baseline="-25000" dirty="0" smtClean="0"/>
              <a:t>2</a:t>
            </a:r>
            <a:r>
              <a:rPr lang="es-ES" sz="1100" dirty="0" smtClean="0"/>
              <a:t> </a:t>
            </a:r>
            <a:r>
              <a:rPr lang="es-ES" sz="1100" dirty="0" err="1" smtClean="0"/>
              <a:t>O</a:t>
            </a:r>
            <a:r>
              <a:rPr lang="es-ES" sz="1100" baseline="-25000" dirty="0" err="1" smtClean="0"/>
              <a:t>n</a:t>
            </a:r>
            <a:r>
              <a:rPr lang="es-ES" sz="1100" dirty="0" smtClean="0"/>
              <a:t>) </a:t>
            </a:r>
            <a:endParaRPr lang="es-ES" sz="1100" dirty="0"/>
          </a:p>
        </p:txBody>
      </p:sp>
      <p:sp>
        <p:nvSpPr>
          <p:cNvPr id="20" name="34 CuadroTexto"/>
          <p:cNvSpPr txBox="1"/>
          <p:nvPr/>
        </p:nvSpPr>
        <p:spPr>
          <a:xfrm>
            <a:off x="7836488" y="3413610"/>
            <a:ext cx="9286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Stream Engine </a:t>
            </a:r>
            <a:r>
              <a:rPr lang="es-ES" sz="1100" dirty="0" smtClean="0"/>
              <a:t>(S</a:t>
            </a:r>
            <a:r>
              <a:rPr lang="es-ES" sz="1100" baseline="-25000" dirty="0" smtClean="0"/>
              <a:t>3</a:t>
            </a:r>
            <a:r>
              <a:rPr lang="es-ES" sz="1100" dirty="0" smtClean="0"/>
              <a:t>)</a:t>
            </a:r>
            <a:endParaRPr lang="es-ES" sz="1100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7407860" y="3556486"/>
            <a:ext cx="214314" cy="344486"/>
            <a:chOff x="1747" y="10343"/>
            <a:chExt cx="526" cy="766"/>
          </a:xfrm>
          <a:solidFill>
            <a:srgbClr val="C00000"/>
          </a:solidFill>
        </p:grpSpPr>
        <p:sp>
          <p:nvSpPr>
            <p:cNvPr id="22" name="Oval 3"/>
            <p:cNvSpPr>
              <a:spLocks noChangeArrowheads="1"/>
            </p:cNvSpPr>
            <p:nvPr/>
          </p:nvSpPr>
          <p:spPr bwMode="auto">
            <a:xfrm>
              <a:off x="1890" y="10343"/>
              <a:ext cx="143" cy="143"/>
            </a:xfrm>
            <a:prstGeom prst="ellipse">
              <a:avLst/>
            </a:pr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Oval 4"/>
            <p:cNvSpPr>
              <a:spLocks noChangeArrowheads="1"/>
            </p:cNvSpPr>
            <p:nvPr/>
          </p:nvSpPr>
          <p:spPr bwMode="auto">
            <a:xfrm>
              <a:off x="2130" y="10583"/>
              <a:ext cx="143" cy="143"/>
            </a:xfrm>
            <a:prstGeom prst="ellipse">
              <a:avLst/>
            </a:pr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Oval 5"/>
            <p:cNvSpPr>
              <a:spLocks noChangeArrowheads="1"/>
            </p:cNvSpPr>
            <p:nvPr/>
          </p:nvSpPr>
          <p:spPr bwMode="auto">
            <a:xfrm>
              <a:off x="1747" y="10583"/>
              <a:ext cx="143" cy="143"/>
            </a:xfrm>
            <a:prstGeom prst="ellipse">
              <a:avLst/>
            </a:pr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Oval 6"/>
            <p:cNvSpPr>
              <a:spLocks noChangeArrowheads="1"/>
            </p:cNvSpPr>
            <p:nvPr/>
          </p:nvSpPr>
          <p:spPr bwMode="auto">
            <a:xfrm>
              <a:off x="1747" y="10966"/>
              <a:ext cx="143" cy="143"/>
            </a:xfrm>
            <a:prstGeom prst="ellipse">
              <a:avLst/>
            </a:pr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Oval 7"/>
            <p:cNvSpPr>
              <a:spLocks noChangeArrowheads="1"/>
            </p:cNvSpPr>
            <p:nvPr/>
          </p:nvSpPr>
          <p:spPr bwMode="auto">
            <a:xfrm>
              <a:off x="1987" y="10823"/>
              <a:ext cx="143" cy="143"/>
            </a:xfrm>
            <a:prstGeom prst="ellipse">
              <a:avLst/>
            </a:pr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cxnSp>
          <p:nvCxnSpPr>
            <p:cNvPr id="27" name="AutoShape 8"/>
            <p:cNvCxnSpPr>
              <a:cxnSpLocks noChangeShapeType="1"/>
            </p:cNvCxnSpPr>
            <p:nvPr/>
          </p:nvCxnSpPr>
          <p:spPr bwMode="auto">
            <a:xfrm>
              <a:off x="1987" y="10435"/>
              <a:ext cx="234" cy="240"/>
            </a:xfrm>
            <a:prstGeom prst="straightConnector1">
              <a:avLst/>
            </a:pr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28" name="AutoShape 9"/>
            <p:cNvCxnSpPr>
              <a:cxnSpLocks noChangeShapeType="1"/>
            </p:cNvCxnSpPr>
            <p:nvPr/>
          </p:nvCxnSpPr>
          <p:spPr bwMode="auto">
            <a:xfrm flipH="1">
              <a:off x="1800" y="10435"/>
              <a:ext cx="138" cy="240"/>
            </a:xfrm>
            <a:prstGeom prst="straightConnector1">
              <a:avLst/>
            </a:pr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29" name="AutoShape 10"/>
            <p:cNvCxnSpPr>
              <a:cxnSpLocks noChangeShapeType="1"/>
            </p:cNvCxnSpPr>
            <p:nvPr/>
          </p:nvCxnSpPr>
          <p:spPr bwMode="auto">
            <a:xfrm>
              <a:off x="1800" y="10675"/>
              <a:ext cx="0" cy="371"/>
            </a:xfrm>
            <a:prstGeom prst="straightConnector1">
              <a:avLst/>
            </a:pr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30" name="AutoShape 11"/>
            <p:cNvCxnSpPr>
              <a:cxnSpLocks noChangeShapeType="1"/>
            </p:cNvCxnSpPr>
            <p:nvPr/>
          </p:nvCxnSpPr>
          <p:spPr bwMode="auto">
            <a:xfrm flipH="1">
              <a:off x="2033" y="10675"/>
              <a:ext cx="142" cy="248"/>
            </a:xfrm>
            <a:prstGeom prst="straightConnector1">
              <a:avLst/>
            </a:pr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</p:cxnSp>
      </p:grp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7407860" y="2484916"/>
            <a:ext cx="214314" cy="344486"/>
            <a:chOff x="1747" y="10343"/>
            <a:chExt cx="526" cy="766"/>
          </a:xfrm>
          <a:solidFill>
            <a:schemeClr val="accent2">
              <a:lumMod val="75000"/>
            </a:schemeClr>
          </a:solidFill>
        </p:grpSpPr>
        <p:sp>
          <p:nvSpPr>
            <p:cNvPr id="32" name="Oval 3"/>
            <p:cNvSpPr>
              <a:spLocks noChangeArrowheads="1"/>
            </p:cNvSpPr>
            <p:nvPr/>
          </p:nvSpPr>
          <p:spPr bwMode="auto">
            <a:xfrm>
              <a:off x="1890" y="10343"/>
              <a:ext cx="143" cy="143"/>
            </a:xfrm>
            <a:prstGeom prst="ellipse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Oval 4"/>
            <p:cNvSpPr>
              <a:spLocks noChangeArrowheads="1"/>
            </p:cNvSpPr>
            <p:nvPr/>
          </p:nvSpPr>
          <p:spPr bwMode="auto">
            <a:xfrm>
              <a:off x="2130" y="10583"/>
              <a:ext cx="143" cy="143"/>
            </a:xfrm>
            <a:prstGeom prst="ellipse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Oval 5"/>
            <p:cNvSpPr>
              <a:spLocks noChangeArrowheads="1"/>
            </p:cNvSpPr>
            <p:nvPr/>
          </p:nvSpPr>
          <p:spPr bwMode="auto">
            <a:xfrm>
              <a:off x="1747" y="10583"/>
              <a:ext cx="143" cy="143"/>
            </a:xfrm>
            <a:prstGeom prst="ellipse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Oval 6"/>
            <p:cNvSpPr>
              <a:spLocks noChangeArrowheads="1"/>
            </p:cNvSpPr>
            <p:nvPr/>
          </p:nvSpPr>
          <p:spPr bwMode="auto">
            <a:xfrm>
              <a:off x="1747" y="10966"/>
              <a:ext cx="143" cy="143"/>
            </a:xfrm>
            <a:prstGeom prst="ellipse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Oval 7"/>
            <p:cNvSpPr>
              <a:spLocks noChangeArrowheads="1"/>
            </p:cNvSpPr>
            <p:nvPr/>
          </p:nvSpPr>
          <p:spPr bwMode="auto">
            <a:xfrm>
              <a:off x="1987" y="10823"/>
              <a:ext cx="143" cy="143"/>
            </a:xfrm>
            <a:prstGeom prst="ellipse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cxnSp>
          <p:nvCxnSpPr>
            <p:cNvPr id="37" name="AutoShape 8"/>
            <p:cNvCxnSpPr>
              <a:cxnSpLocks noChangeShapeType="1"/>
            </p:cNvCxnSpPr>
            <p:nvPr/>
          </p:nvCxnSpPr>
          <p:spPr bwMode="auto">
            <a:xfrm>
              <a:off x="1987" y="10435"/>
              <a:ext cx="234" cy="240"/>
            </a:xfrm>
            <a:prstGeom prst="straightConnector1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</p:spPr>
        </p:cxnSp>
        <p:cxnSp>
          <p:nvCxnSpPr>
            <p:cNvPr id="38" name="AutoShape 9"/>
            <p:cNvCxnSpPr>
              <a:cxnSpLocks noChangeShapeType="1"/>
            </p:cNvCxnSpPr>
            <p:nvPr/>
          </p:nvCxnSpPr>
          <p:spPr bwMode="auto">
            <a:xfrm flipH="1">
              <a:off x="1800" y="10435"/>
              <a:ext cx="138" cy="240"/>
            </a:xfrm>
            <a:prstGeom prst="straightConnector1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</p:spPr>
        </p:cxnSp>
        <p:cxnSp>
          <p:nvCxnSpPr>
            <p:cNvPr id="39" name="AutoShape 10"/>
            <p:cNvCxnSpPr>
              <a:cxnSpLocks noChangeShapeType="1"/>
            </p:cNvCxnSpPr>
            <p:nvPr/>
          </p:nvCxnSpPr>
          <p:spPr bwMode="auto">
            <a:xfrm>
              <a:off x="1800" y="10675"/>
              <a:ext cx="0" cy="371"/>
            </a:xfrm>
            <a:prstGeom prst="straightConnector1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</p:spPr>
        </p:cxnSp>
        <p:cxnSp>
          <p:nvCxnSpPr>
            <p:cNvPr id="40" name="AutoShape 11"/>
            <p:cNvCxnSpPr>
              <a:cxnSpLocks noChangeShapeType="1"/>
            </p:cNvCxnSpPr>
            <p:nvPr/>
          </p:nvCxnSpPr>
          <p:spPr bwMode="auto">
            <a:xfrm flipH="1">
              <a:off x="2033" y="10675"/>
              <a:ext cx="142" cy="248"/>
            </a:xfrm>
            <a:prstGeom prst="straightConnector1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</p:spPr>
        </p:cxnSp>
      </p:grpSp>
      <p:cxnSp>
        <p:nvCxnSpPr>
          <p:cNvPr id="41" name="60 Conector recto de flecha"/>
          <p:cNvCxnSpPr/>
          <p:nvPr/>
        </p:nvCxnSpPr>
        <p:spPr>
          <a:xfrm flipV="1">
            <a:off x="6407728" y="2699230"/>
            <a:ext cx="857256" cy="57150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61 Conector recto de flecha"/>
          <p:cNvCxnSpPr/>
          <p:nvPr/>
        </p:nvCxnSpPr>
        <p:spPr>
          <a:xfrm flipV="1">
            <a:off x="6407728" y="3270734"/>
            <a:ext cx="857256" cy="7143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62 Conector recto de flecha"/>
          <p:cNvCxnSpPr/>
          <p:nvPr/>
        </p:nvCxnSpPr>
        <p:spPr>
          <a:xfrm>
            <a:off x="6407728" y="3485048"/>
            <a:ext cx="857256" cy="21431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63 Rectángulo"/>
          <p:cNvSpPr/>
          <p:nvPr/>
        </p:nvSpPr>
        <p:spPr>
          <a:xfrm>
            <a:off x="1835696" y="1484784"/>
            <a:ext cx="4786346" cy="4286280"/>
          </a:xfrm>
          <a:prstGeom prst="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64 CuadroTexto"/>
          <p:cNvSpPr txBox="1"/>
          <p:nvPr/>
        </p:nvSpPr>
        <p:spPr>
          <a:xfrm>
            <a:off x="2121448" y="5485312"/>
            <a:ext cx="4572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Ontology-based Streaming Data Access Service</a:t>
            </a:r>
            <a:endParaRPr lang="en-US" sz="1600" dirty="0"/>
          </a:p>
        </p:txBody>
      </p:sp>
      <p:sp>
        <p:nvSpPr>
          <p:cNvPr id="46" name="16 Disco magnético"/>
          <p:cNvSpPr/>
          <p:nvPr/>
        </p:nvSpPr>
        <p:spPr>
          <a:xfrm>
            <a:off x="7407860" y="3127858"/>
            <a:ext cx="214314" cy="214314"/>
          </a:xfrm>
          <a:prstGeom prst="flowChartMagneticDis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0" name="29 Conector recto"/>
          <p:cNvCxnSpPr>
            <a:stCxn id="9" idx="2"/>
            <a:endCxn id="16" idx="0"/>
          </p:cNvCxnSpPr>
          <p:nvPr/>
        </p:nvCxnSpPr>
        <p:spPr>
          <a:xfrm rot="5400000">
            <a:off x="3514489" y="2949263"/>
            <a:ext cx="50006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62 Conector recto de flecha"/>
          <p:cNvCxnSpPr/>
          <p:nvPr/>
        </p:nvCxnSpPr>
        <p:spPr>
          <a:xfrm>
            <a:off x="6407728" y="3627924"/>
            <a:ext cx="857256" cy="50006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16 Disco magnético"/>
          <p:cNvSpPr/>
          <p:nvPr/>
        </p:nvSpPr>
        <p:spPr>
          <a:xfrm>
            <a:off x="7407860" y="4056552"/>
            <a:ext cx="214314" cy="214314"/>
          </a:xfrm>
          <a:prstGeom prst="flowChartMagneticDis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34 CuadroTexto"/>
          <p:cNvSpPr txBox="1"/>
          <p:nvPr/>
        </p:nvSpPr>
        <p:spPr>
          <a:xfrm>
            <a:off x="7836488" y="2984982"/>
            <a:ext cx="9286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Relational</a:t>
            </a:r>
            <a:r>
              <a:rPr lang="es-ES" sz="1100" dirty="0" smtClean="0"/>
              <a:t> DB (S</a:t>
            </a:r>
            <a:r>
              <a:rPr lang="es-ES" sz="1100" baseline="-25000" dirty="0" smtClean="0"/>
              <a:t>2</a:t>
            </a:r>
            <a:r>
              <a:rPr lang="es-ES" sz="1100" dirty="0" smtClean="0"/>
              <a:t>)</a:t>
            </a:r>
            <a:endParaRPr lang="es-ES" sz="1100" dirty="0"/>
          </a:p>
        </p:txBody>
      </p:sp>
      <p:sp>
        <p:nvSpPr>
          <p:cNvPr id="54" name="34 CuadroTexto"/>
          <p:cNvSpPr txBox="1"/>
          <p:nvPr/>
        </p:nvSpPr>
        <p:spPr>
          <a:xfrm>
            <a:off x="7836488" y="2342040"/>
            <a:ext cx="10001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Sensor Network (S</a:t>
            </a:r>
            <a:r>
              <a:rPr lang="es-ES" sz="1100" baseline="-25000" dirty="0" smtClean="0"/>
              <a:t>1</a:t>
            </a:r>
            <a:r>
              <a:rPr lang="es-ES" sz="1100" dirty="0" smtClean="0"/>
              <a:t>)</a:t>
            </a:r>
            <a:endParaRPr lang="es-ES" sz="1100" dirty="0"/>
          </a:p>
        </p:txBody>
      </p:sp>
      <p:sp>
        <p:nvSpPr>
          <p:cNvPr id="55" name="34 CuadroTexto"/>
          <p:cNvSpPr txBox="1"/>
          <p:nvPr/>
        </p:nvSpPr>
        <p:spPr>
          <a:xfrm>
            <a:off x="7836488" y="4056552"/>
            <a:ext cx="9286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RDF </a:t>
            </a:r>
            <a:r>
              <a:rPr lang="en-US" sz="1100" dirty="0" smtClean="0"/>
              <a:t>Store</a:t>
            </a:r>
            <a:r>
              <a:rPr lang="es-ES" sz="1100" dirty="0" smtClean="0"/>
              <a:t> (S</a:t>
            </a:r>
            <a:r>
              <a:rPr lang="es-ES" sz="1100" baseline="-25000" dirty="0" smtClean="0"/>
              <a:t>m</a:t>
            </a:r>
            <a:r>
              <a:rPr lang="es-ES" sz="1100" dirty="0" smtClean="0"/>
              <a:t>)</a:t>
            </a:r>
            <a:endParaRPr lang="es-ES" sz="1100" dirty="0"/>
          </a:p>
        </p:txBody>
      </p:sp>
      <p:sp>
        <p:nvSpPr>
          <p:cNvPr id="56" name="32 CuadroTexto"/>
          <p:cNvSpPr txBox="1"/>
          <p:nvPr/>
        </p:nvSpPr>
        <p:spPr>
          <a:xfrm>
            <a:off x="4836092" y="2336340"/>
            <a:ext cx="2448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/>
              <a:t>SPARQL</a:t>
            </a:r>
            <a:r>
              <a:rPr lang="es-ES" sz="1100" baseline="-25000" dirty="0" err="1" smtClean="0"/>
              <a:t>Sream</a:t>
            </a:r>
            <a:r>
              <a:rPr lang="es-ES" sz="1100" baseline="-25000" dirty="0" smtClean="0"/>
              <a:t>  </a:t>
            </a:r>
            <a:r>
              <a:rPr lang="es-ES" sz="1100" dirty="0" smtClean="0"/>
              <a:t>algebra(S</a:t>
            </a:r>
            <a:r>
              <a:rPr lang="es-ES" sz="1100" baseline="-25000" dirty="0" smtClean="0"/>
              <a:t>1</a:t>
            </a:r>
            <a:r>
              <a:rPr lang="es-ES" sz="1100" dirty="0" smtClean="0"/>
              <a:t> S</a:t>
            </a:r>
            <a:r>
              <a:rPr lang="es-ES" sz="1100" baseline="-25000" dirty="0" smtClean="0"/>
              <a:t>2</a:t>
            </a:r>
            <a:r>
              <a:rPr lang="es-ES" sz="1100" dirty="0" smtClean="0"/>
              <a:t> S</a:t>
            </a:r>
            <a:r>
              <a:rPr lang="es-ES" sz="1100" baseline="-25000" dirty="0" smtClean="0"/>
              <a:t>m</a:t>
            </a:r>
            <a:r>
              <a:rPr lang="es-ES" sz="1100" dirty="0" smtClean="0"/>
              <a:t>) </a:t>
            </a:r>
            <a:endParaRPr lang="es-ES" sz="1100" dirty="0"/>
          </a:p>
        </p:txBody>
      </p:sp>
      <p:sp>
        <p:nvSpPr>
          <p:cNvPr id="63" name="Rectangle 3"/>
          <p:cNvSpPr/>
          <p:nvPr/>
        </p:nvSpPr>
        <p:spPr>
          <a:xfrm>
            <a:off x="2978704" y="4199428"/>
            <a:ext cx="1571636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33598E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Data</a:t>
            </a:r>
            <a:r>
              <a:rPr lang="fr-CH" sz="1200" dirty="0" smtClean="0"/>
              <a:t> </a:t>
            </a:r>
          </a:p>
          <a:p>
            <a:pPr algn="ctr"/>
            <a:r>
              <a:rPr lang="fr-CH" sz="1200" dirty="0" smtClean="0"/>
              <a:t>Translation</a:t>
            </a:r>
            <a:endParaRPr lang="en-US" sz="1200" dirty="0"/>
          </a:p>
        </p:txBody>
      </p:sp>
      <p:sp>
        <p:nvSpPr>
          <p:cNvPr id="68" name="31 CuadroTexto"/>
          <p:cNvSpPr txBox="1"/>
          <p:nvPr/>
        </p:nvSpPr>
        <p:spPr>
          <a:xfrm>
            <a:off x="4764084" y="2624372"/>
            <a:ext cx="4286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q</a:t>
            </a:r>
            <a:r>
              <a:rPr lang="es-ES" sz="1100" dirty="0" smtClean="0"/>
              <a:t>’</a:t>
            </a:r>
            <a:endParaRPr lang="es-ES" sz="1100" dirty="0"/>
          </a:p>
        </p:txBody>
      </p:sp>
      <p:cxnSp>
        <p:nvCxnSpPr>
          <p:cNvPr id="75" name="29 Conector recto"/>
          <p:cNvCxnSpPr>
            <a:stCxn id="16" idx="2"/>
            <a:endCxn id="63" idx="0"/>
          </p:cNvCxnSpPr>
          <p:nvPr/>
        </p:nvCxnSpPr>
        <p:spPr>
          <a:xfrm rot="5400000">
            <a:off x="3479900" y="3914805"/>
            <a:ext cx="569245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 de flecha"/>
          <p:cNvCxnSpPr/>
          <p:nvPr/>
        </p:nvCxnSpPr>
        <p:spPr>
          <a:xfrm rot="10800000">
            <a:off x="1192754" y="4413742"/>
            <a:ext cx="1785950" cy="1588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7 Conector recto de flecha"/>
          <p:cNvCxnSpPr>
            <a:stCxn id="10" idx="2"/>
            <a:endCxn id="63" idx="3"/>
          </p:cNvCxnSpPr>
          <p:nvPr/>
        </p:nvCxnSpPr>
        <p:spPr>
          <a:xfrm rot="5400000">
            <a:off x="4771082" y="3527194"/>
            <a:ext cx="772963" cy="1214446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31 CuadroTexto"/>
          <p:cNvSpPr txBox="1"/>
          <p:nvPr/>
        </p:nvSpPr>
        <p:spPr>
          <a:xfrm>
            <a:off x="1523724" y="4496580"/>
            <a:ext cx="1500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/>
              <a:t>tuples</a:t>
            </a:r>
            <a:endParaRPr lang="es-E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SPARQL</a:t>
            </a:r>
            <a:r>
              <a:rPr lang="en-GB" baseline="-25000" dirty="0" smtClean="0"/>
              <a:t>Stream</a:t>
            </a:r>
            <a:endParaRPr lang="en-GB" baseline="-25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37BBAD-17EA-4FFE-99FC-9FBD44594531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Enabling  Ontology-based Access to Streaming Data Sources</a:t>
            </a:r>
          </a:p>
          <a:p>
            <a:pPr>
              <a:defRPr/>
            </a:pP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1835696" y="2492896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GB" sz="1800" kern="0" dirty="0" smtClean="0">
                <a:solidFill>
                  <a:srgbClr val="4D4D4D"/>
                </a:solidFill>
              </a:rPr>
              <a:t>RDF-Stream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00558" y="1917402"/>
            <a:ext cx="34290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( &lt;s</a:t>
            </a:r>
            <a:r>
              <a:rPr lang="en-GB" sz="1400" baseline="-25000" dirty="0" smtClean="0">
                <a:latin typeface="Arial" pitchFamily="34" charset="0"/>
                <a:cs typeface="Arial" pitchFamily="34" charset="0"/>
              </a:rPr>
              <a:t>i-1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,p</a:t>
            </a:r>
            <a:r>
              <a:rPr lang="en-GB" sz="1400" baseline="-25000" dirty="0" smtClean="0">
                <a:latin typeface="Arial" pitchFamily="34" charset="0"/>
                <a:cs typeface="Arial" pitchFamily="34" charset="0"/>
              </a:rPr>
              <a:t>i-1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o</a:t>
            </a:r>
            <a:r>
              <a:rPr lang="en-GB" sz="1400" baseline="-25000" dirty="0" smtClean="0">
                <a:latin typeface="Arial" pitchFamily="34" charset="0"/>
                <a:cs typeface="Arial" pitchFamily="34" charset="0"/>
              </a:rPr>
              <a:t>i-1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&gt;, </a:t>
            </a:r>
            <a:r>
              <a:rPr lang="en-GB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GB" sz="1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i-1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),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( &lt;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GB" sz="14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 p</a:t>
            </a:r>
            <a:r>
              <a:rPr lang="en-GB" sz="1400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GB" sz="14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&gt;,   </a:t>
            </a:r>
            <a:r>
              <a:rPr lang="en-GB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GB" sz="1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 ),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( &lt;s</a:t>
            </a:r>
            <a:r>
              <a:rPr lang="en-GB" sz="1400" baseline="-25000" dirty="0" smtClean="0">
                <a:latin typeface="Arial" pitchFamily="34" charset="0"/>
                <a:cs typeface="Arial" pitchFamily="34" charset="0"/>
              </a:rPr>
              <a:t>i+1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,p</a:t>
            </a:r>
            <a:r>
              <a:rPr lang="en-GB" sz="1400" baseline="-25000" dirty="0" smtClean="0">
                <a:latin typeface="Arial" pitchFamily="34" charset="0"/>
                <a:cs typeface="Arial" pitchFamily="34" charset="0"/>
              </a:rPr>
              <a:t>i+1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o</a:t>
            </a:r>
            <a:r>
              <a:rPr lang="en-GB" sz="1400" baseline="-25000" dirty="0" smtClean="0">
                <a:latin typeface="Arial" pitchFamily="34" charset="0"/>
                <a:cs typeface="Arial" pitchFamily="34" charset="0"/>
              </a:rPr>
              <a:t>i+1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&gt;, </a:t>
            </a:r>
            <a:r>
              <a:rPr lang="en-GB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GB" sz="1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i+1</a:t>
            </a:r>
            <a:r>
              <a:rPr lang="en-GB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),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...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151112" y="120952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/>
            <a:r>
              <a:rPr lang="en-GB" dirty="0" smtClean="0"/>
              <a:t>Example: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GB" dirty="0" smtClean="0"/>
              <a:t>“provide me with the wind speed observations over the last minute in the Solent Region ” </a:t>
            </a:r>
          </a:p>
        </p:txBody>
      </p:sp>
      <p:sp>
        <p:nvSpPr>
          <p:cNvPr id="11" name="10 Elipse"/>
          <p:cNvSpPr/>
          <p:nvPr/>
        </p:nvSpPr>
        <p:spPr>
          <a:xfrm>
            <a:off x="1131576" y="3789040"/>
            <a:ext cx="1214446" cy="50006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11 CuadroTexto"/>
          <p:cNvSpPr txBox="1"/>
          <p:nvPr/>
        </p:nvSpPr>
        <p:spPr>
          <a:xfrm>
            <a:off x="1203014" y="3931916"/>
            <a:ext cx="1143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cd:Observation</a:t>
            </a:r>
            <a:endParaRPr lang="en-GB" sz="1000" dirty="0"/>
          </a:p>
        </p:txBody>
      </p:sp>
      <p:sp>
        <p:nvSpPr>
          <p:cNvPr id="13" name="12 Elipse"/>
          <p:cNvSpPr/>
          <p:nvPr/>
        </p:nvSpPr>
        <p:spPr>
          <a:xfrm>
            <a:off x="631510" y="4932048"/>
            <a:ext cx="1150418" cy="35719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13 CuadroTexto"/>
          <p:cNvSpPr txBox="1"/>
          <p:nvPr/>
        </p:nvSpPr>
        <p:spPr>
          <a:xfrm>
            <a:off x="702980" y="5003486"/>
            <a:ext cx="10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xsd:double</a:t>
            </a:r>
            <a:endParaRPr lang="en-GB" sz="1000" dirty="0"/>
          </a:p>
        </p:txBody>
      </p:sp>
      <p:cxnSp>
        <p:nvCxnSpPr>
          <p:cNvPr id="15" name="14 Conector recto de flecha"/>
          <p:cNvCxnSpPr>
            <a:stCxn id="11" idx="4"/>
            <a:endCxn id="13" idx="0"/>
          </p:cNvCxnSpPr>
          <p:nvPr/>
        </p:nvCxnSpPr>
        <p:spPr bwMode="auto">
          <a:xfrm rot="5400000">
            <a:off x="1151288" y="4344537"/>
            <a:ext cx="642942" cy="53208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16 CuadroTexto"/>
          <p:cNvSpPr txBox="1"/>
          <p:nvPr/>
        </p:nvSpPr>
        <p:spPr>
          <a:xfrm>
            <a:off x="1417328" y="4503420"/>
            <a:ext cx="1571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err="1" smtClean="0"/>
              <a:t>cd:observationResult</a:t>
            </a:r>
            <a:endParaRPr lang="en-GB" sz="1000" dirty="0"/>
          </a:p>
        </p:txBody>
      </p:sp>
      <p:sp>
        <p:nvSpPr>
          <p:cNvPr id="34" name="33 Abrir llave"/>
          <p:cNvSpPr/>
          <p:nvPr/>
        </p:nvSpPr>
        <p:spPr>
          <a:xfrm rot="10800000">
            <a:off x="2774650" y="3931916"/>
            <a:ext cx="285752" cy="1357322"/>
          </a:xfrm>
          <a:prstGeom prst="leftBrace">
            <a:avLst>
              <a:gd name="adj1" fmla="val 8333"/>
              <a:gd name="adj2" fmla="val 907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34 CuadroTexto"/>
          <p:cNvSpPr txBox="1"/>
          <p:nvPr/>
        </p:nvSpPr>
        <p:spPr>
          <a:xfrm>
            <a:off x="2988964" y="4289106"/>
            <a:ext cx="45005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( &lt;ssg4e:Obs1,rdf:type, cd:Observation&gt;, </a:t>
            </a:r>
            <a:r>
              <a:rPr lang="en-GB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GB" sz="1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),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( &lt;ssg4e:Obs1,cd:observationResult,”34.5”&gt;,   </a:t>
            </a:r>
            <a:r>
              <a:rPr lang="en-GB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GB" sz="1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 ),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( &lt;ssg4e:Obs2,rdf:type, cd:Observation&gt;, </a:t>
            </a:r>
            <a:r>
              <a:rPr lang="en-GB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GB" sz="1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i+1</a:t>
            </a:r>
            <a:r>
              <a:rPr lang="en-GB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),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( &lt;ssg4e:Obs2,cd:observationResult,”20.3”&gt;,   </a:t>
            </a:r>
            <a:r>
              <a:rPr lang="en-GB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GB" sz="1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i+1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 ),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...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3131840" y="3789040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STREAM &lt;</a:t>
            </a:r>
            <a:r>
              <a:rPr lang="en-GB" sz="1400" i="1" dirty="0" smtClean="0"/>
              <a:t>http://www.semsorgrid4env.eu/ccometeo.srdf</a:t>
            </a:r>
            <a:r>
              <a:rPr lang="en-GB" sz="1400" dirty="0" smtClean="0"/>
              <a:t>&gt;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SPARQL</a:t>
            </a:r>
            <a:r>
              <a:rPr lang="en-GB" baseline="-25000" dirty="0" smtClean="0"/>
              <a:t>Stream</a:t>
            </a:r>
            <a:endParaRPr lang="en-GB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37BBAD-17EA-4FFE-99FC-9FBD44594531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Enabling  Ontology-based Access to Streaming Data Sources</a:t>
            </a:r>
          </a:p>
          <a:p>
            <a:pPr>
              <a:defRPr/>
            </a:pP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043608" y="1196752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/>
            <a:r>
              <a:rPr lang="en-GB" dirty="0" smtClean="0"/>
              <a:t>Example: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GB" dirty="0" smtClean="0"/>
              <a:t>“provide me with the wind speed observations over the last minute in the Solent Region ” </a:t>
            </a:r>
          </a:p>
        </p:txBody>
      </p:sp>
      <p:sp>
        <p:nvSpPr>
          <p:cNvPr id="6" name="5 Elipse"/>
          <p:cNvSpPr/>
          <p:nvPr/>
        </p:nvSpPr>
        <p:spPr>
          <a:xfrm>
            <a:off x="1214414" y="2285992"/>
            <a:ext cx="1214446" cy="50006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6 CuadroTexto"/>
          <p:cNvSpPr txBox="1"/>
          <p:nvPr/>
        </p:nvSpPr>
        <p:spPr>
          <a:xfrm>
            <a:off x="1285852" y="2428868"/>
            <a:ext cx="1143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cd:Observation</a:t>
            </a:r>
            <a:endParaRPr lang="en-GB" sz="1000" dirty="0"/>
          </a:p>
        </p:txBody>
      </p:sp>
      <p:sp>
        <p:nvSpPr>
          <p:cNvPr id="8" name="7 Elipse"/>
          <p:cNvSpPr/>
          <p:nvPr/>
        </p:nvSpPr>
        <p:spPr>
          <a:xfrm>
            <a:off x="428596" y="3357562"/>
            <a:ext cx="1150418" cy="35719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8 CuadroTexto"/>
          <p:cNvSpPr txBox="1"/>
          <p:nvPr/>
        </p:nvSpPr>
        <p:spPr>
          <a:xfrm>
            <a:off x="500034" y="3429000"/>
            <a:ext cx="10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xsd:double</a:t>
            </a:r>
            <a:endParaRPr lang="en-GB" sz="1000" dirty="0"/>
          </a:p>
        </p:txBody>
      </p:sp>
      <p:cxnSp>
        <p:nvCxnSpPr>
          <p:cNvPr id="10" name="9 Conector recto de flecha"/>
          <p:cNvCxnSpPr>
            <a:stCxn id="6" idx="4"/>
            <a:endCxn id="8" idx="0"/>
          </p:cNvCxnSpPr>
          <p:nvPr/>
        </p:nvCxnSpPr>
        <p:spPr bwMode="auto">
          <a:xfrm rot="5400000">
            <a:off x="1126969" y="2662894"/>
            <a:ext cx="571504" cy="81783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10 CuadroTexto"/>
          <p:cNvSpPr txBox="1"/>
          <p:nvPr/>
        </p:nvSpPr>
        <p:spPr>
          <a:xfrm>
            <a:off x="0" y="2857496"/>
            <a:ext cx="1571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err="1" smtClean="0"/>
              <a:t>cd:observationResult</a:t>
            </a:r>
            <a:endParaRPr lang="en-GB" sz="1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851920" y="1928802"/>
            <a:ext cx="57606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PREFIX </a:t>
            </a:r>
            <a:r>
              <a:rPr lang="en-GB" sz="1000" u="sng" dirty="0" err="1" smtClean="0"/>
              <a:t>cd</a:t>
            </a:r>
            <a:r>
              <a:rPr lang="en-GB" sz="1000" u="sng" dirty="0" smtClean="0"/>
              <a:t>: &lt;http://www.semsorgrid4env.eu/ontologies/CoastalDefences.owl#&gt;</a:t>
            </a:r>
          </a:p>
          <a:p>
            <a:r>
              <a:rPr lang="en-GB" sz="1000" dirty="0" smtClean="0"/>
              <a:t>PREFIX </a:t>
            </a:r>
            <a:r>
              <a:rPr lang="en-GB" sz="1000" u="sng" dirty="0" err="1" smtClean="0"/>
              <a:t>sb</a:t>
            </a:r>
            <a:r>
              <a:rPr lang="en-GB" sz="1000" u="sng" dirty="0" smtClean="0"/>
              <a:t>: &lt;http://www.w3.org/2009/SSN-XG/Ontologies/SensorBasis.owl#&gt; </a:t>
            </a:r>
          </a:p>
          <a:p>
            <a:r>
              <a:rPr lang="en-GB" sz="1000" dirty="0" smtClean="0"/>
              <a:t>PREFIX </a:t>
            </a:r>
            <a:r>
              <a:rPr lang="en-GB" sz="1000" u="sng" dirty="0" err="1" smtClean="0"/>
              <a:t>rdf</a:t>
            </a:r>
            <a:r>
              <a:rPr lang="en-GB" sz="1000" u="sng" dirty="0" smtClean="0"/>
              <a:t>: &lt;http://www.w3.org/1999/02/22-rdf-syntax-ns#&gt; </a:t>
            </a:r>
          </a:p>
          <a:p>
            <a:r>
              <a:rPr lang="en-US" sz="1200" dirty="0" smtClean="0"/>
              <a:t>SELECT  ?</a:t>
            </a:r>
            <a:r>
              <a:rPr lang="en-US" sz="1200" u="sng" dirty="0" err="1" smtClean="0"/>
              <a:t>waveheight</a:t>
            </a:r>
            <a:r>
              <a:rPr lang="en-US" sz="1200" u="sng" dirty="0" smtClean="0"/>
              <a:t> ?</a:t>
            </a:r>
            <a:r>
              <a:rPr lang="en-US" sz="1200" u="sng" dirty="0" err="1" smtClean="0"/>
              <a:t>wavets</a:t>
            </a:r>
            <a:r>
              <a:rPr lang="en-US" sz="1200" u="sng" dirty="0" smtClean="0"/>
              <a:t> </a:t>
            </a:r>
          </a:p>
          <a:p>
            <a:r>
              <a:rPr lang="en-GB" sz="1200" dirty="0" smtClean="0"/>
              <a:t>FROM NAMED STREAM</a:t>
            </a:r>
            <a:r>
              <a:rPr lang="en-GB" sz="1200" b="1" dirty="0" smtClean="0"/>
              <a:t> </a:t>
            </a:r>
            <a:r>
              <a:rPr lang="en-GB" sz="1200" dirty="0" smtClean="0"/>
              <a:t>&lt;http://www.semsorgrid4env.eu/waves.srdf&gt; </a:t>
            </a:r>
          </a:p>
          <a:p>
            <a:r>
              <a:rPr lang="en-GB" sz="1200" dirty="0" smtClean="0"/>
              <a:t>[ NOW – 1 MINUTE TO NOW – 0 MINUTES ]  </a:t>
            </a:r>
          </a:p>
          <a:p>
            <a:r>
              <a:rPr lang="en-GB" sz="1200" dirty="0" smtClean="0"/>
              <a:t>WHERE </a:t>
            </a:r>
          </a:p>
          <a:p>
            <a:r>
              <a:rPr lang="en-GB" sz="1200" dirty="0" smtClean="0"/>
              <a:t>{ </a:t>
            </a:r>
          </a:p>
          <a:p>
            <a:r>
              <a:rPr lang="en-GB" sz="1200" dirty="0" smtClean="0"/>
              <a:t> ?</a:t>
            </a:r>
            <a:r>
              <a:rPr lang="en-GB" sz="1200" dirty="0" err="1" smtClean="0"/>
              <a:t>WaveObs</a:t>
            </a:r>
            <a:r>
              <a:rPr lang="en-GB" sz="1200" dirty="0" smtClean="0"/>
              <a:t> a cd:Observation; </a:t>
            </a:r>
          </a:p>
          <a:p>
            <a:r>
              <a:rPr lang="en-GB" sz="1200" dirty="0" smtClean="0"/>
              <a:t>    </a:t>
            </a:r>
            <a:r>
              <a:rPr lang="en-GB" sz="1200" dirty="0" err="1" smtClean="0"/>
              <a:t>cd:observationResult</a:t>
            </a:r>
            <a:r>
              <a:rPr lang="en-GB" sz="1200" dirty="0" smtClean="0"/>
              <a:t> ?</a:t>
            </a:r>
            <a:r>
              <a:rPr lang="en-GB" sz="1200" u="sng" dirty="0" err="1" smtClean="0"/>
              <a:t>waveheight</a:t>
            </a:r>
            <a:r>
              <a:rPr lang="en-GB" sz="1200" u="sng" dirty="0" smtClean="0"/>
              <a:t>; </a:t>
            </a:r>
          </a:p>
          <a:p>
            <a:r>
              <a:rPr lang="en-GB" sz="1200" dirty="0" smtClean="0"/>
              <a:t>    </a:t>
            </a:r>
            <a:r>
              <a:rPr lang="en-GB" sz="1200" dirty="0" err="1" smtClean="0"/>
              <a:t>cd:observationResultTime</a:t>
            </a:r>
            <a:r>
              <a:rPr lang="en-GB" sz="1200" dirty="0" smtClean="0"/>
              <a:t> ?</a:t>
            </a:r>
            <a:r>
              <a:rPr lang="en-GB" sz="1200" u="sng" dirty="0" err="1" smtClean="0"/>
              <a:t>wavets</a:t>
            </a:r>
            <a:r>
              <a:rPr lang="en-GB" sz="1200" u="sng" dirty="0" smtClean="0"/>
              <a:t>;</a:t>
            </a:r>
          </a:p>
          <a:p>
            <a:r>
              <a:rPr lang="en-GB" sz="1200" dirty="0" smtClean="0"/>
              <a:t>    </a:t>
            </a:r>
            <a:r>
              <a:rPr lang="en-GB" sz="1200" dirty="0" err="1" smtClean="0"/>
              <a:t>cd:observedProperty</a:t>
            </a:r>
            <a:r>
              <a:rPr lang="en-GB" sz="1200" dirty="0" smtClean="0"/>
              <a:t> ?</a:t>
            </a:r>
            <a:r>
              <a:rPr lang="en-GB" sz="1200" dirty="0" err="1" smtClean="0"/>
              <a:t>waveProperty</a:t>
            </a:r>
            <a:r>
              <a:rPr lang="en-GB" sz="1200" dirty="0" smtClean="0"/>
              <a:t>;</a:t>
            </a:r>
          </a:p>
          <a:p>
            <a:r>
              <a:rPr lang="en-GB" sz="1200" dirty="0" smtClean="0"/>
              <a:t>    </a:t>
            </a:r>
            <a:r>
              <a:rPr lang="en-GB" sz="1200" dirty="0" err="1" smtClean="0"/>
              <a:t>cd:featureOfInterest</a:t>
            </a:r>
            <a:r>
              <a:rPr lang="en-GB" sz="1200" dirty="0" smtClean="0"/>
              <a:t> ?</a:t>
            </a:r>
            <a:r>
              <a:rPr lang="en-GB" sz="1200" dirty="0" err="1" smtClean="0"/>
              <a:t>waveFeature</a:t>
            </a:r>
            <a:r>
              <a:rPr lang="en-GB" sz="1200" dirty="0" smtClean="0"/>
              <a:t>.   </a:t>
            </a:r>
          </a:p>
          <a:p>
            <a:r>
              <a:rPr lang="en-GB" sz="1200" dirty="0" smtClean="0"/>
              <a:t> ?</a:t>
            </a:r>
            <a:r>
              <a:rPr lang="en-GB" sz="1200" dirty="0" err="1" smtClean="0"/>
              <a:t>waveFeature</a:t>
            </a:r>
            <a:r>
              <a:rPr lang="en-GB" sz="1200" dirty="0" smtClean="0"/>
              <a:t> a </a:t>
            </a:r>
            <a:r>
              <a:rPr lang="en-GB" sz="1200" dirty="0" err="1" smtClean="0"/>
              <a:t>cd:Feature</a:t>
            </a:r>
            <a:r>
              <a:rPr lang="en-GB" sz="1200" dirty="0" smtClean="0"/>
              <a:t>;</a:t>
            </a:r>
          </a:p>
          <a:p>
            <a:r>
              <a:rPr lang="en-GB" sz="1200" dirty="0" smtClean="0"/>
              <a:t>    </a:t>
            </a:r>
            <a:r>
              <a:rPr lang="en-GB" sz="1200" dirty="0" err="1" smtClean="0"/>
              <a:t>cd:locatedInRegion</a:t>
            </a:r>
            <a:r>
              <a:rPr lang="en-GB" sz="1200" dirty="0" smtClean="0"/>
              <a:t> </a:t>
            </a:r>
            <a:r>
              <a:rPr lang="en-GB" sz="1200" dirty="0" err="1" smtClean="0"/>
              <a:t>cd:SouthEastEnglandCCO</a:t>
            </a:r>
            <a:r>
              <a:rPr lang="en-GB" sz="1200" dirty="0" smtClean="0"/>
              <a:t>.</a:t>
            </a:r>
          </a:p>
          <a:p>
            <a:r>
              <a:rPr lang="en-GB" sz="1200" dirty="0" smtClean="0"/>
              <a:t> ?</a:t>
            </a:r>
            <a:r>
              <a:rPr lang="en-GB" sz="1200" dirty="0" err="1" smtClean="0"/>
              <a:t>waveProperty</a:t>
            </a:r>
            <a:r>
              <a:rPr lang="en-GB" sz="1200" dirty="0" smtClean="0"/>
              <a:t> a </a:t>
            </a:r>
            <a:r>
              <a:rPr lang="en-GB" sz="1200" dirty="0" err="1" smtClean="0"/>
              <a:t>cd:WaveHeight</a:t>
            </a:r>
            <a:r>
              <a:rPr lang="en-GB" sz="1200" dirty="0" smtClean="0"/>
              <a:t>. </a:t>
            </a:r>
          </a:p>
          <a:p>
            <a:r>
              <a:rPr lang="en-GB" sz="1200" dirty="0" smtClean="0"/>
              <a:t> }</a:t>
            </a:r>
          </a:p>
        </p:txBody>
      </p:sp>
      <p:sp>
        <p:nvSpPr>
          <p:cNvPr id="13" name="12 Elipse"/>
          <p:cNvSpPr/>
          <p:nvPr/>
        </p:nvSpPr>
        <p:spPr>
          <a:xfrm>
            <a:off x="857224" y="4429132"/>
            <a:ext cx="1214446" cy="50006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13 CuadroTexto"/>
          <p:cNvSpPr txBox="1"/>
          <p:nvPr/>
        </p:nvSpPr>
        <p:spPr>
          <a:xfrm>
            <a:off x="928662" y="4572008"/>
            <a:ext cx="1143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err="1" smtClean="0"/>
              <a:t>cd:Feature</a:t>
            </a:r>
            <a:endParaRPr lang="en-GB" sz="1000" dirty="0"/>
          </a:p>
        </p:txBody>
      </p:sp>
      <p:cxnSp>
        <p:nvCxnSpPr>
          <p:cNvPr id="15" name="14 Conector recto de flecha"/>
          <p:cNvCxnSpPr>
            <a:stCxn id="6" idx="4"/>
            <a:endCxn id="13" idx="0"/>
          </p:cNvCxnSpPr>
          <p:nvPr/>
        </p:nvCxnSpPr>
        <p:spPr bwMode="auto">
          <a:xfrm rot="5400000">
            <a:off x="821505" y="3429000"/>
            <a:ext cx="1643074" cy="3571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19 CuadroTexto"/>
          <p:cNvSpPr txBox="1"/>
          <p:nvPr/>
        </p:nvSpPr>
        <p:spPr>
          <a:xfrm>
            <a:off x="500034" y="3929066"/>
            <a:ext cx="1571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err="1" smtClean="0"/>
              <a:t>cd:featureOfInterest</a:t>
            </a:r>
            <a:endParaRPr lang="en-GB" sz="1000" dirty="0"/>
          </a:p>
        </p:txBody>
      </p:sp>
      <p:sp>
        <p:nvSpPr>
          <p:cNvPr id="27" name="26 Elipse"/>
          <p:cNvSpPr/>
          <p:nvPr/>
        </p:nvSpPr>
        <p:spPr>
          <a:xfrm>
            <a:off x="1928794" y="3500438"/>
            <a:ext cx="1214446" cy="50006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27 CuadroTexto"/>
          <p:cNvSpPr txBox="1"/>
          <p:nvPr/>
        </p:nvSpPr>
        <p:spPr>
          <a:xfrm>
            <a:off x="2000232" y="3643314"/>
            <a:ext cx="1143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err="1" smtClean="0"/>
              <a:t>cd:Property</a:t>
            </a:r>
            <a:endParaRPr lang="en-GB" sz="10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2143108" y="3071810"/>
            <a:ext cx="1571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err="1" smtClean="0"/>
              <a:t>cd:observedProperty</a:t>
            </a:r>
            <a:endParaRPr lang="en-GB" sz="1000" dirty="0"/>
          </a:p>
        </p:txBody>
      </p:sp>
      <p:cxnSp>
        <p:nvCxnSpPr>
          <p:cNvPr id="30" name="29 Conector recto de flecha"/>
          <p:cNvCxnSpPr>
            <a:stCxn id="6" idx="4"/>
            <a:endCxn id="27" idx="0"/>
          </p:cNvCxnSpPr>
          <p:nvPr/>
        </p:nvCxnSpPr>
        <p:spPr bwMode="auto">
          <a:xfrm rot="16200000" flipH="1">
            <a:off x="1821637" y="2786058"/>
            <a:ext cx="714380" cy="71438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21 Elipse"/>
          <p:cNvSpPr/>
          <p:nvPr/>
        </p:nvSpPr>
        <p:spPr>
          <a:xfrm>
            <a:off x="1928794" y="5572140"/>
            <a:ext cx="1214446" cy="50006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22 Conector recto de flecha"/>
          <p:cNvCxnSpPr>
            <a:endCxn id="22" idx="1"/>
          </p:cNvCxnSpPr>
          <p:nvPr/>
        </p:nvCxnSpPr>
        <p:spPr bwMode="auto">
          <a:xfrm rot="16200000" flipH="1">
            <a:off x="1445319" y="4984045"/>
            <a:ext cx="716175" cy="60648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24 CuadroTexto"/>
          <p:cNvSpPr txBox="1"/>
          <p:nvPr/>
        </p:nvSpPr>
        <p:spPr>
          <a:xfrm>
            <a:off x="1714480" y="5143512"/>
            <a:ext cx="1571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err="1" smtClean="0"/>
              <a:t>cd:locatedInRegion</a:t>
            </a:r>
            <a:endParaRPr lang="en-GB" sz="10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2000232" y="5715016"/>
            <a:ext cx="1143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err="1" smtClean="0"/>
              <a:t>cd:Region</a:t>
            </a:r>
            <a:endParaRPr lang="en-GB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R2RML</a:t>
            </a:r>
            <a:endParaRPr lang="fr-CH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2420888"/>
            <a:ext cx="879907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 smtClean="0"/>
              <a:t>:</a:t>
            </a:r>
            <a:r>
              <a:rPr lang="fr-CH" sz="1600" dirty="0" err="1" smtClean="0"/>
              <a:t>BoscombeWaveHeight</a:t>
            </a:r>
            <a:r>
              <a:rPr lang="fr-CH" sz="1600" dirty="0" smtClean="0"/>
              <a:t> a </a:t>
            </a:r>
            <a:r>
              <a:rPr lang="fr-CH" sz="1600" dirty="0" err="1" smtClean="0"/>
              <a:t>rr:TriplesMapClass</a:t>
            </a:r>
            <a:r>
              <a:rPr lang="fr-CH" sz="1600" dirty="0" smtClean="0"/>
              <a:t>;</a:t>
            </a:r>
          </a:p>
          <a:p>
            <a:r>
              <a:rPr lang="fr-CH" sz="1600" dirty="0" smtClean="0"/>
              <a:t>     </a:t>
            </a:r>
            <a:r>
              <a:rPr lang="fr-CH" sz="1600" dirty="0" err="1" smtClean="0"/>
              <a:t>rr:tableName</a:t>
            </a:r>
            <a:r>
              <a:rPr lang="fr-CH" sz="1600" dirty="0" smtClean="0"/>
              <a:t> "</a:t>
            </a:r>
            <a:r>
              <a:rPr lang="fr-CH" sz="1600" dirty="0" err="1" smtClean="0">
                <a:solidFill>
                  <a:srgbClr val="FF0000"/>
                </a:solidFill>
              </a:rPr>
              <a:t>envdata_boscombe</a:t>
            </a:r>
            <a:r>
              <a:rPr lang="fr-CH" sz="1600" dirty="0" smtClean="0"/>
              <a:t>";</a:t>
            </a:r>
          </a:p>
          <a:p>
            <a:r>
              <a:rPr lang="fr-CH" sz="1600" dirty="0" smtClean="0"/>
              <a:t>     </a:t>
            </a:r>
            <a:r>
              <a:rPr lang="fr-CH" sz="1600" dirty="0" err="1" smtClean="0"/>
              <a:t>rr:subjectMap</a:t>
            </a:r>
            <a:r>
              <a:rPr lang="fr-CH" sz="1600" dirty="0" smtClean="0"/>
              <a:t> [ rr:template </a:t>
            </a:r>
          </a:p>
          <a:p>
            <a:r>
              <a:rPr lang="fr-CH" sz="1600" dirty="0" smtClean="0"/>
              <a:t>         "http://semsorgrid4env.eu/ns#WaveHeight/CCO/{</a:t>
            </a:r>
            <a:r>
              <a:rPr lang="fr-CH" sz="1600" dirty="0" smtClean="0">
                <a:solidFill>
                  <a:srgbClr val="FF0000"/>
                </a:solidFill>
              </a:rPr>
              <a:t>DateTime</a:t>
            </a:r>
            <a:r>
              <a:rPr lang="fr-CH" sz="1600" dirty="0" smtClean="0"/>
              <a:t>}";</a:t>
            </a:r>
          </a:p>
          <a:p>
            <a:r>
              <a:rPr lang="fr-CH" sz="1600" dirty="0" smtClean="0"/>
              <a:t>          </a:t>
            </a:r>
            <a:r>
              <a:rPr lang="fr-CH" sz="1600" dirty="0" err="1" smtClean="0"/>
              <a:t>rr:class</a:t>
            </a:r>
            <a:r>
              <a:rPr lang="fr-CH" sz="1600" dirty="0" smtClean="0"/>
              <a:t> </a:t>
            </a:r>
            <a:r>
              <a:rPr lang="fr-CH" sz="1600" dirty="0" smtClean="0">
                <a:solidFill>
                  <a:schemeClr val="accent2"/>
                </a:solidFill>
              </a:rPr>
              <a:t>ssn:ObservationValue</a:t>
            </a:r>
            <a:r>
              <a:rPr lang="fr-CH" sz="1600" dirty="0" smtClean="0"/>
              <a:t>; </a:t>
            </a:r>
            <a:r>
              <a:rPr lang="fr-CH" sz="1600" dirty="0" err="1" smtClean="0"/>
              <a:t>rr:graph</a:t>
            </a:r>
            <a:r>
              <a:rPr lang="fr-CH" sz="1600" dirty="0" smtClean="0"/>
              <a:t> </a:t>
            </a:r>
            <a:r>
              <a:rPr lang="fr-CH" sz="1600" dirty="0" err="1" smtClean="0"/>
              <a:t>ssg:waves.srdf</a:t>
            </a:r>
            <a:r>
              <a:rPr lang="fr-CH" sz="1600" dirty="0" smtClean="0"/>
              <a:t> ];</a:t>
            </a:r>
          </a:p>
          <a:p>
            <a:r>
              <a:rPr lang="fr-CH" sz="1600" dirty="0" smtClean="0"/>
              <a:t>     </a:t>
            </a:r>
            <a:r>
              <a:rPr lang="fr-CH" sz="1600" dirty="0" err="1" smtClean="0"/>
              <a:t>rr:predicateObjectMap</a:t>
            </a:r>
            <a:r>
              <a:rPr lang="fr-CH" sz="1600" dirty="0" smtClean="0"/>
              <a:t> [ </a:t>
            </a:r>
            <a:r>
              <a:rPr lang="fr-CH" sz="1600" dirty="0" err="1" smtClean="0"/>
              <a:t>rr:predicateMap</a:t>
            </a:r>
            <a:r>
              <a:rPr lang="fr-CH" sz="1600" dirty="0" smtClean="0"/>
              <a:t> [ </a:t>
            </a:r>
            <a:r>
              <a:rPr lang="fr-CH" sz="1600" dirty="0" err="1" smtClean="0"/>
              <a:t>rr:predicate</a:t>
            </a:r>
            <a:r>
              <a:rPr lang="fr-CH" sz="1600" dirty="0" smtClean="0"/>
              <a:t> </a:t>
            </a:r>
            <a:r>
              <a:rPr lang="fr-CH" sz="1600" dirty="0" err="1" smtClean="0">
                <a:solidFill>
                  <a:schemeClr val="accent2"/>
                </a:solidFill>
              </a:rPr>
              <a:t>ssn:hasQuantityValue</a:t>
            </a:r>
            <a:r>
              <a:rPr lang="fr-CH" sz="1600" dirty="0" smtClean="0">
                <a:solidFill>
                  <a:schemeClr val="accent2"/>
                </a:solidFill>
              </a:rPr>
              <a:t> </a:t>
            </a:r>
            <a:r>
              <a:rPr lang="fr-CH" sz="1600" dirty="0" smtClean="0"/>
              <a:t>];</a:t>
            </a:r>
          </a:p>
          <a:p>
            <a:r>
              <a:rPr lang="fr-CH" sz="1600" dirty="0" smtClean="0"/>
              <a:t>     </a:t>
            </a:r>
            <a:r>
              <a:rPr lang="fr-CH" sz="1600" dirty="0" err="1" smtClean="0"/>
              <a:t>rr:objectMap</a:t>
            </a:r>
            <a:r>
              <a:rPr lang="fr-CH" sz="1600" dirty="0" smtClean="0"/>
              <a:t>[ rr:column "</a:t>
            </a:r>
            <a:r>
              <a:rPr lang="fr-CH" sz="1600" dirty="0" err="1" smtClean="0">
                <a:solidFill>
                  <a:srgbClr val="FF0000"/>
                </a:solidFill>
              </a:rPr>
              <a:t>Hs</a:t>
            </a:r>
            <a:r>
              <a:rPr lang="fr-CH" sz="1600" dirty="0" smtClean="0"/>
              <a:t>" ] ];        </a:t>
            </a:r>
            <a:r>
              <a:rPr lang="fr-CH" dirty="0" smtClean="0"/>
              <a:t>.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1112" y="4797152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 smtClean="0"/>
              <a:t>&lt;http://semsorgrid4env.eu/ns#/WaveHeight/CCO/</a:t>
            </a:r>
            <a:r>
              <a:rPr lang="fr-CH" sz="1600" dirty="0" smtClean="0">
                <a:solidFill>
                  <a:srgbClr val="FF0000"/>
                </a:solidFill>
              </a:rPr>
              <a:t>2011-05-20:20:00</a:t>
            </a:r>
            <a:r>
              <a:rPr lang="fr-CH" sz="1600" dirty="0" smtClean="0"/>
              <a:t> &gt; </a:t>
            </a:r>
          </a:p>
          <a:p>
            <a:r>
              <a:rPr lang="fr-CH" sz="1600" dirty="0" smtClean="0"/>
              <a:t>a  </a:t>
            </a:r>
            <a:r>
              <a:rPr lang="fr-CH" sz="1600" dirty="0" smtClean="0">
                <a:solidFill>
                  <a:schemeClr val="accent2"/>
                </a:solidFill>
              </a:rPr>
              <a:t>ssn:ObservationValue</a:t>
            </a:r>
          </a:p>
          <a:p>
            <a:r>
              <a:rPr lang="fr-CH" sz="1600" dirty="0" smtClean="0"/>
              <a:t>&lt;http://semsorgrid4env.eu/ns#/WaveHeight/CCO/</a:t>
            </a:r>
            <a:r>
              <a:rPr lang="fr-CH" sz="1600" dirty="0" smtClean="0">
                <a:solidFill>
                  <a:srgbClr val="FF0000"/>
                </a:solidFill>
              </a:rPr>
              <a:t>2011-05-20:20:00</a:t>
            </a:r>
            <a:r>
              <a:rPr lang="fr-CH" sz="1600" dirty="0" smtClean="0"/>
              <a:t> &gt; </a:t>
            </a:r>
          </a:p>
          <a:p>
            <a:r>
              <a:rPr lang="fr-CH" sz="1600" dirty="0" err="1" smtClean="0">
                <a:solidFill>
                  <a:schemeClr val="accent2"/>
                </a:solidFill>
              </a:rPr>
              <a:t>ssn:hasQuantityValue</a:t>
            </a:r>
            <a:r>
              <a:rPr lang="fr-CH" sz="1600" dirty="0" smtClean="0">
                <a:solidFill>
                  <a:schemeClr val="accent2"/>
                </a:solidFill>
              </a:rPr>
              <a:t> </a:t>
            </a:r>
            <a:r>
              <a:rPr lang="fr-CH" sz="1600" dirty="0" smtClean="0"/>
              <a:t>" </a:t>
            </a:r>
            <a:r>
              <a:rPr lang="fr-CH" sz="1600" dirty="0" smtClean="0">
                <a:solidFill>
                  <a:srgbClr val="FF0000"/>
                </a:solidFill>
              </a:rPr>
              <a:t>4.5</a:t>
            </a:r>
            <a:r>
              <a:rPr lang="fr-CH" sz="1600" dirty="0" smtClean="0"/>
              <a:t>"</a:t>
            </a:r>
            <a:endParaRPr lang="fr-CH" sz="1600" dirty="0" smtClean="0">
              <a:solidFill>
                <a:srgbClr val="FF0000"/>
              </a:solidFill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4283968" y="4365104"/>
            <a:ext cx="576064" cy="368082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2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196752"/>
            <a:ext cx="583264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292929"/>
                </a:solidFill>
              </a:rPr>
              <a:t>W3C RDB2RDF working group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292929"/>
                </a:solidFill>
              </a:rPr>
              <a:t>Standardize RDB2RDF mappings</a:t>
            </a:r>
          </a:p>
          <a:p>
            <a:endParaRPr lang="fr-C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Translation</a:t>
            </a:r>
            <a:endParaRPr lang="en-GB" dirty="0"/>
          </a:p>
        </p:txBody>
      </p:sp>
      <p:sp>
        <p:nvSpPr>
          <p:cNvPr id="5" name="4 Rectángulo"/>
          <p:cNvSpPr/>
          <p:nvPr/>
        </p:nvSpPr>
        <p:spPr>
          <a:xfrm>
            <a:off x="770155" y="1288140"/>
            <a:ext cx="83582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GB" sz="2000" kern="0" dirty="0" smtClean="0">
                <a:solidFill>
                  <a:srgbClr val="4D4D4D"/>
                </a:solidFill>
              </a:rPr>
              <a:t>Queries: 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/>
            </a:pPr>
            <a:endParaRPr lang="en-GB" sz="2000" kern="0" dirty="0" smtClean="0">
              <a:solidFill>
                <a:srgbClr val="4D4D4D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1449" y="1700808"/>
            <a:ext cx="27726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SELECT ?y </a:t>
            </a:r>
          </a:p>
          <a:p>
            <a:r>
              <a:rPr lang="en-GB" dirty="0" smtClean="0"/>
              <a:t>WHERE</a:t>
            </a:r>
          </a:p>
          <a:p>
            <a:r>
              <a:rPr lang="en-GB" dirty="0" smtClean="0"/>
              <a:t>{ ?x a cd:Observation; </a:t>
            </a:r>
          </a:p>
          <a:p>
            <a:r>
              <a:rPr lang="en-GB" dirty="0" smtClean="0"/>
              <a:t>    cd:observationResult ?</a:t>
            </a:r>
            <a:r>
              <a:rPr lang="en-GB" u="sng" dirty="0" smtClean="0"/>
              <a:t>y. }</a:t>
            </a:r>
          </a:p>
          <a:p>
            <a:endParaRPr lang="fr-CH" dirty="0"/>
          </a:p>
        </p:txBody>
      </p:sp>
      <p:sp>
        <p:nvSpPr>
          <p:cNvPr id="20" name="27 Flecha izquierda y derecha"/>
          <p:cNvSpPr/>
          <p:nvPr/>
        </p:nvSpPr>
        <p:spPr>
          <a:xfrm>
            <a:off x="3975745" y="1916832"/>
            <a:ext cx="385762" cy="223854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3324" name="Picture 12" descr="http://latex.codecogs.com/gif.latex?\LARGE%20q(\vec%7bx%7d)\leftarrow%20\phi(\vec%7bx%7d,\vec%7by%7d)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996952"/>
            <a:ext cx="1924050" cy="323850"/>
          </a:xfrm>
          <a:prstGeom prst="rect">
            <a:avLst/>
          </a:prstGeom>
          <a:noFill/>
        </p:spPr>
      </p:pic>
      <p:sp>
        <p:nvSpPr>
          <p:cNvPr id="63" name="TextBox 62"/>
          <p:cNvSpPr txBox="1"/>
          <p:nvPr/>
        </p:nvSpPr>
        <p:spPr>
          <a:xfrm>
            <a:off x="1239441" y="3429000"/>
            <a:ext cx="775302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SELECT ?y</a:t>
            </a:r>
          </a:p>
          <a:p>
            <a:r>
              <a:rPr lang="en-GB" dirty="0" smtClean="0"/>
              <a:t>FROM STREAM &lt; STREAM &lt;http://www.semsorgrid4env.eu/waves.srdf&gt; </a:t>
            </a:r>
          </a:p>
          <a:p>
            <a:r>
              <a:rPr lang="en-GB" dirty="0" smtClean="0"/>
              <a:t>[ NOW – 1 MINUTE TO NOW MINUTES ]</a:t>
            </a:r>
            <a:r>
              <a:rPr lang="en-GB" b="1" dirty="0" smtClean="0"/>
              <a:t> </a:t>
            </a:r>
            <a:r>
              <a:rPr lang="en-GB" dirty="0" smtClean="0"/>
              <a:t>&gt;</a:t>
            </a:r>
          </a:p>
          <a:p>
            <a:r>
              <a:rPr lang="en-GB" dirty="0" smtClean="0"/>
              <a:t>WHERE</a:t>
            </a:r>
          </a:p>
          <a:p>
            <a:r>
              <a:rPr lang="en-GB" dirty="0" smtClean="0"/>
              <a:t>{ ?x a cd:Observation; </a:t>
            </a:r>
          </a:p>
          <a:p>
            <a:r>
              <a:rPr lang="en-GB" dirty="0" smtClean="0"/>
              <a:t>    cd:observationResult ?</a:t>
            </a:r>
            <a:r>
              <a:rPr lang="en-GB" u="sng" dirty="0" smtClean="0"/>
              <a:t>y. }</a:t>
            </a:r>
          </a:p>
          <a:p>
            <a:endParaRPr lang="fr-CH" dirty="0"/>
          </a:p>
        </p:txBody>
      </p:sp>
      <p:pic>
        <p:nvPicPr>
          <p:cNvPr id="13338" name="Picture 26" descr="http://latex.codecogs.com/gif.latex?\large%20q(y)\leftarrow%20Observation(x)%20\wedge%20observationResult(x,y)\\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916832"/>
            <a:ext cx="4448175" cy="238125"/>
          </a:xfrm>
          <a:prstGeom prst="rect">
            <a:avLst/>
          </a:prstGeom>
          <a:noFill/>
        </p:spPr>
      </p:pic>
      <p:pic>
        <p:nvPicPr>
          <p:cNvPr id="13340" name="Picture 28" descr="http://latex.codecogs.com/gif.latex?\large%20q(y)%5bt_i,t_f,\delta%5d\leftarrow%20(Observation(x)%20\wedge%20observationResult(x,y))%5bt_i,t_f,\delta%5d\\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5517232"/>
            <a:ext cx="5895975" cy="24765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 bwMode="auto">
          <a:xfrm>
            <a:off x="5703937" y="2708920"/>
            <a:ext cx="288032" cy="5040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3" grpId="0"/>
    </p:bldLst>
  </p:timing>
</p:sld>
</file>

<file path=ppt/theme/theme1.xml><?xml version="1.0" encoding="utf-8"?>
<a:theme xmlns:a="http://schemas.openxmlformats.org/drawingml/2006/main" name="ssg4env">
  <a:themeElements>
    <a:clrScheme name="Tema de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ssg4env</Template>
  <TotalTime>9470</TotalTime>
  <Words>1666</Words>
  <Application>Microsoft Office PowerPoint</Application>
  <PresentationFormat>On-screen Show (4:3)</PresentationFormat>
  <Paragraphs>608</Paragraphs>
  <Slides>35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ssg4env</vt:lpstr>
      <vt:lpstr>Building Semantic Sensor Webs and Applications  Querying Streaming Data through Ontologies</vt:lpstr>
      <vt:lpstr>Outline</vt:lpstr>
      <vt:lpstr>Streaming Data Access</vt:lpstr>
      <vt:lpstr>Motivation</vt:lpstr>
      <vt:lpstr>Ontology-based Streaming Data Access</vt:lpstr>
      <vt:lpstr>SPARQLStream</vt:lpstr>
      <vt:lpstr>SPARQLStream</vt:lpstr>
      <vt:lpstr>R2RML</vt:lpstr>
      <vt:lpstr>Query Translation</vt:lpstr>
      <vt:lpstr>Query Translation</vt:lpstr>
      <vt:lpstr>Query Translation</vt:lpstr>
      <vt:lpstr>Query Translation</vt:lpstr>
      <vt:lpstr>Semantic Integrator in SemSorGrid4Env</vt:lpstr>
      <vt:lpstr>Slide 14</vt:lpstr>
      <vt:lpstr>Hands-on </vt:lpstr>
      <vt:lpstr>Demo Environment</vt:lpstr>
      <vt:lpstr>Demo Environment</vt:lpstr>
      <vt:lpstr>Use Case: Waves at Boscombe?</vt:lpstr>
      <vt:lpstr>Creating R2RML Mappings</vt:lpstr>
      <vt:lpstr>Integrating the sources</vt:lpstr>
      <vt:lpstr>Integrated resources</vt:lpstr>
      <vt:lpstr>Querying the new Resource</vt:lpstr>
      <vt:lpstr>Pulling Data</vt:lpstr>
      <vt:lpstr>Tuple generator</vt:lpstr>
      <vt:lpstr>More on Mappings</vt:lpstr>
      <vt:lpstr>Create another Integrated resource</vt:lpstr>
      <vt:lpstr>A more complex SPARQL query</vt:lpstr>
      <vt:lpstr>Mapping other Sources, other Properties</vt:lpstr>
      <vt:lpstr>Integrate, Query, Pull</vt:lpstr>
      <vt:lpstr>Mapping other Sources, other Properties</vt:lpstr>
      <vt:lpstr>Modify the Query: Get Temperature</vt:lpstr>
      <vt:lpstr>Refining the output: RDF Observations </vt:lpstr>
      <vt:lpstr>Construct Queries</vt:lpstr>
      <vt:lpstr>Pull RDF Observations</vt:lpstr>
      <vt:lpstr>Ontology-based Streaming Data Querying</vt:lpstr>
    </vt:vector>
  </TitlesOfParts>
  <Company>jpc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SSG4Env WP4</dc:title>
  <dc:creator>jpc</dc:creator>
  <cp:lastModifiedBy>jpc</cp:lastModifiedBy>
  <cp:revision>180</cp:revision>
  <dcterms:created xsi:type="dcterms:W3CDTF">2009-09-10T15:59:48Z</dcterms:created>
  <dcterms:modified xsi:type="dcterms:W3CDTF">2011-05-29T11:27:13Z</dcterms:modified>
</cp:coreProperties>
</file>