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8" r:id="rId3"/>
    <p:sldId id="257" r:id="rId4"/>
    <p:sldId id="260" r:id="rId5"/>
    <p:sldId id="261" r:id="rId6"/>
    <p:sldId id="262" r:id="rId7"/>
    <p:sldId id="265" r:id="rId8"/>
    <p:sldId id="266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300" r:id="rId22"/>
    <p:sldId id="292" r:id="rId23"/>
    <p:sldId id="293" r:id="rId24"/>
    <p:sldId id="294" r:id="rId25"/>
    <p:sldId id="295" r:id="rId26"/>
    <p:sldId id="296" r:id="rId27"/>
    <p:sldId id="302" r:id="rId28"/>
    <p:sldId id="297" r:id="rId29"/>
    <p:sldId id="259" r:id="rId30"/>
    <p:sldId id="303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058D3-E8FF-45D8-8A87-F9E3658913F3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6D38-59F6-47C4-B88E-E18A32025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0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Diagram showing general flow of data, and the focus of this part of the tutorial.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7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Although valid and interesting, they are not what we will concentrate on</a:t>
            </a:r>
            <a:r>
              <a:rPr lang="en-GB" baseline="0" dirty="0" smtClean="0"/>
              <a:t>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4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slide: Surf </a:t>
            </a:r>
            <a:r>
              <a:rPr lang="en-GB" dirty="0" err="1" smtClean="0"/>
              <a:t>mashup</a:t>
            </a:r>
            <a:r>
              <a:rPr lang="en-GB" dirty="0" smtClean="0"/>
              <a:t> (which way to the beach,</a:t>
            </a:r>
            <a:r>
              <a:rPr lang="en-GB" baseline="0" dirty="0" smtClean="0"/>
              <a:t> facilities, map, </a:t>
            </a:r>
            <a:r>
              <a:rPr lang="en-GB" baseline="0" dirty="0" err="1" smtClean="0"/>
              <a:t>newpaper</a:t>
            </a:r>
            <a:r>
              <a:rPr lang="en-GB" baseline="0" dirty="0" smtClean="0"/>
              <a:t> clippings, </a:t>
            </a:r>
            <a:r>
              <a:rPr lang="en-GB" baseline="0" dirty="0" err="1" smtClean="0"/>
              <a:t>waverider</a:t>
            </a:r>
            <a:r>
              <a:rPr lang="en-GB" baseline="0" dirty="0" smtClean="0"/>
              <a:t> sensor)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5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Diagram of detail</a:t>
            </a:r>
            <a:r>
              <a:rPr lang="en-GB" baseline="0" dirty="0" smtClean="0"/>
              <a:t> within applications: break down of API and example applications, including HLAPI engine and the API it exposes.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0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Applying the principles of the previous 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7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Diagram of detail</a:t>
            </a:r>
            <a:r>
              <a:rPr lang="en-GB" baseline="0" dirty="0" smtClean="0"/>
              <a:t> within applications: break down of API and example applications, including HLAPI engine and the API it exposes.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0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Applying the principles of the previous 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7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Diagram of detail</a:t>
            </a:r>
            <a:r>
              <a:rPr lang="en-GB" baseline="0" dirty="0" smtClean="0"/>
              <a:t> within applications: break down of API and example applications, including HLAPI engine and the API it exposes.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07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Diagram of detail</a:t>
            </a:r>
            <a:r>
              <a:rPr lang="en-GB" baseline="0" dirty="0" smtClean="0"/>
              <a:t> within applications: break down of API and example applications, including HLAPI engine and the API it exposes.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6D38-59F6-47C4-B88E-E18A32025A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0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0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2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5943600"/>
            <a:ext cx="7162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100" dirty="0">
                <a:solidFill>
                  <a:srgbClr val="292929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Speaker: </a:t>
            </a:r>
            <a:r>
              <a:rPr lang="es-ES" sz="1100" dirty="0" smtClean="0">
                <a:solidFill>
                  <a:srgbClr val="292929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Kevin</a:t>
            </a:r>
            <a:r>
              <a:rPr lang="es-ES" sz="1100" baseline="0" dirty="0" smtClean="0">
                <a:solidFill>
                  <a:srgbClr val="292929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Page</a:t>
            </a:r>
            <a:endParaRPr lang="es-ES" sz="1100" dirty="0">
              <a:solidFill>
                <a:srgbClr val="292929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69342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s-ES"/>
              <a:t>Title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934200" cy="2057400"/>
          </a:xfrm>
        </p:spPr>
        <p:txBody>
          <a:bodyPr/>
          <a:lstStyle>
            <a:lvl1pPr marL="0" indent="0" algn="ctr">
              <a:defRPr sz="1200"/>
            </a:lvl1pPr>
          </a:lstStyle>
          <a:p>
            <a:r>
              <a:rPr lang="es-ES"/>
              <a:t>Subtitle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ea typeface="ＭＳ Ｐゴシック" charset="0"/>
              </a:rPr>
              <a:t>29 May 2011</a:t>
            </a:r>
            <a:endParaRPr lang="es-E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6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582E-03CF-EB45-89BA-E512EDAEDC0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0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88CC7-E60A-8C4F-BDA2-20F7B00C355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78CA8-8CD1-0A4F-8BAD-E2CCC72968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011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E6842-B278-E04E-84EE-41A889223D8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067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2A5CF-83C2-8C4B-A30F-310FAA7553F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675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367B0-CD3D-6748-9D8C-B97563FF7E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43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DBB9-3118-2847-B87C-01D7C8AEE31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14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21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3AFD0-AFEC-964D-8008-3279ED5E90C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522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79472-D006-B04F-8A08-272416A0543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65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18669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4483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EFE88-37C2-CC41-9C96-A1C861AC84C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65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7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5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8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2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9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19E9-706A-4CB3-928F-C4438F72D2B6}" type="datetimeFigureOut">
              <a:rPr lang="en-GB" smtClean="0"/>
              <a:t>28/05/2011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10C0-5674-473D-A31C-650E7A65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838200" y="228600"/>
            <a:ext cx="75438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blurRad="63500" dist="107763" dir="13500000" algn="ctr" rotWithShape="0">
              <a:schemeClr val="folHlink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5943600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352893-4D39-4949-BA32-72CDED62D832}" type="slidenum">
              <a:rPr lang="es-E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ea typeface="ＭＳ Ｐゴシック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Example of text</a:t>
            </a:r>
          </a:p>
          <a:p>
            <a:pPr lvl="0"/>
            <a:r>
              <a:rPr lang="es-ES"/>
              <a:t>Example of a list level 1</a:t>
            </a:r>
          </a:p>
          <a:p>
            <a:pPr lvl="1"/>
            <a:r>
              <a:rPr lang="es-ES"/>
              <a:t>Example of a list level 2</a:t>
            </a:r>
          </a:p>
          <a:p>
            <a:pPr lvl="2"/>
            <a:r>
              <a:rPr lang="es-ES"/>
              <a:t>Example of a list level 3</a:t>
            </a:r>
          </a:p>
          <a:p>
            <a:pPr lvl="3"/>
            <a:r>
              <a:rPr lang="es-ES"/>
              <a:t>Example of a list level 4</a:t>
            </a:r>
          </a:p>
          <a:p>
            <a:pPr lvl="4"/>
            <a:r>
              <a:rPr lang="es-ES"/>
              <a:t>Example of a list level 5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4709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latin typeface="Calibri" pitchFamily="34" charset="0"/>
                <a:cs typeface="Calibri" pitchFamily="34" charset="0"/>
              </a:rPr>
              <a:t>Sensor Data and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Semantic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Mashups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6934200" cy="2057400"/>
          </a:xfrm>
        </p:spPr>
        <p:txBody>
          <a:bodyPr/>
          <a:lstStyle/>
          <a:p>
            <a:pPr eaLnBrk="1" hangingPunct="1"/>
            <a:endParaRPr lang="es-ES" dirty="0">
              <a:latin typeface="Arial" charset="0"/>
            </a:endParaRPr>
          </a:p>
          <a:p>
            <a:pPr eaLnBrk="1" hangingPunct="1"/>
            <a:r>
              <a:rPr lang="es-ES" sz="2400" dirty="0" smtClean="0">
                <a:latin typeface="Calibri" pitchFamily="34" charset="0"/>
                <a:cs typeface="Calibri" pitchFamily="34" charset="0"/>
              </a:rPr>
              <a:t>ESWC 2011 Tutorial</a:t>
            </a:r>
          </a:p>
          <a:p>
            <a:pPr eaLnBrk="1" hangingPunct="1"/>
            <a:r>
              <a:rPr lang="es-ES" sz="2400" dirty="0" smtClean="0">
                <a:latin typeface="Calibri" pitchFamily="34" charset="0"/>
                <a:cs typeface="Calibri" pitchFamily="34" charset="0"/>
              </a:rPr>
              <a:t>29</a:t>
            </a:r>
            <a:r>
              <a:rPr lang="es-ES" sz="24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  <a:cs typeface="Calibri" pitchFamily="34" charset="0"/>
              </a:rPr>
              <a:t>May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 2011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315200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use URIs as names for </a:t>
            </a:r>
            <a:r>
              <a:rPr lang="en-GB" dirty="0" smtClean="0"/>
              <a:t>things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use </a:t>
            </a:r>
            <a:r>
              <a:rPr lang="en-GB" dirty="0"/>
              <a:t>HTTP </a:t>
            </a:r>
            <a:r>
              <a:rPr lang="en-GB" dirty="0" smtClean="0"/>
              <a:t>URIs so </a:t>
            </a:r>
            <a:r>
              <a:rPr lang="en-GB" dirty="0"/>
              <a:t>that people can look up those </a:t>
            </a:r>
            <a:r>
              <a:rPr lang="en-GB" dirty="0" smtClean="0"/>
              <a:t>names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when </a:t>
            </a:r>
            <a:r>
              <a:rPr lang="en-GB" dirty="0"/>
              <a:t>someone </a:t>
            </a:r>
            <a:r>
              <a:rPr lang="en-GB" dirty="0" smtClean="0"/>
              <a:t>looks up </a:t>
            </a:r>
            <a:r>
              <a:rPr lang="en-GB" dirty="0"/>
              <a:t>a URI, provide useful information, using the </a:t>
            </a:r>
            <a:r>
              <a:rPr lang="en-GB" dirty="0" smtClean="0"/>
              <a:t>standards (RDF</a:t>
            </a:r>
            <a:r>
              <a:rPr lang="en-GB" dirty="0"/>
              <a:t>*, </a:t>
            </a:r>
            <a:r>
              <a:rPr lang="en-GB" dirty="0" smtClean="0"/>
              <a:t>SPARQL)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include </a:t>
            </a:r>
            <a:r>
              <a:rPr lang="en-GB" dirty="0"/>
              <a:t>links to other URIs, so </a:t>
            </a:r>
            <a:r>
              <a:rPr lang="en-GB" dirty="0" smtClean="0"/>
              <a:t>that they </a:t>
            </a:r>
            <a:r>
              <a:rPr lang="en-GB" dirty="0"/>
              <a:t>can discover more </a:t>
            </a:r>
            <a:r>
              <a:rPr lang="en-GB" dirty="0" smtClean="0"/>
              <a:t>things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6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57536"/>
            <a:ext cx="7315200" cy="4495800"/>
          </a:xfrm>
        </p:spPr>
        <p:txBody>
          <a:bodyPr/>
          <a:lstStyle/>
          <a:p>
            <a:pPr lvl="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  <a:buFont typeface="Arial" pitchFamily="34" charset="0"/>
              <a:buChar char="•"/>
            </a:pPr>
            <a:r>
              <a:rPr lang="en-GB" dirty="0"/>
              <a:t>The Primacy of Resources</a:t>
            </a:r>
          </a:p>
          <a:p>
            <a:pPr marL="857250" lvl="2" indent="0">
              <a:buNone/>
            </a:pPr>
            <a:r>
              <a:rPr lang="en-GB" i="1" dirty="0">
                <a:solidFill>
                  <a:srgbClr val="132148"/>
                </a:solidFill>
              </a:rPr>
              <a:t>Identification of resources is the key abstraction in REST and RDF where it is also the means to express relationships</a:t>
            </a:r>
          </a:p>
          <a:p>
            <a:pPr lvl="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  <a:buFont typeface="Arial" pitchFamily="34" charset="0"/>
              <a:buChar char="•"/>
            </a:pPr>
            <a:r>
              <a:rPr lang="en-GB" dirty="0"/>
              <a:t>Linking is not optional</a:t>
            </a:r>
          </a:p>
          <a:p>
            <a:pPr marL="857250" lvl="2" indent="0">
              <a:buNone/>
            </a:pPr>
            <a:r>
              <a:rPr lang="en-GB" i="1" dirty="0">
                <a:solidFill>
                  <a:srgbClr val="132148"/>
                </a:solidFill>
              </a:rPr>
              <a:t>Links to other URIs to discover more things (Linked Data); and as the engine of application state (REST)</a:t>
            </a:r>
          </a:p>
          <a:p>
            <a:pPr lvl="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  <a:buFont typeface="Arial" pitchFamily="34" charset="0"/>
              <a:buChar char="•"/>
            </a:pPr>
            <a:r>
              <a:rPr lang="en-GB" dirty="0"/>
              <a:t>Segregation of Semantics</a:t>
            </a:r>
          </a:p>
          <a:p>
            <a:pPr marL="857250" lvl="2" indent="0">
              <a:buNone/>
            </a:pPr>
            <a:r>
              <a:rPr lang="en-GB" i="1" dirty="0">
                <a:solidFill>
                  <a:srgbClr val="132148"/>
                </a:solidFill>
              </a:rPr>
              <a:t>Semantics have their place (and it's not in the resource addressing/URIs)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3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57536"/>
            <a:ext cx="7315200" cy="4495800"/>
          </a:xfrm>
        </p:spPr>
        <p:txBody>
          <a:bodyPr/>
          <a:lstStyle/>
          <a:p>
            <a:pPr marL="0" lvl="0" indent="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</a:pPr>
            <a:r>
              <a:rPr lang="en-GB" dirty="0"/>
              <a:t>Both approaches can evolve over </a:t>
            </a:r>
            <a:r>
              <a:rPr lang="en-GB" dirty="0" smtClean="0"/>
              <a:t>time…</a:t>
            </a:r>
            <a:endParaRPr lang="en-GB" dirty="0"/>
          </a:p>
          <a:p>
            <a:pPr lvl="1"/>
            <a:r>
              <a:rPr lang="en-GB" dirty="0">
                <a:solidFill>
                  <a:srgbClr val="132148"/>
                </a:solidFill>
              </a:rPr>
              <a:t>REST: state transitions can be changed by modifying the links returned by </a:t>
            </a:r>
            <a:r>
              <a:rPr lang="en-GB" dirty="0" smtClean="0">
                <a:solidFill>
                  <a:srgbClr val="132148"/>
                </a:solidFill>
              </a:rPr>
              <a:t>representations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>
                <a:solidFill>
                  <a:srgbClr val="132148"/>
                </a:solidFill>
              </a:rPr>
              <a:t>modifying </a:t>
            </a:r>
            <a:r>
              <a:rPr lang="en-GB" i="1" dirty="0">
                <a:solidFill>
                  <a:srgbClr val="132148"/>
                </a:solidFill>
              </a:rPr>
              <a:t>the </a:t>
            </a:r>
            <a:r>
              <a:rPr lang="en-GB" i="1" dirty="0" err="1" smtClean="0">
                <a:solidFill>
                  <a:srgbClr val="132148"/>
                </a:solidFill>
              </a:rPr>
              <a:t>hyperstructure</a:t>
            </a:r>
            <a:r>
              <a:rPr lang="en-GB" i="1" dirty="0">
                <a:solidFill>
                  <a:srgbClr val="132148"/>
                </a:solidFill>
              </a:rPr>
              <a:t/>
            </a:r>
            <a:br>
              <a:rPr lang="en-GB" i="1" dirty="0">
                <a:solidFill>
                  <a:srgbClr val="132148"/>
                </a:solidFill>
              </a:rPr>
            </a:br>
            <a:endParaRPr lang="en-GB" i="1" dirty="0">
              <a:solidFill>
                <a:srgbClr val="132148"/>
              </a:solidFill>
            </a:endParaRPr>
          </a:p>
          <a:p>
            <a:pPr lvl="1"/>
            <a:r>
              <a:rPr lang="en-GB" dirty="0">
                <a:solidFill>
                  <a:srgbClr val="132148"/>
                </a:solidFill>
              </a:rPr>
              <a:t>Linked Data: assertions about the same resource can be made at different times, in different places, using different </a:t>
            </a:r>
            <a:r>
              <a:rPr lang="en-GB" dirty="0" smtClean="0">
                <a:solidFill>
                  <a:srgbClr val="132148"/>
                </a:solidFill>
              </a:rPr>
              <a:t>ontologies</a:t>
            </a:r>
          </a:p>
          <a:p>
            <a:pPr lvl="1"/>
            <a:r>
              <a:rPr lang="en-GB" i="1" dirty="0" smtClean="0">
                <a:solidFill>
                  <a:srgbClr val="132148"/>
                </a:solidFill>
              </a:rPr>
              <a:t>modifying </a:t>
            </a:r>
            <a:r>
              <a:rPr lang="en-GB" i="1" dirty="0">
                <a:solidFill>
                  <a:srgbClr val="132148"/>
                </a:solidFill>
              </a:rPr>
              <a:t>the </a:t>
            </a:r>
            <a:r>
              <a:rPr lang="en-GB" i="1" dirty="0" err="1" smtClean="0">
                <a:solidFill>
                  <a:srgbClr val="132148"/>
                </a:solidFill>
              </a:rPr>
              <a:t>hyperstructure</a:t>
            </a:r>
            <a:endParaRPr lang="en-GB" i="1" dirty="0">
              <a:solidFill>
                <a:srgbClr val="132148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1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7315200" cy="4495800"/>
          </a:xfrm>
        </p:spPr>
        <p:txBody>
          <a:bodyPr anchor="ctr"/>
          <a:lstStyle/>
          <a:p>
            <a:pPr algn="ctr"/>
            <a:r>
              <a:rPr lang="en-GB" dirty="0" smtClean="0"/>
              <a:t>Differences</a:t>
            </a:r>
          </a:p>
          <a:p>
            <a:pPr algn="ctr"/>
            <a:r>
              <a:rPr lang="en-GB" i="1" dirty="0"/>
              <a:t>o</a:t>
            </a:r>
            <a:r>
              <a:rPr lang="en-GB" i="1" dirty="0" smtClean="0"/>
              <a:t>r complementarity?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019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or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29544"/>
            <a:ext cx="7315200" cy="4495800"/>
          </a:xfrm>
        </p:spPr>
        <p:txBody>
          <a:bodyPr/>
          <a:lstStyle/>
          <a:p>
            <a:pPr marL="0" lvl="0" indent="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</a:pPr>
            <a:r>
              <a:rPr lang="en-GB" dirty="0"/>
              <a:t>What purpose are the commonalities put to?</a:t>
            </a:r>
          </a:p>
          <a:p>
            <a:pPr marL="0" lvl="0" indent="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</a:pPr>
            <a:r>
              <a:rPr lang="en-GB" dirty="0"/>
              <a:t>Resources and their relationships are used to:</a:t>
            </a:r>
          </a:p>
          <a:p>
            <a:pPr lvl="1"/>
            <a:r>
              <a:rPr lang="en-GB" dirty="0">
                <a:solidFill>
                  <a:srgbClr val="132148"/>
                </a:solidFill>
              </a:rPr>
              <a:t>REST: identify data and transition to other resources; the means to develop an application; an API</a:t>
            </a:r>
          </a:p>
          <a:p>
            <a:pPr lvl="1"/>
            <a:r>
              <a:rPr lang="en-GB" dirty="0">
                <a:solidFill>
                  <a:srgbClr val="132148"/>
                </a:solidFill>
              </a:rPr>
              <a:t>Semantic Web: encapsulate the underlying data model; </a:t>
            </a:r>
            <a:r>
              <a:rPr lang="en-GB" dirty="0" smtClean="0">
                <a:solidFill>
                  <a:srgbClr val="132148"/>
                </a:solidFill>
              </a:rPr>
              <a:t>link </a:t>
            </a:r>
            <a:r>
              <a:rPr lang="en-GB" dirty="0">
                <a:solidFill>
                  <a:srgbClr val="132148"/>
                </a:solidFill>
              </a:rPr>
              <a:t>to more </a:t>
            </a:r>
            <a:r>
              <a:rPr lang="en-GB" dirty="0" smtClean="0">
                <a:solidFill>
                  <a:srgbClr val="132148"/>
                </a:solidFill>
              </a:rPr>
              <a:t>related data using </a:t>
            </a:r>
            <a:r>
              <a:rPr lang="en-GB" dirty="0">
                <a:solidFill>
                  <a:srgbClr val="132148"/>
                </a:solidFill>
              </a:rPr>
              <a:t>the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Domain Driven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29544"/>
            <a:ext cx="7315200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Both the information model and API design are driven by the domain requirements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This </a:t>
            </a:r>
            <a:r>
              <a:rPr lang="en-GB" dirty="0" smtClean="0"/>
              <a:t>focuses </a:t>
            </a:r>
            <a:r>
              <a:rPr lang="en-GB" dirty="0"/>
              <a:t>differentiation and complexity where it should be: </a:t>
            </a:r>
            <a:r>
              <a:rPr lang="en-GB" i="1" dirty="0"/>
              <a:t>around those issues specific to the domain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A common model can be shared between the data and the </a:t>
            </a:r>
            <a:r>
              <a:rPr lang="en-GB" dirty="0" smtClean="0"/>
              <a:t>API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92896"/>
            <a:ext cx="7200800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Are all Linked Data applications today </a:t>
            </a:r>
            <a:r>
              <a:rPr lang="en-GB" dirty="0" err="1"/>
              <a:t>RESTful</a:t>
            </a:r>
            <a:r>
              <a:rPr lang="en-GB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Are there lots of </a:t>
            </a:r>
            <a:r>
              <a:rPr lang="en-GB" dirty="0" err="1"/>
              <a:t>RESTful</a:t>
            </a:r>
            <a:r>
              <a:rPr lang="en-GB" dirty="0"/>
              <a:t> systems using Linked Data?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6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45568"/>
            <a:ext cx="7315200" cy="4495800"/>
          </a:xfrm>
        </p:spPr>
        <p:txBody>
          <a:bodyPr/>
          <a:lstStyle/>
          <a:p>
            <a:r>
              <a:rPr lang="en-GB" i="1" dirty="0"/>
              <a:t>Are the remaining differences </a:t>
            </a:r>
            <a:r>
              <a:rPr lang="en-GB" i="1" dirty="0" smtClean="0"/>
              <a:t>fundamental mismatches </a:t>
            </a:r>
            <a:r>
              <a:rPr lang="en-GB" i="1" dirty="0"/>
              <a:t>or artefacts of current use</a:t>
            </a:r>
            <a:r>
              <a:rPr lang="en-GB" i="1" dirty="0" smtClean="0"/>
              <a:t>?</a:t>
            </a:r>
            <a:endParaRPr lang="en-GB" i="1" dirty="0"/>
          </a:p>
          <a:p>
            <a:pPr lvl="1"/>
            <a:r>
              <a:rPr lang="en-GB" dirty="0"/>
              <a:t>SPARQL</a:t>
            </a:r>
          </a:p>
          <a:p>
            <a:pPr lvl="1"/>
            <a:r>
              <a:rPr lang="en-GB" dirty="0"/>
              <a:t>Content negotiation</a:t>
            </a:r>
          </a:p>
          <a:p>
            <a:pPr lvl="1"/>
            <a:r>
              <a:rPr lang="en-GB" dirty="0"/>
              <a:t>Information and non-information resources</a:t>
            </a:r>
          </a:p>
          <a:p>
            <a:pPr lvl="1"/>
            <a:r>
              <a:rPr lang="en-GB" dirty="0"/>
              <a:t>303 overhead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9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 and Linked Data: 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08" y="1916832"/>
            <a:ext cx="7315200" cy="4495800"/>
          </a:xfrm>
        </p:spPr>
        <p:txBody>
          <a:bodyPr/>
          <a:lstStyle/>
          <a:p>
            <a:pPr marL="457200" lvl="0" indent="-45720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  <a:buFont typeface="Arial" pitchFamily="34" charset="0"/>
              <a:buChar char="•"/>
            </a:pPr>
            <a:r>
              <a:rPr lang="en-GB" dirty="0"/>
              <a:t>REST and Linked Data are complementary in the </a:t>
            </a:r>
            <a:r>
              <a:rPr lang="en-GB" dirty="0" smtClean="0"/>
              <a:t>domain</a:t>
            </a:r>
          </a:p>
          <a:p>
            <a:pPr marL="857250" lvl="1" indent="-45720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  <a:buFont typeface="Arial" pitchFamily="34" charset="0"/>
              <a:buChar char="•"/>
            </a:pPr>
            <a:r>
              <a:rPr lang="en-GB" dirty="0" smtClean="0"/>
              <a:t>but there are important differences</a:t>
            </a:r>
          </a:p>
          <a:p>
            <a:pPr marL="857250" lvl="1" indent="-45720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  <a:buFont typeface="Arial" pitchFamily="34" charset="0"/>
              <a:buChar char="•"/>
            </a:pPr>
            <a:r>
              <a:rPr lang="en-GB" dirty="0" smtClean="0"/>
              <a:t>especially model vs. API</a:t>
            </a:r>
            <a:endParaRPr lang="en-GB" dirty="0"/>
          </a:p>
          <a:p>
            <a:pPr marL="457200" lvl="0" indent="-457200">
              <a:spcBef>
                <a:spcPts val="2098"/>
              </a:spcBef>
              <a:spcAft>
                <a:spcPts val="0"/>
              </a:spcAft>
              <a:buClr>
                <a:srgbClr val="021536"/>
              </a:buClr>
              <a:buFont typeface="Arial" pitchFamily="34" charset="0"/>
              <a:buChar char="•"/>
            </a:pPr>
            <a:r>
              <a:rPr lang="en-GB" dirty="0" smtClean="0"/>
              <a:t>They present an </a:t>
            </a:r>
            <a:r>
              <a:rPr lang="en-GB" dirty="0"/>
              <a:t>opportunity to build powerful domain centric systems with a common API and data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08" y="1447800"/>
            <a:ext cx="7315200" cy="4495800"/>
          </a:xfrm>
        </p:spPr>
        <p:txBody>
          <a:bodyPr anchor="ctr"/>
          <a:lstStyle/>
          <a:p>
            <a:pPr algn="ctr"/>
            <a:r>
              <a:rPr lang="en-GB" b="1" dirty="0" smtClean="0"/>
              <a:t>An API for Sensor Observations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509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5760132" y="1750671"/>
            <a:ext cx="3240360" cy="3617454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2915491" y="3356992"/>
            <a:ext cx="3456384" cy="43204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62191" y="4710335"/>
            <a:ext cx="217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Sensor Network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2564904"/>
            <a:ext cx="2016224" cy="2016224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6372200" y="3212976"/>
            <a:ext cx="5760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00" y="2564904"/>
            <a:ext cx="2016224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522064" y="4710335"/>
            <a:ext cx="171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Applications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5976" y="2204864"/>
            <a:ext cx="792088" cy="27090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39952" y="2276872"/>
            <a:ext cx="1008112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1149" y="5133595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Middleware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5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2905520" y="2583226"/>
            <a:ext cx="1640772" cy="2831942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732" y="3140968"/>
            <a:ext cx="900100" cy="166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-1528791" y="3783173"/>
            <a:ext cx="3456384" cy="43204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159732" y="3307129"/>
            <a:ext cx="5760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875329"/>
            <a:ext cx="22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API for Sensor Observations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5220072" y="3124102"/>
            <a:ext cx="2808312" cy="166352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540363"/>
            <a:ext cx="152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Semantic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Mashups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056" y="1589656"/>
            <a:ext cx="1008112" cy="903240"/>
            <a:chOff x="5076056" y="1443963"/>
            <a:chExt cx="1008112" cy="903240"/>
          </a:xfrm>
        </p:grpSpPr>
        <p:sp>
          <p:nvSpPr>
            <p:cNvPr id="12" name="Can 11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6216" y="1334140"/>
            <a:ext cx="1008112" cy="903240"/>
            <a:chOff x="5076056" y="1443963"/>
            <a:chExt cx="1008112" cy="903240"/>
          </a:xfrm>
        </p:grpSpPr>
        <p:sp>
          <p:nvSpPr>
            <p:cNvPr id="18" name="Can 17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2360" y="2069656"/>
            <a:ext cx="1008112" cy="903240"/>
            <a:chOff x="5076056" y="1443963"/>
            <a:chExt cx="1008112" cy="903240"/>
          </a:xfrm>
        </p:grpSpPr>
        <p:sp>
          <p:nvSpPr>
            <p:cNvPr id="21" name="Can 20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sp>
        <p:nvSpPr>
          <p:cNvPr id="28" name="Down Arrow 27"/>
          <p:cNvSpPr/>
          <p:nvPr/>
        </p:nvSpPr>
        <p:spPr bwMode="auto">
          <a:xfrm rot="16200000">
            <a:off x="4583978" y="3520516"/>
            <a:ext cx="281762" cy="742319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20026246">
            <a:off x="5563098" y="2559591"/>
            <a:ext cx="323441" cy="644084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460482">
            <a:off x="6789882" y="2368457"/>
            <a:ext cx="334634" cy="618051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2657109">
            <a:off x="8130254" y="3030705"/>
            <a:ext cx="351626" cy="618130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5856" y="3140968"/>
            <a:ext cx="900100" cy="166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426439" y="3753556"/>
            <a:ext cx="59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733" y="3799722"/>
            <a:ext cx="9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Service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1854" y="4875619"/>
            <a:ext cx="22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alibri" pitchFamily="34" charset="0"/>
                <a:cs typeface="Calibri" pitchFamily="34" charset="0"/>
              </a:rPr>
              <a:t>Service providing API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Domain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47800"/>
            <a:ext cx="4294495" cy="4495800"/>
          </a:xfrm>
        </p:spPr>
      </p:pic>
      <p:sp>
        <p:nvSpPr>
          <p:cNvPr id="5" name="TextBox 4"/>
          <p:cNvSpPr txBox="1"/>
          <p:nvPr/>
        </p:nvSpPr>
        <p:spPr>
          <a:xfrm>
            <a:off x="251520" y="2420888"/>
            <a:ext cx="40324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Observation model from the SSN XG ontology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Roots in the OGC O&amp;M data model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Consumer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(vs. producer) centric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crucial link between observations and more detailed domain concepts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41512"/>
            <a:ext cx="7704856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Observations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/>
              <a:t>o</a:t>
            </a:r>
            <a:r>
              <a:rPr lang="en-GB" dirty="0" smtClean="0"/>
              <a:t>ur primary resources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1400" i="1" dirty="0" smtClean="0"/>
              <a:t>http</a:t>
            </a:r>
            <a:r>
              <a:rPr lang="en-GB" sz="1400" i="1" dirty="0"/>
              <a:t>://</a:t>
            </a:r>
            <a:r>
              <a:rPr lang="en-GB" sz="1400" i="1" dirty="0" smtClean="0"/>
              <a:t>id.semsorgrid.ecs.soton.ac.uk/observations/cco/boscombe/Hs/20110101#140500</a:t>
            </a:r>
          </a:p>
          <a:p>
            <a:pPr lvl="1" indent="-342900"/>
            <a:r>
              <a:rPr lang="en-GB" dirty="0" smtClean="0"/>
              <a:t>  can be very dependent on the data set or service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Collections of Observations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.g. All measurements of wave height in the last hour; all measurements of wind speed from the </a:t>
            </a:r>
            <a:r>
              <a:rPr lang="en-GB" dirty="0" err="1" smtClean="0"/>
              <a:t>Boscombe</a:t>
            </a:r>
            <a:r>
              <a:rPr lang="en-GB" dirty="0" smtClean="0"/>
              <a:t> sensor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1400" i="1" dirty="0"/>
              <a:t>http://</a:t>
            </a:r>
            <a:r>
              <a:rPr lang="en-GB" sz="1400" i="1" dirty="0" smtClean="0"/>
              <a:t>id.semsorgrid.ecs.soton.ac.uk/observations/cco/boscombe/Hs/20110101</a:t>
            </a:r>
          </a:p>
          <a:p>
            <a:pPr marL="285750">
              <a:buFont typeface="Arial" pitchFamily="34" charset="0"/>
              <a:buChar char="•"/>
            </a:pPr>
            <a:r>
              <a:rPr lang="en-GB" sz="2400" i="1" dirty="0" smtClean="0"/>
              <a:t>Remember, there are no accessible semantics in the URIs!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1121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3744416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RDF (Observations)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sz="2000" dirty="0" smtClean="0"/>
              <a:t>Primary representation, also sent to a </a:t>
            </a:r>
            <a:r>
              <a:rPr lang="en-GB" sz="2000" dirty="0" err="1" smtClean="0"/>
              <a:t>triplestore</a:t>
            </a:r>
            <a:r>
              <a:rPr lang="en-GB" sz="2000" dirty="0" smtClean="0"/>
              <a:t> for SPARQL querying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O&amp;M GML XML (OGC)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sz="2000" dirty="0" smtClean="0"/>
              <a:t>SOS </a:t>
            </a:r>
            <a:r>
              <a:rPr lang="en-GB" sz="2000" dirty="0" err="1" smtClean="0"/>
              <a:t>GetObservation</a:t>
            </a:r>
            <a:r>
              <a:rPr lang="en-GB" sz="2000" dirty="0" smtClean="0"/>
              <a:t>() &amp; </a:t>
            </a:r>
            <a:r>
              <a:rPr lang="en-GB" sz="2000" dirty="0" err="1" smtClean="0"/>
              <a:t>Xlinks</a:t>
            </a: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HTML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WFS GML XML (OGC)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sz="2000" dirty="0" smtClean="0"/>
              <a:t>OGC compatibility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err="1" smtClean="0"/>
              <a:t>GeoJSON</a:t>
            </a:r>
            <a:endParaRPr lang="en-GB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…?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89" y="2060848"/>
            <a:ext cx="43434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API 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57536"/>
            <a:ext cx="7315200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/latest </a:t>
            </a:r>
            <a:r>
              <a:rPr lang="en-GB" sz="2400" dirty="0"/>
              <a:t>: </a:t>
            </a:r>
            <a:r>
              <a:rPr lang="en-GB" sz="2400" dirty="0" smtClean="0"/>
              <a:t>within </a:t>
            </a:r>
            <a:r>
              <a:rPr lang="en-GB" sz="2400" dirty="0"/>
              <a:t>each observation </a:t>
            </a:r>
            <a:r>
              <a:rPr lang="en-GB" sz="2400" dirty="0" smtClean="0"/>
              <a:t>collection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“next” and “previous” for each observation and collection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Links from constituent observations and collections to broader collections (“up”)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/summary: for each collection, max/min values, frequencies, averages, units of measurements, descriptive metadata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/sensors: collections for sensors too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0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08" y="1447800"/>
            <a:ext cx="7315200" cy="4495800"/>
          </a:xfrm>
        </p:spPr>
        <p:txBody>
          <a:bodyPr anchor="ctr"/>
          <a:lstStyle/>
          <a:p>
            <a:pPr algn="ctr"/>
            <a:r>
              <a:rPr lang="en-GB" b="1" dirty="0" smtClean="0"/>
              <a:t>Services to provide APIs</a:t>
            </a:r>
          </a:p>
          <a:p>
            <a:pPr algn="ctr"/>
            <a:r>
              <a:rPr lang="en-GB" dirty="0" smtClean="0"/>
              <a:t>(briefly)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5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1691680" y="2583226"/>
            <a:ext cx="1640772" cy="2831942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732" y="3140968"/>
            <a:ext cx="900100" cy="166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-1528791" y="3783173"/>
            <a:ext cx="3456384" cy="43204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159732" y="3307129"/>
            <a:ext cx="5760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875329"/>
            <a:ext cx="22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API for Sensor Observations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5220072" y="3124102"/>
            <a:ext cx="2808312" cy="166352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540363"/>
            <a:ext cx="152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Semantic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Mashups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056" y="1589656"/>
            <a:ext cx="1008112" cy="903240"/>
            <a:chOff x="5076056" y="1443963"/>
            <a:chExt cx="1008112" cy="903240"/>
          </a:xfrm>
        </p:grpSpPr>
        <p:sp>
          <p:nvSpPr>
            <p:cNvPr id="12" name="Can 11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6216" y="1334140"/>
            <a:ext cx="1008112" cy="903240"/>
            <a:chOff x="5076056" y="1443963"/>
            <a:chExt cx="1008112" cy="903240"/>
          </a:xfrm>
        </p:grpSpPr>
        <p:sp>
          <p:nvSpPr>
            <p:cNvPr id="18" name="Can 17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2360" y="2069656"/>
            <a:ext cx="1008112" cy="903240"/>
            <a:chOff x="5076056" y="1443963"/>
            <a:chExt cx="1008112" cy="903240"/>
          </a:xfrm>
        </p:grpSpPr>
        <p:sp>
          <p:nvSpPr>
            <p:cNvPr id="21" name="Can 20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sp>
        <p:nvSpPr>
          <p:cNvPr id="28" name="Down Arrow 27"/>
          <p:cNvSpPr/>
          <p:nvPr/>
        </p:nvSpPr>
        <p:spPr bwMode="auto">
          <a:xfrm rot="16200000">
            <a:off x="4583978" y="3520516"/>
            <a:ext cx="281762" cy="742319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20026246">
            <a:off x="5563098" y="2559591"/>
            <a:ext cx="323441" cy="644084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460482">
            <a:off x="6789882" y="2368457"/>
            <a:ext cx="334634" cy="618051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2657109">
            <a:off x="8130254" y="3030705"/>
            <a:ext cx="351626" cy="618130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5856" y="3140968"/>
            <a:ext cx="900100" cy="166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426439" y="3753556"/>
            <a:ext cx="59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733" y="3799722"/>
            <a:ext cx="9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Service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1854" y="4875619"/>
            <a:ext cx="22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alibri" pitchFamily="34" charset="0"/>
                <a:cs typeface="Calibri" pitchFamily="34" charset="0"/>
              </a:rPr>
              <a:t>Service providing API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High-Level API for Observations service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" y="2458649"/>
            <a:ext cx="7315200" cy="2474101"/>
          </a:xfrm>
        </p:spPr>
      </p:pic>
    </p:spTree>
    <p:extLst>
      <p:ext uri="{BB962C8B-B14F-4D97-AF65-F5344CB8AC3E}">
        <p14:creationId xmlns:p14="http://schemas.microsoft.com/office/powerpoint/2010/main" val="2799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Questions? (before the hands-on)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2173560"/>
            <a:ext cx="7315200" cy="44958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Kevin Page</a:t>
            </a:r>
          </a:p>
          <a:p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University of Southampton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krp@ecs.soton.ac.uk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Huge thanks to the Southampton SemSorGrid4Env team: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	Alex Frazer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	Bart Nagel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Kirk Martinez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4788024" y="2564904"/>
            <a:ext cx="3628266" cy="2831942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732" y="3140968"/>
            <a:ext cx="900100" cy="166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-1528791" y="3783173"/>
            <a:ext cx="3456384" cy="43204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159732" y="3307129"/>
            <a:ext cx="5760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875329"/>
            <a:ext cx="22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API for Sensor Observations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5220072" y="3124102"/>
            <a:ext cx="2808312" cy="166352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540363"/>
            <a:ext cx="152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Semantic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Mashups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056" y="1589656"/>
            <a:ext cx="1008112" cy="903240"/>
            <a:chOff x="5076056" y="1443963"/>
            <a:chExt cx="1008112" cy="903240"/>
          </a:xfrm>
        </p:grpSpPr>
        <p:sp>
          <p:nvSpPr>
            <p:cNvPr id="12" name="Can 11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6216" y="1334140"/>
            <a:ext cx="1008112" cy="903240"/>
            <a:chOff x="5076056" y="1443963"/>
            <a:chExt cx="1008112" cy="903240"/>
          </a:xfrm>
        </p:grpSpPr>
        <p:sp>
          <p:nvSpPr>
            <p:cNvPr id="18" name="Can 17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2360" y="2069656"/>
            <a:ext cx="1008112" cy="903240"/>
            <a:chOff x="5076056" y="1443963"/>
            <a:chExt cx="1008112" cy="903240"/>
          </a:xfrm>
        </p:grpSpPr>
        <p:sp>
          <p:nvSpPr>
            <p:cNvPr id="21" name="Can 20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sp>
        <p:nvSpPr>
          <p:cNvPr id="28" name="Down Arrow 27"/>
          <p:cNvSpPr/>
          <p:nvPr/>
        </p:nvSpPr>
        <p:spPr bwMode="auto">
          <a:xfrm rot="16200000">
            <a:off x="4583978" y="3520516"/>
            <a:ext cx="281762" cy="742319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20026246">
            <a:off x="5563098" y="2559591"/>
            <a:ext cx="323441" cy="644084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460482">
            <a:off x="6789882" y="2368457"/>
            <a:ext cx="334634" cy="618051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2657109">
            <a:off x="8130254" y="3030705"/>
            <a:ext cx="351626" cy="618130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5856" y="3140968"/>
            <a:ext cx="900100" cy="166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426439" y="3753556"/>
            <a:ext cx="59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733" y="3799722"/>
            <a:ext cx="9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Service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1854" y="4875619"/>
            <a:ext cx="22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alibri" pitchFamily="34" charset="0"/>
                <a:cs typeface="Calibri" pitchFamily="34" charset="0"/>
              </a:rPr>
              <a:t>Service providing API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4" r="-7574"/>
          <a:stretch>
            <a:fillRect/>
          </a:stretch>
        </p:blipFill>
        <p:spPr>
          <a:xfrm>
            <a:off x="512514" y="555861"/>
            <a:ext cx="8235950" cy="5062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6611" y="5064532"/>
            <a:ext cx="28803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Larger, more detailed and sophisticated applications…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5546181"/>
            <a:ext cx="23042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…are not the focus of this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48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Hands-on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To demonstrate different ways of accessing, navigating, and linking the observation data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Retrieving and manipulating RDF representations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Following links for </a:t>
            </a:r>
            <a:r>
              <a:rPr lang="en-GB" dirty="0" err="1" smtClean="0"/>
              <a:t>RESTful</a:t>
            </a:r>
            <a:r>
              <a:rPr lang="en-GB" dirty="0" smtClean="0"/>
              <a:t> applications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Querying the Observation API using SPARQL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Bridging to other Linked Data sources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GB" dirty="0" smtClean="0"/>
              <a:t>Using latitude &amp; longitude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GB" dirty="0" smtClean="0"/>
              <a:t>Using a named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3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 Data and Semantic </a:t>
            </a:r>
            <a:r>
              <a:rPr lang="en-GB" dirty="0" err="1" smtClean="0"/>
              <a:t>Mashups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9208" y="2276872"/>
            <a:ext cx="7315200" cy="366672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How can we incorporate sensor data in quick, easy to write, web applications and </a:t>
            </a:r>
            <a:r>
              <a:rPr lang="en-GB" dirty="0" err="1" smtClean="0"/>
              <a:t>mashups</a:t>
            </a:r>
            <a:r>
              <a:rPr lang="en-GB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How can we take advantage of </a:t>
            </a:r>
            <a:r>
              <a:rPr lang="en-GB" i="1" dirty="0" smtClean="0"/>
              <a:t>semantic</a:t>
            </a:r>
            <a:r>
              <a:rPr lang="en-GB" dirty="0" smtClean="0"/>
              <a:t> sensor networks when doing this?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How can we link to and from other useful semantic data sources?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60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7173908" cy="35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02" y="2276872"/>
            <a:ext cx="5241899" cy="3341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35" y="2564904"/>
            <a:ext cx="2575786" cy="3947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066" y="4147349"/>
            <a:ext cx="2880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Is the surf any good today?…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1193" y="4695200"/>
            <a:ext cx="2880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Were can I park?…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58154" y="5219908"/>
            <a:ext cx="2880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Will my car be safe there?…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13931" y="5733256"/>
            <a:ext cx="28803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Where can I get tea, cake, beer(!) afterwards?…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2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1568590" y="2657009"/>
            <a:ext cx="7395898" cy="2831942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732" y="3140968"/>
            <a:ext cx="2016224" cy="166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-1548680" y="2875081"/>
            <a:ext cx="3456384" cy="43204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159732" y="3307129"/>
            <a:ext cx="5760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732" y="1650945"/>
            <a:ext cx="2016224" cy="1344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05889" y="3372563"/>
            <a:ext cx="1523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Web APIs and Linked Data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596" y="2092520"/>
            <a:ext cx="171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Applications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5220072" y="3124102"/>
            <a:ext cx="2808312" cy="166352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540363"/>
            <a:ext cx="152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Semantic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Mashups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056" y="1589656"/>
            <a:ext cx="1008112" cy="903240"/>
            <a:chOff x="5076056" y="1443963"/>
            <a:chExt cx="1008112" cy="903240"/>
          </a:xfrm>
        </p:grpSpPr>
        <p:sp>
          <p:nvSpPr>
            <p:cNvPr id="12" name="Can 11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6216" y="1334140"/>
            <a:ext cx="1008112" cy="903240"/>
            <a:chOff x="5076056" y="1443963"/>
            <a:chExt cx="1008112" cy="903240"/>
          </a:xfrm>
        </p:grpSpPr>
        <p:sp>
          <p:nvSpPr>
            <p:cNvPr id="18" name="Can 17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2360" y="2069656"/>
            <a:ext cx="1008112" cy="903240"/>
            <a:chOff x="5076056" y="1443963"/>
            <a:chExt cx="1008112" cy="903240"/>
          </a:xfrm>
        </p:grpSpPr>
        <p:sp>
          <p:nvSpPr>
            <p:cNvPr id="21" name="Can 20"/>
            <p:cNvSpPr/>
            <p:nvPr/>
          </p:nvSpPr>
          <p:spPr bwMode="auto">
            <a:xfrm>
              <a:off x="5076056" y="1443963"/>
              <a:ext cx="1008112" cy="903240"/>
            </a:xfrm>
            <a:prstGeom prst="can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92" y="1785760"/>
              <a:ext cx="452744" cy="491112"/>
            </a:xfrm>
            <a:prstGeom prst="rect">
              <a:avLst/>
            </a:prstGeom>
          </p:spPr>
        </p:pic>
      </p:grpSp>
      <p:sp>
        <p:nvSpPr>
          <p:cNvPr id="28" name="Down Arrow 27"/>
          <p:cNvSpPr/>
          <p:nvPr/>
        </p:nvSpPr>
        <p:spPr bwMode="auto">
          <a:xfrm rot="16200000">
            <a:off x="4583978" y="3520516"/>
            <a:ext cx="281762" cy="742319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20026246">
            <a:off x="5563098" y="2559591"/>
            <a:ext cx="323441" cy="644084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460482">
            <a:off x="6789882" y="2368457"/>
            <a:ext cx="334634" cy="618051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2657109">
            <a:off x="8130254" y="3030705"/>
            <a:ext cx="351626" cy="618130"/>
          </a:xfrm>
          <a:prstGeom prst="downArrow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tutorial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96" y="2858616"/>
            <a:ext cx="7315200" cy="330668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REST and Linked Data APIs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An API for Sensor Observations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Writing an example </a:t>
            </a:r>
            <a:r>
              <a:rPr lang="en-GB" dirty="0" err="1" smtClean="0"/>
              <a:t>mashup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5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08" y="1447800"/>
            <a:ext cx="7315200" cy="4495800"/>
          </a:xfrm>
        </p:spPr>
        <p:txBody>
          <a:bodyPr anchor="ctr"/>
          <a:lstStyle/>
          <a:p>
            <a:pPr algn="ctr"/>
            <a:r>
              <a:rPr lang="en-GB" b="1" dirty="0" smtClean="0"/>
              <a:t>REST and Linked Data APIs</a:t>
            </a:r>
          </a:p>
          <a:p>
            <a:pPr algn="ctr"/>
            <a:r>
              <a:rPr lang="en-GB" b="1" dirty="0" smtClean="0"/>
              <a:t>General Principles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871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315200" cy="4495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everything is a resource which is </a:t>
            </a:r>
            <a:r>
              <a:rPr lang="en-GB" dirty="0" smtClean="0"/>
              <a:t>addressable</a:t>
            </a: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resources have multiple </a:t>
            </a:r>
            <a:r>
              <a:rPr lang="en-GB" dirty="0" smtClean="0"/>
              <a:t>representations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relationships between resources </a:t>
            </a:r>
            <a:r>
              <a:rPr lang="en-GB" dirty="0"/>
              <a:t>are expressed through </a:t>
            </a:r>
            <a:r>
              <a:rPr lang="en-GB" dirty="0" smtClean="0"/>
              <a:t>hyperlinks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all </a:t>
            </a:r>
            <a:r>
              <a:rPr lang="en-GB" dirty="0"/>
              <a:t>resources </a:t>
            </a:r>
            <a:r>
              <a:rPr lang="en-GB" dirty="0" smtClean="0"/>
              <a:t>share a </a:t>
            </a:r>
            <a:r>
              <a:rPr lang="en-GB" dirty="0"/>
              <a:t>common interface with a limited set of </a:t>
            </a:r>
            <a:r>
              <a:rPr lang="en-GB" dirty="0" smtClean="0"/>
              <a:t>operations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client-server </a:t>
            </a:r>
            <a:r>
              <a:rPr lang="en-GB" dirty="0"/>
              <a:t>communication is stateless.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sg4e.v4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991</Words>
  <Application>Microsoft Office PowerPoint</Application>
  <PresentationFormat>On-screen Show (4:3)</PresentationFormat>
  <Paragraphs>165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ssg4e.v4</vt:lpstr>
      <vt:lpstr>Sensor Data and Semantic Mashups</vt:lpstr>
      <vt:lpstr>Context</vt:lpstr>
      <vt:lpstr>PowerPoint Presentation</vt:lpstr>
      <vt:lpstr>Sensor Data and Semantic Mashups</vt:lpstr>
      <vt:lpstr>PowerPoint Presentation</vt:lpstr>
      <vt:lpstr>Context</vt:lpstr>
      <vt:lpstr>Structure of the tutorial</vt:lpstr>
      <vt:lpstr>PowerPoint Presentation</vt:lpstr>
      <vt:lpstr>REST</vt:lpstr>
      <vt:lpstr>Linked Data</vt:lpstr>
      <vt:lpstr>Commonalities</vt:lpstr>
      <vt:lpstr>Adaptability</vt:lpstr>
      <vt:lpstr>PowerPoint Presentation</vt:lpstr>
      <vt:lpstr>Model or API</vt:lpstr>
      <vt:lpstr>Domain Driven Design</vt:lpstr>
      <vt:lpstr>So…</vt:lpstr>
      <vt:lpstr>Tensions</vt:lpstr>
      <vt:lpstr>REST and Linked Data: in summary</vt:lpstr>
      <vt:lpstr>PowerPoint Presentation</vt:lpstr>
      <vt:lpstr>Context</vt:lpstr>
      <vt:lpstr>Domain Model</vt:lpstr>
      <vt:lpstr>Resources</vt:lpstr>
      <vt:lpstr>Representations</vt:lpstr>
      <vt:lpstr>Web API extensions</vt:lpstr>
      <vt:lpstr>PowerPoint Presentation</vt:lpstr>
      <vt:lpstr>Context</vt:lpstr>
      <vt:lpstr>High-Level API for Observations service</vt:lpstr>
      <vt:lpstr>Questions? (before the hands-on)</vt:lpstr>
      <vt:lpstr>Context</vt:lpstr>
      <vt:lpstr>Hands-on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krp</dc:creator>
  <cp:lastModifiedBy>krp</cp:lastModifiedBy>
  <cp:revision>22</cp:revision>
  <dcterms:created xsi:type="dcterms:W3CDTF">2011-05-28T21:59:01Z</dcterms:created>
  <dcterms:modified xsi:type="dcterms:W3CDTF">2011-05-29T08:59:10Z</dcterms:modified>
</cp:coreProperties>
</file>