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342" r:id="rId3"/>
    <p:sldId id="281" r:id="rId4"/>
    <p:sldId id="257" r:id="rId5"/>
    <p:sldId id="304" r:id="rId6"/>
    <p:sldId id="311" r:id="rId7"/>
    <p:sldId id="312" r:id="rId8"/>
    <p:sldId id="313" r:id="rId9"/>
    <p:sldId id="305" r:id="rId10"/>
    <p:sldId id="349" r:id="rId11"/>
    <p:sldId id="306" r:id="rId12"/>
    <p:sldId id="307" r:id="rId13"/>
    <p:sldId id="303" r:id="rId14"/>
    <p:sldId id="308" r:id="rId15"/>
    <p:sldId id="309" r:id="rId16"/>
    <p:sldId id="310" r:id="rId17"/>
    <p:sldId id="258" r:id="rId18"/>
    <p:sldId id="259" r:id="rId19"/>
    <p:sldId id="260" r:id="rId20"/>
    <p:sldId id="261" r:id="rId21"/>
    <p:sldId id="314" r:id="rId22"/>
    <p:sldId id="350" r:id="rId23"/>
    <p:sldId id="351" r:id="rId24"/>
    <p:sldId id="316" r:id="rId25"/>
    <p:sldId id="317" r:id="rId26"/>
    <p:sldId id="318" r:id="rId27"/>
    <p:sldId id="262" r:id="rId28"/>
    <p:sldId id="263" r:id="rId29"/>
    <p:sldId id="286" r:id="rId30"/>
    <p:sldId id="264" r:id="rId31"/>
    <p:sldId id="320" r:id="rId32"/>
    <p:sldId id="266" r:id="rId33"/>
    <p:sldId id="267" r:id="rId34"/>
    <p:sldId id="270" r:id="rId35"/>
    <p:sldId id="271" r:id="rId36"/>
    <p:sldId id="272" r:id="rId37"/>
    <p:sldId id="273" r:id="rId38"/>
    <p:sldId id="274" r:id="rId39"/>
    <p:sldId id="275" r:id="rId40"/>
    <p:sldId id="337" r:id="rId41"/>
    <p:sldId id="319" r:id="rId42"/>
    <p:sldId id="338" r:id="rId43"/>
    <p:sldId id="321" r:id="rId44"/>
    <p:sldId id="327" r:id="rId45"/>
    <p:sldId id="341" r:id="rId46"/>
    <p:sldId id="329" r:id="rId47"/>
    <p:sldId id="330" r:id="rId48"/>
    <p:sldId id="339" r:id="rId49"/>
    <p:sldId id="331" r:id="rId50"/>
    <p:sldId id="332" r:id="rId51"/>
    <p:sldId id="333" r:id="rId52"/>
    <p:sldId id="334" r:id="rId53"/>
    <p:sldId id="335" r:id="rId54"/>
    <p:sldId id="343" r:id="rId55"/>
    <p:sldId id="344" r:id="rId56"/>
    <p:sldId id="345" r:id="rId57"/>
    <p:sldId id="336" r:id="rId58"/>
    <p:sldId id="322" r:id="rId59"/>
    <p:sldId id="323" r:id="rId60"/>
    <p:sldId id="324" r:id="rId61"/>
    <p:sldId id="326" r:id="rId62"/>
    <p:sldId id="325" r:id="rId63"/>
    <p:sldId id="276" r:id="rId64"/>
    <p:sldId id="300" r:id="rId65"/>
    <p:sldId id="288" r:id="rId66"/>
    <p:sldId id="290" r:id="rId67"/>
    <p:sldId id="346" r:id="rId68"/>
    <p:sldId id="292" r:id="rId69"/>
    <p:sldId id="293" r:id="rId70"/>
    <p:sldId id="294" r:id="rId71"/>
    <p:sldId id="301" r:id="rId72"/>
    <p:sldId id="295" r:id="rId73"/>
    <p:sldId id="352" r:id="rId74"/>
    <p:sldId id="353" r:id="rId75"/>
    <p:sldId id="278" r:id="rId76"/>
    <p:sldId id="279" r:id="rId77"/>
    <p:sldId id="340" r:id="rId78"/>
    <p:sldId id="296" r:id="rId79"/>
    <p:sldId id="297" r:id="rId80"/>
    <p:sldId id="298" r:id="rId81"/>
    <p:sldId id="299" r:id="rId82"/>
    <p:sldId id="302" r:id="rId8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/>
    <p:restoredTop sz="81556" autoAdjust="0"/>
  </p:normalViewPr>
  <p:slideViewPr>
    <p:cSldViewPr>
      <p:cViewPr>
        <p:scale>
          <a:sx n="90" d="100"/>
          <a:sy n="90" d="100"/>
        </p:scale>
        <p:origin x="-1398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41590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+mj-lt"/>
        <a:ea typeface="+mj-ea"/>
        <a:cs typeface="+mj-cs"/>
        <a:sym typeface="Lucida Grande"/>
      </a:defRPr>
    </a:lvl1pPr>
    <a:lvl2pPr indent="228600" defTabSz="457200" latinLnBrk="0">
      <a:defRPr sz="2200">
        <a:latin typeface="+mj-lt"/>
        <a:ea typeface="+mj-ea"/>
        <a:cs typeface="+mj-cs"/>
        <a:sym typeface="Lucida Grande"/>
      </a:defRPr>
    </a:lvl2pPr>
    <a:lvl3pPr indent="457200" defTabSz="457200" latinLnBrk="0">
      <a:defRPr sz="2200">
        <a:latin typeface="+mj-lt"/>
        <a:ea typeface="+mj-ea"/>
        <a:cs typeface="+mj-cs"/>
        <a:sym typeface="Lucida Grande"/>
      </a:defRPr>
    </a:lvl3pPr>
    <a:lvl4pPr indent="685800" defTabSz="457200" latinLnBrk="0">
      <a:defRPr sz="2200">
        <a:latin typeface="+mj-lt"/>
        <a:ea typeface="+mj-ea"/>
        <a:cs typeface="+mj-cs"/>
        <a:sym typeface="Lucida Grande"/>
      </a:defRPr>
    </a:lvl4pPr>
    <a:lvl5pPr indent="914400" defTabSz="457200" latinLnBrk="0">
      <a:defRPr sz="2200">
        <a:latin typeface="+mj-lt"/>
        <a:ea typeface="+mj-ea"/>
        <a:cs typeface="+mj-cs"/>
        <a:sym typeface="Lucida Grande"/>
      </a:defRPr>
    </a:lvl5pPr>
    <a:lvl6pPr indent="1143000" defTabSz="457200" latinLnBrk="0">
      <a:defRPr sz="2200">
        <a:latin typeface="+mj-lt"/>
        <a:ea typeface="+mj-ea"/>
        <a:cs typeface="+mj-cs"/>
        <a:sym typeface="Lucida Grande"/>
      </a:defRPr>
    </a:lvl6pPr>
    <a:lvl7pPr indent="1371600" defTabSz="457200" latinLnBrk="0">
      <a:defRPr sz="2200">
        <a:latin typeface="+mj-lt"/>
        <a:ea typeface="+mj-ea"/>
        <a:cs typeface="+mj-cs"/>
        <a:sym typeface="Lucida Grande"/>
      </a:defRPr>
    </a:lvl7pPr>
    <a:lvl8pPr indent="1600200" defTabSz="457200" latinLnBrk="0">
      <a:defRPr sz="2200">
        <a:latin typeface="+mj-lt"/>
        <a:ea typeface="+mj-ea"/>
        <a:cs typeface="+mj-cs"/>
        <a:sym typeface="Lucida Grande"/>
      </a:defRPr>
    </a:lvl8pPr>
    <a:lvl9pPr indent="1828800" defTabSz="457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workflows: </a:t>
            </a:r>
          </a:p>
          <a:p>
            <a:r>
              <a:rPr lang="en-US" dirty="0" smtClean="0"/>
              <a:t>Bottom level: The Change Detection workflow </a:t>
            </a:r>
            <a:r>
              <a:rPr lang="en-US" baseline="0" dirty="0" smtClean="0"/>
              <a:t>collects images from </a:t>
            </a:r>
            <a:r>
              <a:rPr lang="en-US" baseline="0" dirty="0" err="1" smtClean="0"/>
              <a:t>SciHub</a:t>
            </a:r>
            <a:r>
              <a:rPr lang="en-US" baseline="0" dirty="0" smtClean="0"/>
              <a:t>, stores them in HDFS and applies a set of image processing operators using Spark for their parallelization.</a:t>
            </a:r>
          </a:p>
          <a:p>
            <a:r>
              <a:rPr lang="en-US" baseline="0" dirty="0" smtClean="0"/>
              <a:t>Top level: The Event Detection gathers tweets and news articles from Reuters, stores them in Cassandra and periodically clusters them into events that are associated with </a:t>
            </a:r>
            <a:r>
              <a:rPr lang="en-US" baseline="0" dirty="0" err="1" smtClean="0"/>
              <a:t>geolocations</a:t>
            </a:r>
            <a:r>
              <a:rPr lang="en-US" baseline="0" dirty="0" smtClean="0"/>
              <a:t> and URIs of the persons they involve.</a:t>
            </a:r>
          </a:p>
          <a:p>
            <a:r>
              <a:rPr lang="en-US" baseline="0" dirty="0" smtClean="0"/>
              <a:t>Middle level: The activation workflow converts event summaries and areas with changes into RDF, stores them in </a:t>
            </a:r>
            <a:r>
              <a:rPr lang="en-US" baseline="0" dirty="0" err="1" smtClean="0"/>
              <a:t>Strabon</a:t>
            </a:r>
            <a:r>
              <a:rPr lang="en-US" baseline="0" dirty="0" smtClean="0"/>
              <a:t> so that the users can query them through Sextant and </a:t>
            </a:r>
            <a:r>
              <a:rPr lang="en-US" baseline="0" dirty="0" err="1" smtClean="0"/>
              <a:t>SemaGrow</a:t>
            </a:r>
            <a:r>
              <a:rPr lang="en-US" baseline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10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first, we have the mappings</a:t>
            </a:r>
          </a:p>
          <a:p>
            <a:r>
              <a:rPr lang="en-US" dirty="0" smtClean="0"/>
              <a:t>Mappings encode</a:t>
            </a:r>
            <a:r>
              <a:rPr lang="en-US" baseline="0" dirty="0" smtClean="0"/>
              <a:t> how relational data like this table here, are mapped into RDF.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Various mapping languages exist, but R2RML became a standard. </a:t>
            </a:r>
          </a:p>
          <a:p>
            <a:r>
              <a:rPr lang="en-US" baseline="0" dirty="0" smtClean="0"/>
              <a:t>So this minimal mapping maps columns of this table to RDF terms, and you can see how the geometries, </a:t>
            </a:r>
            <a:r>
              <a:rPr lang="en-US" baseline="0" dirty="0" err="1" smtClean="0"/>
              <a:t>orginally</a:t>
            </a:r>
            <a:r>
              <a:rPr lang="en-US" baseline="0" dirty="0" smtClean="0"/>
              <a:t> stored in  WKB format are mapped to WKT </a:t>
            </a:r>
            <a:r>
              <a:rPr lang="en-US" baseline="0" dirty="0" err="1" smtClean="0"/>
              <a:t>GeoSPARQL</a:t>
            </a:r>
            <a:r>
              <a:rPr lang="en-US" baseline="0" dirty="0" smtClean="0"/>
              <a:t> literals.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R2RML mapping is equivalent mapping of the Ontop native mapping language and encodes the same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4963" y="9121775"/>
            <a:ext cx="3170237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495A21-97E3-DD44-B5BA-AB75CFB2615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81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is exactly the same query we would pose if we had only vector geometries.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6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Cold cache experiments. Spatial selections</a:t>
            </a:r>
            <a:r>
              <a:rPr lang="en-US" baseline="0" dirty="0" smtClean="0"/>
              <a:t> and spatial joins. If a system has no measurements it times out for the corresponding query.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0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*We</a:t>
            </a:r>
            <a:r>
              <a:rPr lang="en-US" baseline="0" dirty="0" smtClean="0"/>
              <a:t> can say that both systems can scale up to 100 GB if the  geometries are points or/and we have highly selective queries </a:t>
            </a:r>
          </a:p>
          <a:p>
            <a:r>
              <a:rPr lang="en-US" baseline="0" dirty="0" smtClean="0"/>
              <a:t>*The differences between </a:t>
            </a:r>
            <a:r>
              <a:rPr lang="en-US" baseline="0" dirty="0" err="1" smtClean="0"/>
              <a:t>Strabon</a:t>
            </a:r>
            <a:r>
              <a:rPr lang="en-US" baseline="0" dirty="0" smtClean="0"/>
              <a:t> and Ontop-spatial are bigger when the selectivity is low, forcing a lot of intermediate results, which is the weak point of </a:t>
            </a:r>
            <a:r>
              <a:rPr lang="en-US" baseline="0" dirty="0" err="1" smtClean="0"/>
              <a:t>Strabon</a:t>
            </a:r>
            <a:r>
              <a:rPr lang="en-US" baseline="0" dirty="0" smtClean="0"/>
              <a:t> (while in Ontop-spatial the data is partitioned). In easier queries (selections, highly selective joins or  joins with non complex geometries) the </a:t>
            </a:r>
            <a:r>
              <a:rPr lang="en-US" baseline="0" dirty="0" err="1" smtClean="0"/>
              <a:t>differencies</a:t>
            </a:r>
            <a:r>
              <a:rPr lang="en-US" baseline="0" dirty="0" smtClean="0"/>
              <a:t> are small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3E9DF77-F948-E143-B0BE-9FD0917501C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5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0" algn="ctr">
              <a:buSzTx/>
              <a:buFontTx/>
              <a:buNone/>
            </a:lvl2pPr>
            <a:lvl3pPr marL="0" indent="0" algn="ctr">
              <a:buSzTx/>
              <a:buFontTx/>
              <a:buNone/>
            </a:lvl3pPr>
            <a:lvl4pPr marL="0" indent="0" algn="ctr">
              <a:buSzTx/>
              <a:buFontTx/>
              <a:buNone/>
            </a:lvl4pPr>
            <a:lvl5pPr marL="0" indent="0" algn="ctr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8428178" y="6037581"/>
            <a:ext cx="258623" cy="26923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watermar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2366" y="1556791"/>
            <a:ext cx="5796139" cy="5270027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8428178" y="6037581"/>
            <a:ext cx="258623" cy="26923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 watermar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xfrm>
            <a:off x="8428178" y="6037581"/>
            <a:ext cx="258623" cy="26923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87375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Konstantina Bereta - ISWC 2016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6B8FC2B8-EB95-7348-9764-A8BBB9D13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542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0521BA4-5944-DE41-A419-2D93268A7F0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961" y="6356350"/>
            <a:ext cx="364839" cy="369328"/>
          </a:xfrm>
        </p:spPr>
        <p:txBody>
          <a:bodyPr/>
          <a:lstStyle/>
          <a:p>
            <a:fld id="{F68166AD-763E-554C-BFBA-D8B4ED00E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3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57200" y="1412775"/>
            <a:ext cx="8229601" cy="2"/>
          </a:xfrm>
          <a:prstGeom prst="line">
            <a:avLst/>
          </a:prstGeom>
          <a:ln>
            <a:solidFill>
              <a:srgbClr val="D9D9D9"/>
            </a:solidFill>
            <a:bevel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03808" y="92075"/>
            <a:ext cx="8182992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350936" y="6356350"/>
            <a:ext cx="335864" cy="37083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>
                <a:solidFill>
                  <a:srgbClr val="1D71B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D26D12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D26D12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D26D12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D26D12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D26D12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D26D12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D26D12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D26D12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D26D12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D71B8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1D71B8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D71B8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1D71B8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1D71B8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D71B8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D71B8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D71B8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D71B8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www.app-lab.eu/" TargetMode="External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hyperlink" Target="http://www.app-camp.eu/frascati/" TargetMode="Externa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tmosphere.copernicus.eu/catalogue#/" TargetMode="External"/><Relationship Id="rId2" Type="http://schemas.openxmlformats.org/officeDocument/2006/relationships/hyperlink" Target="http://land.copernicus.eu/pan-european/corine-land-cover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hub.io/dataset/urban-atlas" TargetMode="External"/><Relationship Id="rId2" Type="http://schemas.openxmlformats.org/officeDocument/2006/relationships/hyperlink" Target="https://datahub.io/dataset/corine-land-cover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search/docs/data-types/datasets" TargetMode="External"/><Relationship Id="rId2" Type="http://schemas.openxmlformats.org/officeDocument/2006/relationships/hyperlink" Target="https://research.googleblog.com/2017/01/facilitating-discovery-of-public.html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inkedEOData/GeoTriples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ilk.di.uoa.gr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abon.di.uoa.gr" TargetMode="External"/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copernicus.eu/news/commission-releases-first-copernicus-market-report" TargetMode="Externa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hyperlink" Target="https://github.com/ConstantB/ontop-spatial" TargetMode="Externa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scihub.copernicus.eu/" TargetMode="Externa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geographica.di.uoa.gr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sextant.di.uoa.gr" TargetMode="Externa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wdaqua.eu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legislation.di.uoa.gr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://kr.di.uoa.gr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ctrTitle"/>
          </p:nvPr>
        </p:nvSpPr>
        <p:spPr>
          <a:xfrm>
            <a:off x="657912" y="2326412"/>
            <a:ext cx="7772401" cy="147002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Big Linked Geospatial Data and its Application to Earth Observation</a:t>
            </a:r>
            <a:endParaRPr sz="3000" dirty="0"/>
          </a:p>
        </p:txBody>
      </p:sp>
      <p:sp>
        <p:nvSpPr>
          <p:cNvPr id="71" name="Shape 71"/>
          <p:cNvSpPr>
            <a:spLocks noGrp="1"/>
          </p:cNvSpPr>
          <p:nvPr>
            <p:ph type="subTitle" sz="quarter" idx="1"/>
          </p:nvPr>
        </p:nvSpPr>
        <p:spPr>
          <a:xfrm>
            <a:off x="1343710" y="5033862"/>
            <a:ext cx="6400803" cy="1275459"/>
          </a:xfrm>
          <a:prstGeom prst="rect">
            <a:avLst/>
          </a:prstGeom>
        </p:spPr>
        <p:txBody>
          <a:bodyPr/>
          <a:lstStyle/>
          <a:p>
            <a:pPr>
              <a:defRPr sz="2700"/>
            </a:pPr>
            <a:r>
              <a:rPr b="1" dirty="0" err="1"/>
              <a:t>Manolis</a:t>
            </a:r>
            <a:r>
              <a:rPr b="1" dirty="0"/>
              <a:t> </a:t>
            </a:r>
            <a:r>
              <a:rPr b="1" dirty="0" err="1"/>
              <a:t>Koubarakis</a:t>
            </a:r>
            <a:endParaRPr b="1" dirty="0"/>
          </a:p>
          <a:p>
            <a:pPr>
              <a:spcBef>
                <a:spcPts val="400"/>
              </a:spcBef>
              <a:defRPr sz="1900"/>
            </a:pPr>
            <a:endParaRPr lang="en-US" dirty="0" smtClean="0"/>
          </a:p>
          <a:p>
            <a:pPr>
              <a:spcBef>
                <a:spcPts val="400"/>
              </a:spcBef>
              <a:defRPr sz="1900"/>
            </a:pPr>
            <a:r>
              <a:rPr lang="en-US" sz="1600" dirty="0" smtClean="0"/>
              <a:t>Talk at </a:t>
            </a:r>
            <a:r>
              <a:rPr lang="en-US" sz="1600" dirty="0" err="1" smtClean="0"/>
              <a:t>Fraunhofer</a:t>
            </a:r>
            <a:r>
              <a:rPr lang="en-US" sz="1600" smtClean="0"/>
              <a:t> </a:t>
            </a:r>
            <a:r>
              <a:rPr lang="en-US" sz="1600" smtClean="0"/>
              <a:t>IAIS                        </a:t>
            </a:r>
            <a:r>
              <a:rPr lang="en-US" sz="1600" dirty="0" smtClean="0"/>
              <a:t>September 21, 2017</a:t>
            </a:r>
          </a:p>
        </p:txBody>
      </p:sp>
      <p:pic>
        <p:nvPicPr>
          <p:cNvPr id="5" name="Picture 2" descr="C:\Manolis\manolis\talks\mpii27June2017\cyan-centered-eng.ps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090739" cy="165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Manolis\manolis\talks\luxembourg6Sept2017\ram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22604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Project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r>
              <a:rPr lang="en-US" dirty="0"/>
              <a:t>Copernicus App Lab (</a:t>
            </a:r>
            <a:r>
              <a:rPr lang="en-US" dirty="0">
                <a:hlinkClick r:id="rId3"/>
              </a:rPr>
              <a:t>http://www.app-lab.eu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).</a:t>
            </a:r>
          </a:p>
          <a:p>
            <a:r>
              <a:rPr lang="en-US" dirty="0" smtClean="0"/>
              <a:t>Make Copernicus Services data available as linked data to increase their use by mobile developers. </a:t>
            </a:r>
          </a:p>
          <a:p>
            <a:r>
              <a:rPr lang="en-US" dirty="0" smtClean="0"/>
              <a:t>App Camp at ESA/ESRIN in </a:t>
            </a:r>
            <a:r>
              <a:rPr lang="en-US" dirty="0" err="1" smtClean="0"/>
              <a:t>Frascati</a:t>
            </a:r>
            <a:r>
              <a:rPr lang="en-US" smtClean="0"/>
              <a:t> last </a:t>
            </a:r>
            <a:r>
              <a:rPr lang="en-US" dirty="0" smtClean="0"/>
              <a:t>week. See </a:t>
            </a:r>
            <a:r>
              <a:rPr lang="en-US" dirty="0">
                <a:hlinkClick r:id="rId4"/>
              </a:rPr>
              <a:t>http://www.app-camp.eu/frascati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.</a:t>
            </a:r>
            <a:endParaRPr lang="en-US" dirty="0"/>
          </a:p>
        </p:txBody>
      </p:sp>
      <p:pic>
        <p:nvPicPr>
          <p:cNvPr id="4" name="Picture 2" descr="C:\Manolis\manolis\talks\location powers\Copernicus-AppLab-20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415" y="404664"/>
            <a:ext cx="2232248" cy="125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Manolis\manolis\talks\luxembourg6Sept2017\az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0070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Manolis\manolis\talks\luxembourg6Sept2017\terradu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5399123"/>
            <a:ext cx="227741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10.jpeg" descr="C:\Manolis\manolis\grants\Copernicus App Lab\meetings\Brussels 5 and 6 December 2016 (kick-off)\images\vito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37732" y="5504078"/>
            <a:ext cx="2475807" cy="789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C:\Manolis\manolis\talks\mpii27June2017\cyan-centered-eng.ps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035" y="5576081"/>
            <a:ext cx="1274788" cy="68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82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Examples of Copernicus Services Products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US" dirty="0" smtClean="0"/>
              <a:t>The CORINE </a:t>
            </a:r>
            <a:r>
              <a:rPr lang="en-US" dirty="0"/>
              <a:t>land cover </a:t>
            </a:r>
            <a:r>
              <a:rPr lang="en-US" dirty="0" smtClean="0"/>
              <a:t>dataset (available at </a:t>
            </a:r>
            <a:r>
              <a:rPr lang="en-US" dirty="0" smtClean="0">
                <a:hlinkClick r:id="rId2"/>
              </a:rPr>
              <a:t>http://land.copernicus.eu/pan-european/corine-land-cover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Global solar </a:t>
            </a:r>
            <a:r>
              <a:rPr lang="en-US" dirty="0"/>
              <a:t>UV index </a:t>
            </a:r>
            <a:r>
              <a:rPr lang="en-US" dirty="0" smtClean="0"/>
              <a:t>forecast (</a:t>
            </a:r>
            <a:r>
              <a:rPr lang="en-US" dirty="0"/>
              <a:t>available at </a:t>
            </a:r>
            <a:r>
              <a:rPr lang="en-US" dirty="0">
                <a:hlinkClick r:id="rId3"/>
              </a:rPr>
              <a:t>http://atmosphere.copernicus.eu/catalogue</a:t>
            </a:r>
            <a:r>
              <a:rPr lang="en-US" dirty="0" smtClean="0">
                <a:hlinkClick r:id="rId3"/>
              </a:rPr>
              <a:t>#/</a:t>
            </a:r>
            <a:r>
              <a:rPr lang="en-US" dirty="0" smtClean="0"/>
              <a:t>).  </a:t>
            </a:r>
            <a:endParaRPr lang="en-US" dirty="0"/>
          </a:p>
        </p:txBody>
      </p:sp>
      <p:pic>
        <p:nvPicPr>
          <p:cNvPr id="2050" name="Picture 2" descr="C:\Manolis\manolis\talks\freiburg26July2017\cams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45224"/>
            <a:ext cx="3900488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Manolis\manolis\talks\freiburg26July2017\landservice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12976"/>
            <a:ext cx="262467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95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CORINE Land Cover Dataset of 2012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546848" cy="427707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It covers </a:t>
            </a:r>
            <a:r>
              <a:rPr lang="en-US" b="1" dirty="0" smtClean="0"/>
              <a:t>39 European countries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Land cover is characterized using a </a:t>
            </a:r>
            <a:r>
              <a:rPr lang="en-US" b="1" dirty="0" smtClean="0"/>
              <a:t>3-level hierarchy of classes </a:t>
            </a:r>
            <a:r>
              <a:rPr lang="en-US" dirty="0" smtClean="0"/>
              <a:t>(e.g., olive groves or vineyards) with 44 classes in total at the 3</a:t>
            </a:r>
            <a:r>
              <a:rPr lang="en-US" baseline="30000" dirty="0" smtClean="0"/>
              <a:t>rd</a:t>
            </a:r>
            <a:r>
              <a:rPr lang="en-US" dirty="0" smtClean="0"/>
              <a:t> level.</a:t>
            </a:r>
          </a:p>
          <a:p>
            <a:r>
              <a:rPr lang="en-US" dirty="0"/>
              <a:t>The </a:t>
            </a:r>
            <a:r>
              <a:rPr lang="en-US" b="1" dirty="0" smtClean="0"/>
              <a:t>minimum mapping unit </a:t>
            </a:r>
            <a:r>
              <a:rPr lang="en-US" dirty="0" smtClean="0"/>
              <a:t>is </a:t>
            </a:r>
            <a:r>
              <a:rPr lang="en-US" dirty="0"/>
              <a:t>25 hectares for areal phenomena and 100 </a:t>
            </a:r>
            <a:r>
              <a:rPr lang="en-US" dirty="0" smtClean="0"/>
              <a:t>meters </a:t>
            </a:r>
            <a:r>
              <a:rPr lang="en-US" dirty="0"/>
              <a:t>for linear phenomena. </a:t>
            </a:r>
            <a:endParaRPr lang="en-US" dirty="0" smtClean="0"/>
          </a:p>
          <a:p>
            <a:r>
              <a:rPr lang="en-US" dirty="0" smtClean="0"/>
              <a:t>It is made available in </a:t>
            </a:r>
            <a:r>
              <a:rPr lang="en-US" b="1" dirty="0" smtClean="0"/>
              <a:t>raster (</a:t>
            </a:r>
            <a:r>
              <a:rPr lang="en-US" b="1" dirty="0" err="1" smtClean="0"/>
              <a:t>GeoTIFF</a:t>
            </a:r>
            <a:r>
              <a:rPr lang="en-US" b="1" dirty="0" smtClean="0"/>
              <a:t>) </a:t>
            </a:r>
            <a:r>
              <a:rPr lang="en-US" dirty="0" smtClean="0"/>
              <a:t>and </a:t>
            </a:r>
            <a:r>
              <a:rPr lang="en-US" b="1" dirty="0" smtClean="0"/>
              <a:t>vector (ESRI/SQLite </a:t>
            </a:r>
            <a:r>
              <a:rPr lang="en-US" b="1" dirty="0" err="1" smtClean="0"/>
              <a:t>geodatabase</a:t>
            </a:r>
            <a:r>
              <a:rPr lang="en-US" b="1" dirty="0" smtClean="0"/>
              <a:t>)</a:t>
            </a:r>
            <a:r>
              <a:rPr lang="en-US" dirty="0" smtClean="0"/>
              <a:t> formats.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t="27853" r="35066" b="11812"/>
          <a:stretch/>
        </p:blipFill>
        <p:spPr bwMode="auto">
          <a:xfrm>
            <a:off x="5220072" y="2852936"/>
            <a:ext cx="3604437" cy="282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Manolis\manolis\talks\freiburg26July2017\landservice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0808"/>
            <a:ext cx="262467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6245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Let us try to find some information regarding this dataset</a:t>
            </a:r>
            <a:endParaRPr dirty="0"/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/>
          <a:lstStyle>
            <a:lvl1pPr marL="0" indent="114300" defTabSz="457200">
              <a:spcBef>
                <a:spcPts val="0"/>
              </a:spcBef>
              <a:buSzTx/>
              <a:buNone/>
              <a:defRPr sz="2300">
                <a:solidFill>
                  <a:srgbClr val="0472B8"/>
                </a:solidFill>
              </a:defRPr>
            </a:lvl1pPr>
          </a:lstStyle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Question:</a:t>
            </a:r>
            <a:r>
              <a:rPr lang="en-US" dirty="0" smtClean="0"/>
              <a:t> Is </a:t>
            </a:r>
            <a:r>
              <a:rPr lang="en-US" dirty="0"/>
              <a:t>there a </a:t>
            </a:r>
            <a:r>
              <a:rPr lang="en-US" dirty="0" smtClean="0"/>
              <a:t>land cover </a:t>
            </a:r>
            <a:r>
              <a:rPr lang="en-US" dirty="0"/>
              <a:t>dataset produced by the European Environmental A</a:t>
            </a:r>
            <a:r>
              <a:rPr lang="en-US" dirty="0" smtClean="0"/>
              <a:t>gency covering </a:t>
            </a:r>
            <a:r>
              <a:rPr lang="en-US" dirty="0"/>
              <a:t>the area of </a:t>
            </a:r>
            <a:r>
              <a:rPr lang="en-US" dirty="0" err="1" smtClean="0"/>
              <a:t>Chania</a:t>
            </a:r>
            <a:r>
              <a:rPr lang="en-US" dirty="0" smtClean="0"/>
              <a:t>, </a:t>
            </a:r>
            <a:r>
              <a:rPr lang="en-US" dirty="0"/>
              <a:t>C</a:t>
            </a:r>
            <a:r>
              <a:rPr lang="en-US" dirty="0" smtClean="0"/>
              <a:t>rete</a:t>
            </a:r>
            <a:r>
              <a:rPr lang="en-US" dirty="0"/>
              <a:t>, </a:t>
            </a:r>
            <a:r>
              <a:rPr lang="en-US" dirty="0" smtClean="0"/>
              <a:t>Greece?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Google it!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3166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Answer</a:t>
            </a:r>
            <a:endParaRPr dirty="0"/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/>
          <a:lstStyle>
            <a:lvl1pPr marL="0" indent="114300" defTabSz="457200">
              <a:spcBef>
                <a:spcPts val="0"/>
              </a:spcBef>
              <a:buSzTx/>
              <a:buNone/>
              <a:defRPr sz="2300">
                <a:solidFill>
                  <a:srgbClr val="0472B8"/>
                </a:solidFill>
              </a:defRPr>
            </a:lvl1pPr>
          </a:lstStyle>
          <a:p>
            <a:pPr marL="342900" indent="-342900">
              <a:buFont typeface="Arial" pitchFamily="34" charset="0"/>
              <a:buChar char="•"/>
            </a:pP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26" t="7367" r="7292" b="7367"/>
          <a:stretch/>
        </p:blipFill>
        <p:spPr bwMode="auto">
          <a:xfrm>
            <a:off x="827583" y="1772816"/>
            <a:ext cx="7666075" cy="441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377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Let us try the same with famous actors!</a:t>
            </a:r>
            <a:endParaRPr dirty="0"/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/>
          <a:lstStyle>
            <a:lvl1pPr marL="0" indent="114300" defTabSz="457200">
              <a:spcBef>
                <a:spcPts val="0"/>
              </a:spcBef>
              <a:buSzTx/>
              <a:buNone/>
              <a:defRPr sz="2300">
                <a:solidFill>
                  <a:srgbClr val="0472B8"/>
                </a:solidFill>
              </a:defRPr>
            </a:lvl1pPr>
          </a:lstStyle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Question:</a:t>
            </a:r>
            <a:r>
              <a:rPr lang="en-US" dirty="0"/>
              <a:t> Is there an actor that comes from Scotland and has played James Bond</a:t>
            </a:r>
            <a:r>
              <a:rPr lang="en-US" dirty="0" smtClean="0"/>
              <a:t>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Google it!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295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Answer</a:t>
            </a:r>
            <a:endParaRPr dirty="0"/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/>
          <a:lstStyle>
            <a:lvl1pPr marL="0" indent="114300" defTabSz="457200">
              <a:spcBef>
                <a:spcPts val="0"/>
              </a:spcBef>
              <a:buSzTx/>
              <a:buNone/>
              <a:defRPr sz="2300">
                <a:solidFill>
                  <a:srgbClr val="0472B8"/>
                </a:solidFill>
              </a:defRPr>
            </a:lvl1pPr>
          </a:lstStyle>
          <a:p>
            <a:pPr marL="342900" indent="-342900">
              <a:buFont typeface="Arial" pitchFamily="34" charset="0"/>
              <a:buChar char="•"/>
            </a:pP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943" r="1" b="5559"/>
          <a:stretch/>
        </p:blipFill>
        <p:spPr bwMode="auto">
          <a:xfrm>
            <a:off x="107504" y="1556792"/>
            <a:ext cx="8928992" cy="470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407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What is the problem?</a:t>
            </a:r>
            <a:endParaRPr dirty="0"/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spcBef>
                <a:spcPts val="0"/>
              </a:spcBef>
              <a:buSzTx/>
              <a:defRPr sz="2300">
                <a:solidFill>
                  <a:srgbClr val="0472B8"/>
                </a:solidFill>
              </a:defRPr>
            </a:pPr>
            <a:r>
              <a:rPr dirty="0"/>
              <a:t>All </a:t>
            </a:r>
            <a:r>
              <a:rPr lang="en-US" dirty="0" smtClean="0"/>
              <a:t>Copernicus</a:t>
            </a:r>
            <a:r>
              <a:rPr dirty="0" smtClean="0"/>
              <a:t> </a:t>
            </a:r>
            <a:r>
              <a:rPr dirty="0"/>
              <a:t>data still exists in different </a:t>
            </a:r>
            <a:r>
              <a:rPr b="1" dirty="0"/>
              <a:t>data silos</a:t>
            </a:r>
            <a:r>
              <a:rPr dirty="0"/>
              <a:t> (e.g., different EO </a:t>
            </a:r>
            <a:r>
              <a:rPr dirty="0" smtClean="0"/>
              <a:t>archives</a:t>
            </a:r>
            <a:r>
              <a:rPr lang="en-US" dirty="0" smtClean="0"/>
              <a:t> or portals</a:t>
            </a:r>
            <a:r>
              <a:rPr dirty="0" smtClean="0"/>
              <a:t>)</a:t>
            </a:r>
            <a:r>
              <a:rPr lang="en-US" dirty="0" smtClean="0"/>
              <a:t>.</a:t>
            </a:r>
          </a:p>
          <a:p>
            <a:pPr defTabSz="457200">
              <a:spcBef>
                <a:spcPts val="0"/>
              </a:spcBef>
              <a:buSzTx/>
              <a:defRPr sz="2300">
                <a:solidFill>
                  <a:srgbClr val="0472B8"/>
                </a:solidFill>
              </a:defRPr>
            </a:pPr>
            <a:r>
              <a:rPr lang="en-US" dirty="0"/>
              <a:t>C</a:t>
            </a:r>
            <a:r>
              <a:rPr lang="en-US" dirty="0" smtClean="0"/>
              <a:t>urrent search engines </a:t>
            </a:r>
            <a:r>
              <a:rPr lang="en-US" b="1" dirty="0" smtClean="0"/>
              <a:t>do not index this data</a:t>
            </a:r>
            <a:r>
              <a:rPr lang="en-US" dirty="0" smtClean="0"/>
              <a:t> in a useful way.</a:t>
            </a:r>
            <a:endParaRPr dirty="0"/>
          </a:p>
        </p:txBody>
      </p:sp>
      <p:pic>
        <p:nvPicPr>
          <p:cNvPr id="84" name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9912" y="3284984"/>
            <a:ext cx="4556100" cy="3189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image10.jpeg" descr="C:\Manolis\manolis\grants\Copernicus App Lab\meetings\Brussels 5 and 6 December 2016 (kick-off)\images\vit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4729" y="5701337"/>
            <a:ext cx="2475807" cy="789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11.jpeg" descr="C:\Manolis\manolis\grants\Copernicus App Lab\meetings\Brussels 5 and 6 December 2016 (kick-off)\images\eea_log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4729" y="4289705"/>
            <a:ext cx="2517876" cy="85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C:\Manolis\manolis\grants\LEO\esrin workshop January 15 2014\my presentation\e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58935"/>
            <a:ext cx="1305270" cy="5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dirty="0"/>
              <a:t>Main </a:t>
            </a:r>
            <a:r>
              <a:rPr dirty="0" smtClean="0"/>
              <a:t>Objective</a:t>
            </a:r>
            <a:r>
              <a:rPr lang="en-US" dirty="0" smtClean="0"/>
              <a:t> of our Work</a:t>
            </a:r>
            <a:endParaRPr dirty="0"/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spcBef>
                <a:spcPts val="0"/>
              </a:spcBef>
              <a:buSzTx/>
              <a:defRPr sz="2300">
                <a:solidFill>
                  <a:srgbClr val="0472B8"/>
                </a:solidFill>
              </a:defRPr>
            </a:pPr>
            <a:r>
              <a:rPr dirty="0"/>
              <a:t>Open up </a:t>
            </a:r>
            <a:r>
              <a:rPr lang="en-US" dirty="0" smtClean="0"/>
              <a:t>EO data </a:t>
            </a:r>
            <a:r>
              <a:rPr dirty="0" smtClean="0"/>
              <a:t>silos </a:t>
            </a:r>
            <a:r>
              <a:rPr dirty="0"/>
              <a:t>by moving their data </a:t>
            </a:r>
            <a:r>
              <a:rPr lang="en-US" dirty="0" smtClean="0"/>
              <a:t>and/or metadata </a:t>
            </a:r>
            <a:r>
              <a:rPr dirty="0" smtClean="0"/>
              <a:t>over </a:t>
            </a:r>
            <a:r>
              <a:rPr dirty="0"/>
              <a:t>to the </a:t>
            </a:r>
            <a:r>
              <a:rPr b="1" dirty="0">
                <a:latin typeface="Verdana"/>
                <a:ea typeface="Verdana"/>
                <a:cs typeface="Verdana"/>
                <a:sym typeface="Verdana"/>
              </a:rPr>
              <a:t>linked data paradigm</a:t>
            </a:r>
            <a:r>
              <a:rPr dirty="0"/>
              <a:t>.</a:t>
            </a:r>
          </a:p>
        </p:txBody>
      </p:sp>
      <p:pic>
        <p:nvPicPr>
          <p:cNvPr id="91" name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3972" y="5260252"/>
            <a:ext cx="778619" cy="844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image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8064" y="5260252"/>
            <a:ext cx="833672" cy="844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950" y="2779303"/>
            <a:ext cx="2991850" cy="2094294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3864897" y="3726870"/>
            <a:ext cx="889191" cy="1991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457200">
              <a:lnSpc>
                <a:spcPct val="93000"/>
              </a:lnSpc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5" name="image1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98186" y="2643862"/>
            <a:ext cx="3635239" cy="2365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dirty="0"/>
              <a:t>Why Linked </a:t>
            </a:r>
            <a:r>
              <a:rPr dirty="0" smtClean="0"/>
              <a:t>Data</a:t>
            </a:r>
            <a:r>
              <a:rPr dirty="0"/>
              <a:t>?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 sz="2800"/>
            </a:pPr>
            <a:r>
              <a:rPr dirty="0"/>
              <a:t>The vision of </a:t>
            </a:r>
            <a:r>
              <a:rPr b="1" dirty="0"/>
              <a:t>linked </a:t>
            </a:r>
            <a:r>
              <a:rPr b="1" dirty="0" smtClean="0"/>
              <a:t>data </a:t>
            </a:r>
            <a:r>
              <a:rPr dirty="0"/>
              <a:t>is to go from a Web of documents to a Web of </a:t>
            </a:r>
            <a:r>
              <a:rPr dirty="0" smtClean="0"/>
              <a:t>data:</a:t>
            </a:r>
            <a:endParaRPr lang="en-US" dirty="0" smtClean="0"/>
          </a:p>
          <a:p>
            <a:pPr>
              <a:defRPr sz="2800"/>
            </a:pPr>
            <a:r>
              <a:rPr dirty="0" smtClean="0"/>
              <a:t>Unlock </a:t>
            </a:r>
            <a:r>
              <a:rPr dirty="0"/>
              <a:t>open data dormant in their </a:t>
            </a:r>
            <a:r>
              <a:rPr dirty="0" smtClean="0"/>
              <a:t>silos</a:t>
            </a:r>
            <a:endParaRPr lang="en-US" dirty="0" smtClean="0"/>
          </a:p>
          <a:p>
            <a:pPr>
              <a:defRPr sz="2800"/>
            </a:pPr>
            <a:r>
              <a:rPr dirty="0" smtClean="0"/>
              <a:t>Make </a:t>
            </a:r>
            <a:r>
              <a:rPr dirty="0"/>
              <a:t>it available on the Web using Semantic Web technologies (HTTP, URIs, RDF, </a:t>
            </a:r>
            <a:r>
              <a:rPr dirty="0" smtClean="0"/>
              <a:t>SPARQL)</a:t>
            </a:r>
            <a:endParaRPr lang="en-US" dirty="0" smtClean="0"/>
          </a:p>
          <a:p>
            <a:pPr>
              <a:defRPr sz="2800"/>
            </a:pPr>
            <a:r>
              <a:rPr dirty="0" smtClean="0"/>
              <a:t>Interlink </a:t>
            </a:r>
            <a:r>
              <a:rPr dirty="0"/>
              <a:t>it with other data (e.g., </a:t>
            </a:r>
            <a:r>
              <a:rPr lang="en-US" dirty="0" smtClean="0"/>
              <a:t>from </a:t>
            </a:r>
            <a:r>
              <a:rPr dirty="0" smtClean="0"/>
              <a:t>the </a:t>
            </a:r>
            <a:r>
              <a:rPr dirty="0"/>
              <a:t>European data portal)</a:t>
            </a:r>
          </a:p>
        </p:txBody>
      </p:sp>
      <p:pic>
        <p:nvPicPr>
          <p:cNvPr id="99" name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14" y="5260252"/>
            <a:ext cx="778619" cy="844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2558" y="5260252"/>
            <a:ext cx="833671" cy="844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15.jpeg" descr="C:\Manolis\manolis\grants\LEO\esrin workshop January 15 2014\my presentation\sparql-logo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5696" y="5404204"/>
            <a:ext cx="2981326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3" descr="C:\Manolis\manolis\grants\melodies\plenary meetings\kickoff reading 19Nov2013\our presentations\597992118v2_350x350_Bac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447"/>
            <a:ext cx="1224099" cy="122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65104"/>
          </a:xfrm>
        </p:spPr>
        <p:txBody>
          <a:bodyPr/>
          <a:lstStyle/>
          <a:p>
            <a:r>
              <a:rPr lang="en-US" dirty="0" smtClean="0"/>
              <a:t>Motivation (long!)</a:t>
            </a:r>
          </a:p>
          <a:p>
            <a:r>
              <a:rPr lang="en-US" dirty="0" smtClean="0"/>
              <a:t>Applications</a:t>
            </a:r>
          </a:p>
          <a:p>
            <a:r>
              <a:rPr lang="en-US" dirty="0" smtClean="0"/>
              <a:t>The life-cycle of big linked geospatial data in Earth Observation data centers</a:t>
            </a:r>
          </a:p>
          <a:p>
            <a:r>
              <a:rPr lang="en-US" dirty="0" smtClean="0"/>
              <a:t>Tools for supporting the life-cycle</a:t>
            </a:r>
          </a:p>
          <a:p>
            <a:r>
              <a:rPr lang="en-US" dirty="0" smtClean="0"/>
              <a:t>Technical contributions</a:t>
            </a:r>
          </a:p>
          <a:p>
            <a:r>
              <a:rPr lang="en-US" dirty="0" smtClean="0"/>
              <a:t>Open questions for 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08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dirty="0"/>
              <a:t>Examples of Linked Open </a:t>
            </a:r>
            <a:r>
              <a:rPr lang="en-US" dirty="0" smtClean="0"/>
              <a:t>EO</a:t>
            </a:r>
            <a:r>
              <a:rPr dirty="0" smtClean="0"/>
              <a:t> </a:t>
            </a:r>
            <a:r>
              <a:rPr dirty="0"/>
              <a:t>Data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/>
          <a:lstStyle/>
          <a:p>
            <a:r>
              <a:rPr dirty="0"/>
              <a:t>CORINE land cover of the year 2000</a:t>
            </a:r>
          </a:p>
          <a:p>
            <a:pPr marL="0" indent="0">
              <a:buSzTx/>
              <a:buNone/>
            </a:pPr>
            <a:r>
              <a:rPr dirty="0"/>
              <a:t>   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https://datahub.io/dataset/corine-land-cover</a:t>
            </a:r>
          </a:p>
          <a:p>
            <a:pPr marL="0" indent="0">
              <a:buSzTx/>
              <a:buNone/>
            </a:pP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  <a:p>
            <a:r>
              <a:rPr dirty="0"/>
              <a:t>Urban Atlas of 2006</a:t>
            </a:r>
          </a:p>
          <a:p>
            <a:pPr marL="0" indent="0">
              <a:buSzTx/>
              <a:buNone/>
            </a:pPr>
            <a:r>
              <a:rPr dirty="0"/>
              <a:t>   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https://datahub.io/dataset/urban-atlas</a:t>
            </a:r>
          </a:p>
        </p:txBody>
      </p:sp>
      <p:pic>
        <p:nvPicPr>
          <p:cNvPr id="105" name="image16.jpeg" descr="C:\Manolis\manolis\grants\LEO\esrin workshop January 15 2014\my presentation\clc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608" y="4607876"/>
            <a:ext cx="1876426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17.jpeg" descr="C:\Manolis\manolis\grants\LEO\esrin workshop January 15 2014\my presentation\image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55311" y="4607876"/>
            <a:ext cx="1354553" cy="1913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TELEIOS_logo_high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208863"/>
            <a:ext cx="1544048" cy="711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dirty="0"/>
              <a:t>Examples of </a:t>
            </a:r>
            <a:r>
              <a:rPr lang="en-US" dirty="0" smtClean="0"/>
              <a:t>Interesting Linkages</a:t>
            </a:r>
            <a:endParaRPr dirty="0"/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sz="2400" dirty="0" smtClean="0"/>
              <a:t>CORINE </a:t>
            </a:r>
            <a:r>
              <a:rPr sz="2400" dirty="0"/>
              <a:t>land </a:t>
            </a:r>
            <a:r>
              <a:rPr sz="2400" dirty="0" smtClean="0"/>
              <a:t>cover</a:t>
            </a:r>
            <a:r>
              <a:rPr lang="en-US" sz="2400" dirty="0" smtClean="0"/>
              <a:t> dataset can be usefully linked with the following datasets:</a:t>
            </a:r>
          </a:p>
          <a:p>
            <a:pPr lvl="1"/>
            <a:r>
              <a:rPr lang="en-US" sz="2400" dirty="0" err="1" smtClean="0"/>
              <a:t>GeoNames</a:t>
            </a:r>
            <a:endParaRPr lang="en-US" sz="2400" dirty="0" smtClean="0"/>
          </a:p>
          <a:p>
            <a:pPr lvl="1"/>
            <a:r>
              <a:rPr lang="en-US" sz="2400" dirty="0" smtClean="0"/>
              <a:t>Global </a:t>
            </a:r>
            <a:r>
              <a:rPr lang="en-US" sz="2400" dirty="0"/>
              <a:t>Administrative </a:t>
            </a:r>
            <a:r>
              <a:rPr lang="en-US" sz="2400" dirty="0" smtClean="0"/>
              <a:t>Areas</a:t>
            </a:r>
          </a:p>
          <a:p>
            <a:pPr lvl="1"/>
            <a:r>
              <a:rPr lang="en-US" sz="2400" dirty="0" err="1" smtClean="0"/>
              <a:t>DBpedia</a:t>
            </a:r>
            <a:endParaRPr lang="en-US" sz="2400" dirty="0" smtClean="0"/>
          </a:p>
          <a:p>
            <a:pPr lvl="1"/>
            <a:r>
              <a:rPr lang="en-US" sz="2400" dirty="0" err="1" smtClean="0"/>
              <a:t>OpenStreetMap</a:t>
            </a:r>
            <a:endParaRPr lang="en-US" sz="2400" dirty="0" smtClean="0"/>
          </a:p>
        </p:txBody>
      </p:sp>
      <p:pic>
        <p:nvPicPr>
          <p:cNvPr id="105" name="image16.jpeg" descr="C:\Manolis\manolis\grants\LEO\esrin workshop January 15 2014\my presentation\cl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576" y="4607876"/>
            <a:ext cx="1876426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6" name="Picture 2" descr="C:\Manolis\manolis\grants\Copernicus App Lab\meetings\Munich July 13-14 2017\gadm25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21789"/>
            <a:ext cx="1335102" cy="6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Manolis\manolis\talks\freiburg26July2017\o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99981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Manolis\manolis\talks\freiburg26July2017\geonam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372971"/>
            <a:ext cx="2043111" cy="5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Manolis\manolis\talks\koblenz28August2017\dbpedia_pla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89" y="3861048"/>
            <a:ext cx="1510332" cy="93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7298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Google is also Working on These Issues</a:t>
            </a:r>
            <a:endParaRPr dirty="0"/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Google has issued </a:t>
            </a:r>
            <a:r>
              <a:rPr lang="en-US" sz="2400" b="1" dirty="0" smtClean="0"/>
              <a:t>guidelines for annotating public datasets </a:t>
            </a:r>
            <a:r>
              <a:rPr lang="en-US" sz="2400" dirty="0" smtClean="0"/>
              <a:t>so they can more easily discovered by search engines.</a:t>
            </a:r>
          </a:p>
          <a:p>
            <a:r>
              <a:rPr lang="en-US" sz="2400" dirty="0" smtClean="0"/>
              <a:t>See the blogpost and guidelines:</a:t>
            </a:r>
          </a:p>
          <a:p>
            <a:pPr lvl="1"/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research.googleblog.com/2017/01/facilitating-discovery-of-public.html</a:t>
            </a:r>
            <a:endParaRPr lang="en-US" sz="2400" dirty="0" smtClean="0"/>
          </a:p>
          <a:p>
            <a:pPr lvl="1"/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developers.google.com/search/docs/data-types/datasets</a:t>
            </a:r>
            <a:endParaRPr lang="en-US" sz="2400" dirty="0" smtClean="0"/>
          </a:p>
          <a:p>
            <a:r>
              <a:rPr lang="en-US" sz="2400" dirty="0" smtClean="0"/>
              <a:t>So if one does this, then …</a:t>
            </a:r>
          </a:p>
        </p:txBody>
      </p:sp>
    </p:spTree>
    <p:extLst>
      <p:ext uri="{BB962C8B-B14F-4D97-AF65-F5344CB8AC3E}">
        <p14:creationId xmlns:p14="http://schemas.microsoft.com/office/powerpoint/2010/main" val="41925473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… Google will Find the Correct Answer</a:t>
            </a:r>
            <a:endParaRPr dirty="0"/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 sz="2800"/>
            </a:pPr>
            <a:endParaRPr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4" r="1870" b="4839"/>
          <a:stretch/>
        </p:blipFill>
        <p:spPr bwMode="auto">
          <a:xfrm>
            <a:off x="467544" y="1700808"/>
            <a:ext cx="7869849" cy="445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996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What </a:t>
            </a:r>
            <a:r>
              <a:rPr lang="en-US" dirty="0"/>
              <a:t>K</a:t>
            </a:r>
            <a:r>
              <a:rPr lang="en-US" dirty="0" smtClean="0"/>
              <a:t>ind of CORINE Land </a:t>
            </a:r>
            <a:r>
              <a:rPr lang="en-US" dirty="0"/>
              <a:t>C</a:t>
            </a:r>
            <a:r>
              <a:rPr lang="en-US" dirty="0" smtClean="0"/>
              <a:t>over </a:t>
            </a:r>
            <a:r>
              <a:rPr lang="en-US" dirty="0"/>
              <a:t>C</a:t>
            </a:r>
            <a:r>
              <a:rPr lang="en-US" dirty="0" smtClean="0"/>
              <a:t>lasses we Have for the Area of </a:t>
            </a:r>
            <a:r>
              <a:rPr lang="en-US" dirty="0" err="1" smtClean="0"/>
              <a:t>Chania</a:t>
            </a:r>
            <a:r>
              <a:rPr dirty="0" smtClean="0"/>
              <a:t>?</a:t>
            </a:r>
            <a:endParaRPr dirty="0"/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2800"/>
            </a:pPr>
            <a:r>
              <a:rPr lang="en-US" sz="1400" b="1" dirty="0">
                <a:latin typeface="Courier New" pitchFamily="49" charset="0"/>
                <a:cs typeface="Courier New" pitchFamily="49" charset="0"/>
              </a:rPr>
              <a:t>PREFIX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corine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: &lt;http://geo.linkedopendata.gr/corine/ontology#&gt;</a:t>
            </a:r>
          </a:p>
          <a:p>
            <a:pPr marL="0" indent="0">
              <a:buNone/>
              <a:defRPr sz="2800"/>
            </a:pPr>
            <a:r>
              <a:rPr lang="en-US" sz="1400" b="1" dirty="0">
                <a:latin typeface="Courier New" pitchFamily="49" charset="0"/>
                <a:cs typeface="Courier New" pitchFamily="49" charset="0"/>
              </a:rPr>
              <a:t>PREFIX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strdf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: &lt;http://strdf.di.uoa.gr/ontology#&gt;</a:t>
            </a:r>
          </a:p>
          <a:p>
            <a:pPr marL="0" indent="0">
              <a:buNone/>
              <a:defRPr sz="2800"/>
            </a:pP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  <a:defRPr sz="2800"/>
            </a:pP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SELECT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 ?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lu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(COUNT(?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lu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AS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?instances) </a:t>
            </a:r>
          </a:p>
          <a:p>
            <a:pPr marL="0" indent="0">
              <a:buNone/>
              <a:defRPr sz="2800"/>
            </a:pPr>
            <a:r>
              <a:rPr lang="en-US" sz="1400" b="1" dirty="0">
                <a:latin typeface="Courier New" pitchFamily="49" charset="0"/>
                <a:cs typeface="Courier New" pitchFamily="49" charset="0"/>
              </a:rPr>
              <a:t>WHERE </a:t>
            </a:r>
          </a:p>
          <a:p>
            <a:pPr marL="0" indent="0">
              <a:buNone/>
              <a:defRPr sz="2800"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0" indent="0">
              <a:buNone/>
              <a:defRPr sz="2800"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?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area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corine:hasLandUse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?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lu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  <a:defRPr sz="2800"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?area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corine:hasGeometry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?geometry . </a:t>
            </a:r>
          </a:p>
          <a:p>
            <a:pPr marL="0" indent="0">
              <a:buNone/>
              <a:defRPr sz="2800"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FILTER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strdf:intersects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(?geometry, "POLYGON ((24.28 35.42, 23.89 35.42, 23.89 35.61, 24.28 35.61, 24.28 35.42))"^^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strdf:WKT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)) .</a:t>
            </a:r>
          </a:p>
          <a:p>
            <a:pPr marL="0" indent="0">
              <a:buNone/>
              <a:defRPr sz="2800"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indent="0">
              <a:buNone/>
              <a:defRPr sz="2800"/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GROUP BY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?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lu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endParaRPr sz="14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1" name="image15.jpeg" descr="C:\Manolis\manolis\grants\LEO\esrin workshop January 15 2014\my presentation\sparql-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4088" y="5652874"/>
            <a:ext cx="2981326" cy="571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8772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Answer</a:t>
            </a:r>
            <a:endParaRPr dirty="0"/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2800"/>
            </a:pPr>
            <a:endParaRPr sz="1600" dirty="0"/>
          </a:p>
        </p:txBody>
      </p:sp>
      <p:pic>
        <p:nvPicPr>
          <p:cNvPr id="3074" name="Picture 2" descr="C:\Manolis\manolis\grants\Copernicus App Lab\meetings\Munich July 13-14 2017\Screen Shot 2017-07-13 at 16.19.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799"/>
            <a:ext cx="5904656" cy="45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412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dirty="0"/>
              <a:t>Copernicus Data and Metadata as </a:t>
            </a:r>
            <a:r>
              <a:rPr lang="en-US" dirty="0" smtClean="0"/>
              <a:t>Open </a:t>
            </a:r>
            <a:r>
              <a:rPr dirty="0" smtClean="0"/>
              <a:t>Linked </a:t>
            </a:r>
            <a:r>
              <a:rPr dirty="0"/>
              <a:t>Data: Benefits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defRPr sz="2800"/>
            </a:pPr>
            <a:r>
              <a:rPr sz="2400" dirty="0"/>
              <a:t>Make Copernicus data more </a:t>
            </a:r>
            <a:r>
              <a:rPr sz="2400" b="1" dirty="0"/>
              <a:t>easily discoverable by search engines</a:t>
            </a:r>
            <a:r>
              <a:rPr sz="2400" dirty="0"/>
              <a:t> by using technologies such as </a:t>
            </a:r>
            <a:r>
              <a:rPr sz="2400" b="1" dirty="0"/>
              <a:t>schema.org</a:t>
            </a:r>
            <a:r>
              <a:rPr sz="2400" dirty="0"/>
              <a:t> for </a:t>
            </a:r>
            <a:r>
              <a:rPr lang="en-US" sz="2400" dirty="0" smtClean="0"/>
              <a:t>encoding </a:t>
            </a:r>
            <a:r>
              <a:rPr sz="2400" dirty="0" smtClean="0"/>
              <a:t>the metadata</a:t>
            </a:r>
            <a:r>
              <a:rPr lang="en-US" sz="2400" dirty="0" smtClean="0"/>
              <a:t>. schema.org is now used by all major search engines.</a:t>
            </a:r>
          </a:p>
          <a:p>
            <a:pPr>
              <a:defRPr sz="2800"/>
            </a:pPr>
            <a:r>
              <a:rPr lang="en-US" sz="2400" dirty="0" smtClean="0"/>
              <a:t>Once datasets are transformed into linked data (e.g., the CORINE land </a:t>
            </a:r>
            <a:r>
              <a:rPr lang="en-US" sz="2400" dirty="0"/>
              <a:t>c</a:t>
            </a:r>
            <a:r>
              <a:rPr lang="en-US" sz="2400" dirty="0" smtClean="0"/>
              <a:t>over dataset), we can </a:t>
            </a:r>
            <a:r>
              <a:rPr lang="en-US" sz="2400" b="1" dirty="0" smtClean="0"/>
              <a:t>i</a:t>
            </a:r>
            <a:r>
              <a:rPr sz="2400" b="1" dirty="0" smtClean="0"/>
              <a:t>nterlink</a:t>
            </a:r>
            <a:r>
              <a:rPr lang="en-US" sz="2400" b="1" dirty="0" smtClean="0"/>
              <a:t> </a:t>
            </a:r>
            <a:r>
              <a:rPr lang="en-US" sz="2400" dirty="0" smtClean="0"/>
              <a:t>them </a:t>
            </a:r>
            <a:r>
              <a:rPr sz="2400" dirty="0" smtClean="0"/>
              <a:t>with </a:t>
            </a:r>
            <a:r>
              <a:rPr sz="2400" dirty="0"/>
              <a:t>other open linked data sources (e.g., </a:t>
            </a:r>
            <a:r>
              <a:rPr lang="en-US" sz="2400" dirty="0" smtClean="0"/>
              <a:t> GADM, </a:t>
            </a:r>
            <a:r>
              <a:rPr lang="en-US" sz="2400" dirty="0" err="1" smtClean="0"/>
              <a:t>OpenStreetMap</a:t>
            </a:r>
            <a:r>
              <a:rPr lang="en-US" sz="2400" dirty="0" smtClean="0"/>
              <a:t> or </a:t>
            </a:r>
            <a:r>
              <a:rPr lang="en-US" sz="2400" dirty="0" err="1" smtClean="0"/>
              <a:t>DBpedia</a:t>
            </a:r>
            <a:r>
              <a:rPr lang="en-US" sz="2400" dirty="0" smtClean="0"/>
              <a:t> data</a:t>
            </a:r>
            <a:r>
              <a:rPr sz="2400" dirty="0" smtClean="0"/>
              <a:t>)</a:t>
            </a:r>
            <a:r>
              <a:rPr lang="en-US" sz="2400" dirty="0"/>
              <a:t> </a:t>
            </a:r>
            <a:r>
              <a:rPr lang="en-US" sz="2400" dirty="0" smtClean="0"/>
              <a:t>to build </a:t>
            </a:r>
            <a:r>
              <a:rPr lang="en-US" sz="2400" b="1" dirty="0" smtClean="0"/>
              <a:t>geo-knowledge graphs.</a:t>
            </a:r>
            <a:endParaRPr sz="2400" b="1" dirty="0"/>
          </a:p>
          <a:p>
            <a:pPr>
              <a:defRPr sz="2800"/>
            </a:pPr>
            <a:r>
              <a:rPr sz="2400" dirty="0"/>
              <a:t>Enable </a:t>
            </a:r>
            <a:r>
              <a:rPr sz="2400" b="1" dirty="0"/>
              <a:t>semantics-based querying </a:t>
            </a:r>
            <a:r>
              <a:rPr sz="2400" dirty="0"/>
              <a:t>and </a:t>
            </a:r>
            <a:r>
              <a:rPr sz="2400" b="1" dirty="0" smtClean="0"/>
              <a:t>visualization</a:t>
            </a:r>
            <a:r>
              <a:rPr lang="en-US" sz="2400" b="1" dirty="0"/>
              <a:t> </a:t>
            </a:r>
            <a:r>
              <a:rPr lang="en-US" sz="2400" dirty="0" smtClean="0"/>
              <a:t>of these graphs.</a:t>
            </a:r>
          </a:p>
          <a:p>
            <a:pPr>
              <a:defRPr sz="2800"/>
            </a:pPr>
            <a:r>
              <a:rPr lang="en-US" sz="2400" dirty="0" smtClean="0"/>
              <a:t>This works for </a:t>
            </a:r>
            <a:r>
              <a:rPr lang="en-US" sz="2400" b="1" dirty="0" smtClean="0"/>
              <a:t>static</a:t>
            </a:r>
            <a:r>
              <a:rPr lang="en-US" sz="2400" dirty="0" smtClean="0"/>
              <a:t> but also </a:t>
            </a:r>
            <a:r>
              <a:rPr lang="en-US" sz="2400" b="1" dirty="0" smtClean="0"/>
              <a:t>dynamic  (frequently changing) datasets</a:t>
            </a:r>
            <a:r>
              <a:rPr lang="en-US" sz="2400" dirty="0" smtClean="0"/>
              <a:t>.</a:t>
            </a:r>
            <a:endParaRPr sz="2400" dirty="0"/>
          </a:p>
          <a:p>
            <a:pPr>
              <a:defRPr sz="2800"/>
            </a:pPr>
            <a:r>
              <a:rPr lang="en-US" sz="2400" b="1" dirty="0" smtClean="0"/>
              <a:t>Therefore: e</a:t>
            </a:r>
            <a:r>
              <a:rPr sz="2400" b="1" dirty="0" smtClean="0"/>
              <a:t>nabl</a:t>
            </a:r>
            <a:r>
              <a:rPr lang="en-US" sz="2400" b="1" dirty="0"/>
              <a:t>e</a:t>
            </a:r>
            <a:r>
              <a:rPr sz="2400" b="1" dirty="0" smtClean="0"/>
              <a:t> </a:t>
            </a:r>
            <a:r>
              <a:rPr sz="2400" b="1" dirty="0"/>
              <a:t>easier </a:t>
            </a:r>
            <a:r>
              <a:rPr lang="en-US" sz="2400" b="1" dirty="0" smtClean="0"/>
              <a:t>utilization</a:t>
            </a:r>
            <a:r>
              <a:rPr sz="2400" b="1" dirty="0" smtClean="0"/>
              <a:t> </a:t>
            </a:r>
            <a:r>
              <a:rPr lang="en-US" sz="2400" dirty="0" smtClean="0"/>
              <a:t>e.g., </a:t>
            </a:r>
            <a:r>
              <a:rPr sz="2400" dirty="0" smtClean="0"/>
              <a:t>by </a:t>
            </a:r>
            <a:r>
              <a:rPr lang="en-US" sz="2400" dirty="0" smtClean="0"/>
              <a:t>software </a:t>
            </a:r>
            <a:r>
              <a:rPr sz="2400" dirty="0" smtClean="0"/>
              <a:t>developers</a:t>
            </a:r>
            <a:r>
              <a:rPr lang="en-US" sz="2400" dirty="0" smtClean="0"/>
              <a:t> who may not be specialists in Earth Observation.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0018657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dirty="0"/>
              <a:t>Example Application: the FIREHUB service of </a:t>
            </a:r>
            <a:r>
              <a:rPr dirty="0" smtClean="0"/>
              <a:t>NOA</a:t>
            </a:r>
            <a:r>
              <a:rPr lang="en-US" dirty="0" smtClean="0"/>
              <a:t> (EDBT 2013)</a:t>
            </a:r>
            <a:endParaRPr dirty="0"/>
          </a:p>
        </p:txBody>
      </p:sp>
      <p:pic>
        <p:nvPicPr>
          <p:cNvPr id="110" name="image19.png" descr="C:\Manolis\manolis\grants\LEO\esrin workshop January 15 2014\my presentation\NO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224" y="1520105"/>
            <a:ext cx="7197552" cy="4997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dirty="0"/>
              <a:t>Example Application: Precision </a:t>
            </a:r>
            <a:r>
              <a:rPr dirty="0" smtClean="0"/>
              <a:t>Farming</a:t>
            </a:r>
            <a:r>
              <a:rPr lang="en-US" dirty="0" smtClean="0"/>
              <a:t> (HAICTA 2017)</a:t>
            </a:r>
            <a:endParaRPr dirty="0"/>
          </a:p>
        </p:txBody>
      </p:sp>
      <p:grpSp>
        <p:nvGrpSpPr>
          <p:cNvPr id="129" name="Group 129"/>
          <p:cNvGrpSpPr/>
          <p:nvPr/>
        </p:nvGrpSpPr>
        <p:grpSpPr>
          <a:xfrm>
            <a:off x="467544" y="1412776"/>
            <a:ext cx="8066666" cy="5004730"/>
            <a:chOff x="0" y="0"/>
            <a:chExt cx="8066665" cy="5004728"/>
          </a:xfrm>
        </p:grpSpPr>
        <p:pic>
          <p:nvPicPr>
            <p:cNvPr id="113" name="image20.jpeg" descr="C:\Manolis\manolis\grants\LEO\plenary meetings\munich June 17 and 18 2015\rapidey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617194" y="0"/>
              <a:ext cx="1101567" cy="882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" name="Shape 114"/>
            <p:cNvSpPr/>
            <p:nvPr/>
          </p:nvSpPr>
          <p:spPr>
            <a:xfrm>
              <a:off x="0" y="49862"/>
              <a:ext cx="2402819" cy="599204"/>
            </a:xfrm>
            <a:prstGeom prst="rect">
              <a:avLst/>
            </a:prstGeom>
            <a:solidFill>
              <a:srgbClr val="DCDDE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/>
            </a:lstStyle>
            <a:p>
              <a:r>
                <a:t>RapidEye, Landsat, Sentinel 2 images</a:t>
              </a:r>
            </a:p>
          </p:txBody>
        </p:sp>
        <p:pic>
          <p:nvPicPr>
            <p:cNvPr id="115" name="image2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75268" y="2308314"/>
              <a:ext cx="1161021" cy="6661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" name="Shape 116"/>
            <p:cNvSpPr/>
            <p:nvPr/>
          </p:nvSpPr>
          <p:spPr>
            <a:xfrm>
              <a:off x="5663846" y="1651407"/>
              <a:ext cx="2402820" cy="599204"/>
            </a:xfrm>
            <a:prstGeom prst="rect">
              <a:avLst/>
            </a:prstGeom>
            <a:solidFill>
              <a:srgbClr val="DCDDE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/>
              <a:r>
                <a:t>Biomass Map</a:t>
              </a:r>
            </a:p>
            <a:p>
              <a:pPr algn="ctr"/>
              <a:r>
                <a:t>Fertilization Map</a:t>
              </a:r>
            </a:p>
          </p:txBody>
        </p:sp>
        <p:sp>
          <p:nvSpPr>
            <p:cNvPr id="117" name="Shape 117"/>
            <p:cNvSpPr/>
            <p:nvPr/>
          </p:nvSpPr>
          <p:spPr>
            <a:xfrm>
              <a:off x="0" y="1235207"/>
              <a:ext cx="2402819" cy="856676"/>
            </a:xfrm>
            <a:prstGeom prst="rect">
              <a:avLst/>
            </a:prstGeom>
            <a:solidFill>
              <a:srgbClr val="DCDDE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/>
              <a:r>
                <a:t>Water bodies</a:t>
              </a:r>
            </a:p>
            <a:p>
              <a:pPr algn="ctr"/>
              <a:r>
                <a:t>Protected areas</a:t>
              </a:r>
            </a:p>
            <a:p>
              <a:pPr algn="ctr"/>
              <a:r>
                <a:t>Legal regulations</a:t>
              </a:r>
            </a:p>
          </p:txBody>
        </p:sp>
        <p:pic>
          <p:nvPicPr>
            <p:cNvPr id="118" name="image22.png" descr="D:\1311 Melodies Kickoff\lod-cloud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1669" y="2032536"/>
              <a:ext cx="1535439" cy="998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" name="Shape 119"/>
            <p:cNvSpPr/>
            <p:nvPr/>
          </p:nvSpPr>
          <p:spPr>
            <a:xfrm>
              <a:off x="3261027" y="3773928"/>
              <a:ext cx="2402820" cy="599205"/>
            </a:xfrm>
            <a:prstGeom prst="rect">
              <a:avLst/>
            </a:prstGeom>
            <a:solidFill>
              <a:srgbClr val="DCDDE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/>
              <a:r>
                <a:t>Precision Farming</a:t>
              </a:r>
            </a:p>
            <a:p>
              <a:pPr algn="ctr"/>
              <a:r>
                <a:t>Application</a:t>
              </a:r>
            </a:p>
          </p:txBody>
        </p:sp>
        <p:sp>
          <p:nvSpPr>
            <p:cNvPr id="120" name="Shape 120"/>
            <p:cNvSpPr/>
            <p:nvPr/>
          </p:nvSpPr>
          <p:spPr>
            <a:xfrm rot="1539686">
              <a:off x="3671351" y="837028"/>
              <a:ext cx="2418052" cy="33178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8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>
                <a:lnSpc>
                  <a:spcPct val="93000"/>
                </a:lnSpc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 rot="2386694">
              <a:off x="2063782" y="2786977"/>
              <a:ext cx="2208389" cy="33178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8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>
                <a:lnSpc>
                  <a:spcPct val="93000"/>
                </a:lnSpc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 rot="8794257">
              <a:off x="4149129" y="2894291"/>
              <a:ext cx="2247379" cy="33178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8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>
                <a:lnSpc>
                  <a:spcPct val="93000"/>
                </a:lnSpc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23" name="image23.jpeg" descr="C:\Manolis\manolis\grants\LEO\plenary meetings\kickoff - athens October 30 and 31, 2013\logo_vista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427459" y="259967"/>
              <a:ext cx="1056640" cy="868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" name="Shape 124"/>
            <p:cNvSpPr/>
            <p:nvPr/>
          </p:nvSpPr>
          <p:spPr>
            <a:xfrm>
              <a:off x="4628096" y="371786"/>
              <a:ext cx="1853329" cy="341734"/>
            </a:xfrm>
            <a:prstGeom prst="rect">
              <a:avLst/>
            </a:prstGeom>
            <a:solidFill>
              <a:srgbClr val="DCDDE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/>
            </a:lstStyle>
            <a:p>
              <a:r>
                <a:t>Processing</a:t>
              </a:r>
            </a:p>
          </p:txBody>
        </p:sp>
        <p:pic>
          <p:nvPicPr>
            <p:cNvPr id="125" name="image24.png" descr="pca-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28258" y="3497996"/>
              <a:ext cx="1594216" cy="676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image25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286361" y="4047080"/>
              <a:ext cx="957649" cy="957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image26.png" descr="C:\Manolis\manolis\grants\LEO\reviews\year 2\UpdatedImagesLEOpatra\Screenshot_20151124-100006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843072" y="3337310"/>
              <a:ext cx="1074864" cy="1433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image27.png" descr="C:\Manolis\manolis\grants\LEO\reviews\year 2\UpdatedImagesLEOpatra\Screenshot_20151124-095205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85977" y="3337310"/>
              <a:ext cx="1034460" cy="1379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Application: Change Detection Pilot in </a:t>
            </a:r>
            <a:r>
              <a:rPr lang="en-US" dirty="0" err="1" smtClean="0"/>
              <a:t>BigDataEurope</a:t>
            </a:r>
            <a:r>
              <a:rPr lang="en-US" dirty="0" smtClean="0"/>
              <a:t> (ICWE 2017)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011679" cy="525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744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– Open Government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</a:t>
            </a:r>
            <a:r>
              <a:rPr lang="en-US" b="1" dirty="0" smtClean="0"/>
              <a:t>public sector data </a:t>
            </a:r>
            <a:r>
              <a:rPr lang="en-US" dirty="0" smtClean="0"/>
              <a:t>has been made open and freely available recently through various government portals.</a:t>
            </a:r>
            <a:endParaRPr lang="en-US" dirty="0"/>
          </a:p>
        </p:txBody>
      </p:sp>
      <p:pic>
        <p:nvPicPr>
          <p:cNvPr id="4" name="Picture 7" descr="C:\Users\koubarak\Desktop\omilia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41595"/>
            <a:ext cx="2641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Manolis\manolis\grants\LEO\esrin workshop January 15 2014\tile_big1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53136"/>
            <a:ext cx="1981695" cy="19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Manolis\manolis\grants\LEO\esrin workshop January 15 2014\eu open data porta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575" y="5654539"/>
            <a:ext cx="3429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Manolis\manolis\grants\LEO\esrin workshop January 15 2014\Open_Data_sticke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52936"/>
            <a:ext cx="2746506" cy="20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189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r>
              <a:rPr dirty="0" err="1"/>
              <a:t>TerraSAR</a:t>
            </a:r>
            <a:r>
              <a:rPr dirty="0"/>
              <a:t>-X </a:t>
            </a:r>
            <a:r>
              <a:rPr lang="en-US" dirty="0" smtClean="0"/>
              <a:t>semantic </a:t>
            </a:r>
            <a:r>
              <a:rPr dirty="0" smtClean="0"/>
              <a:t>data </a:t>
            </a:r>
            <a:r>
              <a:rPr dirty="0"/>
              <a:t>catalogue</a:t>
            </a:r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r>
              <a:rPr dirty="0"/>
              <a:t>Improving Greenhouse Gas Emission Inventories</a:t>
            </a:r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r>
              <a:rPr dirty="0"/>
              <a:t>Management of Urban Growth Challenges</a:t>
            </a:r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r>
              <a:rPr dirty="0"/>
              <a:t>Providing Economic and Ecological Advice to Farmers</a:t>
            </a:r>
          </a:p>
          <a:p>
            <a:pPr marL="0" indent="0" defTabSz="896111">
              <a:lnSpc>
                <a:spcPct val="90000"/>
              </a:lnSpc>
              <a:spcBef>
                <a:spcPts val="600"/>
              </a:spcBef>
              <a:buSzTx/>
              <a:buFontTx/>
              <a:buNone/>
              <a:defRPr sz="2842"/>
            </a:pPr>
            <a:endParaRPr dirty="0"/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r>
              <a:rPr dirty="0" smtClean="0"/>
              <a:t>Assess</a:t>
            </a:r>
            <a:r>
              <a:rPr lang="en-US" dirty="0" smtClean="0"/>
              <a:t>ing</a:t>
            </a:r>
            <a:r>
              <a:rPr dirty="0" smtClean="0"/>
              <a:t> </a:t>
            </a:r>
            <a:r>
              <a:rPr dirty="0"/>
              <a:t>the Quality of European Seas</a:t>
            </a:r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r>
              <a:rPr dirty="0"/>
              <a:t>Monitoring Desertification</a:t>
            </a:r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r>
              <a:rPr dirty="0"/>
              <a:t>Hazard Information Services</a:t>
            </a:r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r>
              <a:rPr dirty="0"/>
              <a:t>Marine Services based on AIS Data</a:t>
            </a:r>
          </a:p>
          <a:p>
            <a:pPr marL="336042" indent="-336042" defTabSz="896111">
              <a:lnSpc>
                <a:spcPct val="90000"/>
              </a:lnSpc>
              <a:spcBef>
                <a:spcPts val="600"/>
              </a:spcBef>
              <a:defRPr sz="2842"/>
            </a:pPr>
            <a:r>
              <a:rPr dirty="0"/>
              <a:t>Groundwater modeling</a:t>
            </a:r>
          </a:p>
        </p:txBody>
      </p:sp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t>Other Applications</a:t>
            </a:r>
          </a:p>
        </p:txBody>
      </p:sp>
      <p:pic>
        <p:nvPicPr>
          <p:cNvPr id="134" name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3547" y="3953287"/>
            <a:ext cx="2536489" cy="966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TELEIOS_logo_high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359483"/>
            <a:ext cx="1544048" cy="711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http://linkedopendata.gr/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 b="5913"/>
          <a:stretch/>
        </p:blipFill>
        <p:spPr bwMode="auto">
          <a:xfrm>
            <a:off x="827584" y="1566068"/>
            <a:ext cx="5687736" cy="28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0" t="-9205" r="-10480" b="5366"/>
          <a:stretch/>
        </p:blipFill>
        <p:spPr bwMode="auto">
          <a:xfrm>
            <a:off x="1187376" y="2430164"/>
            <a:ext cx="7341313" cy="353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5572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dirty="0"/>
              <a:t>Life Cycle of Linked Open EO </a:t>
            </a:r>
            <a:r>
              <a:rPr dirty="0" smtClean="0"/>
              <a:t>Data</a:t>
            </a:r>
            <a:r>
              <a:rPr lang="en-US" dirty="0" smtClean="0"/>
              <a:t> (IEEE GRSM 2016)</a:t>
            </a:r>
            <a:endParaRPr dirty="0"/>
          </a:p>
        </p:txBody>
      </p:sp>
      <p:pic>
        <p:nvPicPr>
          <p:cNvPr id="140" name="image29.png"/>
          <p:cNvPicPr>
            <a:picLocks noChangeAspect="1"/>
          </p:cNvPicPr>
          <p:nvPr/>
        </p:nvPicPr>
        <p:blipFill>
          <a:blip r:embed="rId2">
            <a:extLst/>
          </a:blip>
          <a:srcRect l="378" r="82" b="69"/>
          <a:stretch>
            <a:fillRect/>
          </a:stretch>
        </p:blipFill>
        <p:spPr>
          <a:xfrm>
            <a:off x="1251916" y="1796121"/>
            <a:ext cx="6659960" cy="4361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8868" y="0"/>
                </a:moveTo>
                <a:lnTo>
                  <a:pt x="8729" y="179"/>
                </a:lnTo>
                <a:lnTo>
                  <a:pt x="8589" y="358"/>
                </a:lnTo>
                <a:lnTo>
                  <a:pt x="8571" y="1118"/>
                </a:lnTo>
                <a:cubicBezTo>
                  <a:pt x="8564" y="1400"/>
                  <a:pt x="8562" y="1626"/>
                  <a:pt x="8567" y="1808"/>
                </a:cubicBezTo>
                <a:cubicBezTo>
                  <a:pt x="8569" y="1900"/>
                  <a:pt x="8574" y="1979"/>
                  <a:pt x="8580" y="2050"/>
                </a:cubicBezTo>
                <a:cubicBezTo>
                  <a:pt x="8586" y="2121"/>
                  <a:pt x="8594" y="2182"/>
                  <a:pt x="8604" y="2235"/>
                </a:cubicBezTo>
                <a:cubicBezTo>
                  <a:pt x="8614" y="2287"/>
                  <a:pt x="8627" y="2333"/>
                  <a:pt x="8642" y="2371"/>
                </a:cubicBezTo>
                <a:cubicBezTo>
                  <a:pt x="8657" y="2408"/>
                  <a:pt x="8674" y="2441"/>
                  <a:pt x="8694" y="2467"/>
                </a:cubicBezTo>
                <a:cubicBezTo>
                  <a:pt x="8715" y="2493"/>
                  <a:pt x="8739" y="2514"/>
                  <a:pt x="8765" y="2532"/>
                </a:cubicBezTo>
                <a:cubicBezTo>
                  <a:pt x="8791" y="2549"/>
                  <a:pt x="8821" y="2563"/>
                  <a:pt x="8854" y="2575"/>
                </a:cubicBezTo>
                <a:cubicBezTo>
                  <a:pt x="8874" y="2582"/>
                  <a:pt x="8944" y="2589"/>
                  <a:pt x="9052" y="2595"/>
                </a:cubicBezTo>
                <a:cubicBezTo>
                  <a:pt x="9268" y="2607"/>
                  <a:pt x="9689" y="2614"/>
                  <a:pt x="10111" y="2620"/>
                </a:cubicBezTo>
                <a:cubicBezTo>
                  <a:pt x="10123" y="2620"/>
                  <a:pt x="10130" y="2620"/>
                  <a:pt x="10142" y="2620"/>
                </a:cubicBezTo>
                <a:cubicBezTo>
                  <a:pt x="10265" y="2622"/>
                  <a:pt x="10371" y="2625"/>
                  <a:pt x="10500" y="2626"/>
                </a:cubicBezTo>
                <a:cubicBezTo>
                  <a:pt x="11007" y="2630"/>
                  <a:pt x="11543" y="2632"/>
                  <a:pt x="11945" y="2626"/>
                </a:cubicBezTo>
                <a:cubicBezTo>
                  <a:pt x="12294" y="2621"/>
                  <a:pt x="12548" y="2612"/>
                  <a:pt x="12605" y="2599"/>
                </a:cubicBezTo>
                <a:cubicBezTo>
                  <a:pt x="12688" y="2578"/>
                  <a:pt x="12795" y="2508"/>
                  <a:pt x="12842" y="2441"/>
                </a:cubicBezTo>
                <a:cubicBezTo>
                  <a:pt x="12862" y="2413"/>
                  <a:pt x="12876" y="2387"/>
                  <a:pt x="12888" y="2349"/>
                </a:cubicBezTo>
                <a:cubicBezTo>
                  <a:pt x="12900" y="2312"/>
                  <a:pt x="12908" y="2263"/>
                  <a:pt x="12914" y="2190"/>
                </a:cubicBezTo>
                <a:cubicBezTo>
                  <a:pt x="12925" y="2042"/>
                  <a:pt x="12927" y="1796"/>
                  <a:pt x="12927" y="1343"/>
                </a:cubicBezTo>
                <a:lnTo>
                  <a:pt x="12927" y="366"/>
                </a:lnTo>
                <a:lnTo>
                  <a:pt x="12799" y="181"/>
                </a:lnTo>
                <a:lnTo>
                  <a:pt x="12671" y="0"/>
                </a:lnTo>
                <a:lnTo>
                  <a:pt x="8868" y="0"/>
                </a:lnTo>
                <a:close/>
                <a:moveTo>
                  <a:pt x="19060" y="124"/>
                </a:moveTo>
                <a:lnTo>
                  <a:pt x="17404" y="142"/>
                </a:lnTo>
                <a:lnTo>
                  <a:pt x="15746" y="157"/>
                </a:lnTo>
                <a:lnTo>
                  <a:pt x="15744" y="415"/>
                </a:lnTo>
                <a:cubicBezTo>
                  <a:pt x="15742" y="556"/>
                  <a:pt x="15727" y="703"/>
                  <a:pt x="15710" y="743"/>
                </a:cubicBezTo>
                <a:cubicBezTo>
                  <a:pt x="15702" y="763"/>
                  <a:pt x="15697" y="791"/>
                  <a:pt x="15697" y="818"/>
                </a:cubicBezTo>
                <a:cubicBezTo>
                  <a:pt x="15697" y="845"/>
                  <a:pt x="15702" y="870"/>
                  <a:pt x="15710" y="890"/>
                </a:cubicBezTo>
                <a:cubicBezTo>
                  <a:pt x="15727" y="931"/>
                  <a:pt x="15736" y="1116"/>
                  <a:pt x="15731" y="1299"/>
                </a:cubicBezTo>
                <a:lnTo>
                  <a:pt x="15721" y="1631"/>
                </a:lnTo>
                <a:lnTo>
                  <a:pt x="16536" y="1651"/>
                </a:lnTo>
                <a:cubicBezTo>
                  <a:pt x="16985" y="1662"/>
                  <a:pt x="17405" y="1664"/>
                  <a:pt x="17471" y="1653"/>
                </a:cubicBezTo>
                <a:cubicBezTo>
                  <a:pt x="17536" y="1643"/>
                  <a:pt x="17919" y="1633"/>
                  <a:pt x="18324" y="1633"/>
                </a:cubicBezTo>
                <a:lnTo>
                  <a:pt x="19060" y="1633"/>
                </a:lnTo>
                <a:lnTo>
                  <a:pt x="19060" y="879"/>
                </a:lnTo>
                <a:lnTo>
                  <a:pt x="19060" y="124"/>
                </a:lnTo>
                <a:close/>
                <a:moveTo>
                  <a:pt x="15315" y="755"/>
                </a:moveTo>
                <a:cubicBezTo>
                  <a:pt x="15292" y="755"/>
                  <a:pt x="15274" y="783"/>
                  <a:pt x="15274" y="818"/>
                </a:cubicBezTo>
                <a:cubicBezTo>
                  <a:pt x="15274" y="835"/>
                  <a:pt x="15278" y="850"/>
                  <a:pt x="15286" y="861"/>
                </a:cubicBezTo>
                <a:cubicBezTo>
                  <a:pt x="15293" y="872"/>
                  <a:pt x="15304" y="881"/>
                  <a:pt x="15315" y="881"/>
                </a:cubicBezTo>
                <a:cubicBezTo>
                  <a:pt x="15338" y="881"/>
                  <a:pt x="15355" y="852"/>
                  <a:pt x="15355" y="818"/>
                </a:cubicBezTo>
                <a:cubicBezTo>
                  <a:pt x="15355" y="800"/>
                  <a:pt x="15351" y="784"/>
                  <a:pt x="15343" y="772"/>
                </a:cubicBezTo>
                <a:cubicBezTo>
                  <a:pt x="15336" y="761"/>
                  <a:pt x="15326" y="755"/>
                  <a:pt x="15315" y="755"/>
                </a:cubicBezTo>
                <a:close/>
                <a:moveTo>
                  <a:pt x="15521" y="755"/>
                </a:moveTo>
                <a:cubicBezTo>
                  <a:pt x="15510" y="755"/>
                  <a:pt x="15499" y="761"/>
                  <a:pt x="15491" y="772"/>
                </a:cubicBezTo>
                <a:cubicBezTo>
                  <a:pt x="15484" y="784"/>
                  <a:pt x="15480" y="800"/>
                  <a:pt x="15480" y="818"/>
                </a:cubicBezTo>
                <a:cubicBezTo>
                  <a:pt x="15480" y="835"/>
                  <a:pt x="15484" y="850"/>
                  <a:pt x="15491" y="861"/>
                </a:cubicBezTo>
                <a:cubicBezTo>
                  <a:pt x="15499" y="872"/>
                  <a:pt x="15510" y="881"/>
                  <a:pt x="15521" y="881"/>
                </a:cubicBezTo>
                <a:cubicBezTo>
                  <a:pt x="15544" y="881"/>
                  <a:pt x="15561" y="852"/>
                  <a:pt x="15561" y="818"/>
                </a:cubicBezTo>
                <a:cubicBezTo>
                  <a:pt x="15561" y="800"/>
                  <a:pt x="15557" y="784"/>
                  <a:pt x="15549" y="772"/>
                </a:cubicBezTo>
                <a:cubicBezTo>
                  <a:pt x="15542" y="761"/>
                  <a:pt x="15532" y="755"/>
                  <a:pt x="15521" y="755"/>
                </a:cubicBezTo>
                <a:close/>
                <a:moveTo>
                  <a:pt x="15099" y="757"/>
                </a:moveTo>
                <a:cubicBezTo>
                  <a:pt x="15038" y="759"/>
                  <a:pt x="14902" y="906"/>
                  <a:pt x="14902" y="971"/>
                </a:cubicBezTo>
                <a:cubicBezTo>
                  <a:pt x="14902" y="996"/>
                  <a:pt x="14925" y="999"/>
                  <a:pt x="14954" y="979"/>
                </a:cubicBezTo>
                <a:cubicBezTo>
                  <a:pt x="14982" y="959"/>
                  <a:pt x="15039" y="926"/>
                  <a:pt x="15078" y="904"/>
                </a:cubicBezTo>
                <a:cubicBezTo>
                  <a:pt x="15097" y="894"/>
                  <a:pt x="15111" y="881"/>
                  <a:pt x="15122" y="867"/>
                </a:cubicBezTo>
                <a:cubicBezTo>
                  <a:pt x="15125" y="863"/>
                  <a:pt x="15127" y="857"/>
                  <a:pt x="15130" y="853"/>
                </a:cubicBezTo>
                <a:cubicBezTo>
                  <a:pt x="15133" y="848"/>
                  <a:pt x="15134" y="843"/>
                  <a:pt x="15136" y="837"/>
                </a:cubicBezTo>
                <a:cubicBezTo>
                  <a:pt x="15139" y="830"/>
                  <a:pt x="15144" y="824"/>
                  <a:pt x="15145" y="818"/>
                </a:cubicBezTo>
                <a:cubicBezTo>
                  <a:pt x="15145" y="817"/>
                  <a:pt x="15145" y="816"/>
                  <a:pt x="15145" y="816"/>
                </a:cubicBezTo>
                <a:cubicBezTo>
                  <a:pt x="15146" y="814"/>
                  <a:pt x="15146" y="812"/>
                  <a:pt x="15147" y="810"/>
                </a:cubicBezTo>
                <a:cubicBezTo>
                  <a:pt x="15148" y="799"/>
                  <a:pt x="15145" y="789"/>
                  <a:pt x="15141" y="780"/>
                </a:cubicBezTo>
                <a:cubicBezTo>
                  <a:pt x="15141" y="778"/>
                  <a:pt x="15141" y="776"/>
                  <a:pt x="15140" y="774"/>
                </a:cubicBezTo>
                <a:cubicBezTo>
                  <a:pt x="15140" y="774"/>
                  <a:pt x="15139" y="773"/>
                  <a:pt x="15139" y="772"/>
                </a:cubicBezTo>
                <a:cubicBezTo>
                  <a:pt x="15131" y="762"/>
                  <a:pt x="15118" y="756"/>
                  <a:pt x="15099" y="757"/>
                </a:cubicBezTo>
                <a:close/>
                <a:moveTo>
                  <a:pt x="14943" y="1256"/>
                </a:moveTo>
                <a:cubicBezTo>
                  <a:pt x="14932" y="1256"/>
                  <a:pt x="14922" y="1264"/>
                  <a:pt x="14915" y="1276"/>
                </a:cubicBezTo>
                <a:cubicBezTo>
                  <a:pt x="14907" y="1287"/>
                  <a:pt x="14902" y="1302"/>
                  <a:pt x="14902" y="1319"/>
                </a:cubicBezTo>
                <a:cubicBezTo>
                  <a:pt x="14902" y="1353"/>
                  <a:pt x="14921" y="1382"/>
                  <a:pt x="14943" y="1382"/>
                </a:cubicBezTo>
                <a:cubicBezTo>
                  <a:pt x="14955" y="1382"/>
                  <a:pt x="14965" y="1375"/>
                  <a:pt x="14973" y="1364"/>
                </a:cubicBezTo>
                <a:cubicBezTo>
                  <a:pt x="14980" y="1353"/>
                  <a:pt x="14984" y="1336"/>
                  <a:pt x="14984" y="1319"/>
                </a:cubicBezTo>
                <a:cubicBezTo>
                  <a:pt x="14984" y="1284"/>
                  <a:pt x="14966" y="1256"/>
                  <a:pt x="14943" y="1256"/>
                </a:cubicBezTo>
                <a:close/>
                <a:moveTo>
                  <a:pt x="14943" y="1571"/>
                </a:moveTo>
                <a:cubicBezTo>
                  <a:pt x="14921" y="1571"/>
                  <a:pt x="14902" y="1599"/>
                  <a:pt x="14902" y="1633"/>
                </a:cubicBezTo>
                <a:cubicBezTo>
                  <a:pt x="14902" y="1668"/>
                  <a:pt x="14921" y="1696"/>
                  <a:pt x="14943" y="1696"/>
                </a:cubicBezTo>
                <a:cubicBezTo>
                  <a:pt x="14955" y="1696"/>
                  <a:pt x="14965" y="1690"/>
                  <a:pt x="14973" y="1679"/>
                </a:cubicBezTo>
                <a:cubicBezTo>
                  <a:pt x="14980" y="1667"/>
                  <a:pt x="14984" y="1651"/>
                  <a:pt x="14984" y="1633"/>
                </a:cubicBezTo>
                <a:cubicBezTo>
                  <a:pt x="14984" y="1616"/>
                  <a:pt x="14980" y="1602"/>
                  <a:pt x="14973" y="1590"/>
                </a:cubicBezTo>
                <a:cubicBezTo>
                  <a:pt x="14965" y="1579"/>
                  <a:pt x="14955" y="1571"/>
                  <a:pt x="14943" y="1571"/>
                </a:cubicBezTo>
                <a:close/>
                <a:moveTo>
                  <a:pt x="14943" y="1885"/>
                </a:moveTo>
                <a:cubicBezTo>
                  <a:pt x="14921" y="1885"/>
                  <a:pt x="14902" y="1913"/>
                  <a:pt x="14902" y="1948"/>
                </a:cubicBezTo>
                <a:cubicBezTo>
                  <a:pt x="14902" y="1965"/>
                  <a:pt x="14908" y="1980"/>
                  <a:pt x="14915" y="1991"/>
                </a:cubicBezTo>
                <a:cubicBezTo>
                  <a:pt x="14922" y="2003"/>
                  <a:pt x="14932" y="2011"/>
                  <a:pt x="14943" y="2011"/>
                </a:cubicBezTo>
                <a:cubicBezTo>
                  <a:pt x="14966" y="2011"/>
                  <a:pt x="14984" y="1982"/>
                  <a:pt x="14984" y="1948"/>
                </a:cubicBezTo>
                <a:cubicBezTo>
                  <a:pt x="14984" y="1931"/>
                  <a:pt x="14980" y="1916"/>
                  <a:pt x="14973" y="1905"/>
                </a:cubicBezTo>
                <a:cubicBezTo>
                  <a:pt x="14965" y="1893"/>
                  <a:pt x="14955" y="1885"/>
                  <a:pt x="14943" y="1885"/>
                </a:cubicBezTo>
                <a:close/>
                <a:moveTo>
                  <a:pt x="17414" y="1885"/>
                </a:moveTo>
                <a:cubicBezTo>
                  <a:pt x="17403" y="1885"/>
                  <a:pt x="17393" y="1893"/>
                  <a:pt x="17386" y="1905"/>
                </a:cubicBezTo>
                <a:cubicBezTo>
                  <a:pt x="17378" y="1916"/>
                  <a:pt x="17373" y="1931"/>
                  <a:pt x="17373" y="1948"/>
                </a:cubicBezTo>
                <a:cubicBezTo>
                  <a:pt x="17373" y="1965"/>
                  <a:pt x="17378" y="1980"/>
                  <a:pt x="17386" y="1991"/>
                </a:cubicBezTo>
                <a:cubicBezTo>
                  <a:pt x="17393" y="2003"/>
                  <a:pt x="17403" y="2011"/>
                  <a:pt x="17414" y="2011"/>
                </a:cubicBezTo>
                <a:cubicBezTo>
                  <a:pt x="17437" y="2011"/>
                  <a:pt x="17455" y="1982"/>
                  <a:pt x="17455" y="1948"/>
                </a:cubicBezTo>
                <a:cubicBezTo>
                  <a:pt x="17455" y="1931"/>
                  <a:pt x="17450" y="1916"/>
                  <a:pt x="17442" y="1905"/>
                </a:cubicBezTo>
                <a:cubicBezTo>
                  <a:pt x="17435" y="1893"/>
                  <a:pt x="17425" y="1885"/>
                  <a:pt x="17414" y="1885"/>
                </a:cubicBezTo>
                <a:close/>
                <a:moveTo>
                  <a:pt x="14943" y="2262"/>
                </a:moveTo>
                <a:cubicBezTo>
                  <a:pt x="14921" y="2262"/>
                  <a:pt x="14902" y="2291"/>
                  <a:pt x="14902" y="2325"/>
                </a:cubicBezTo>
                <a:cubicBezTo>
                  <a:pt x="14902" y="2360"/>
                  <a:pt x="14921" y="2388"/>
                  <a:pt x="14943" y="2388"/>
                </a:cubicBezTo>
                <a:cubicBezTo>
                  <a:pt x="14955" y="2388"/>
                  <a:pt x="14965" y="2380"/>
                  <a:pt x="14973" y="2369"/>
                </a:cubicBezTo>
                <a:cubicBezTo>
                  <a:pt x="14980" y="2357"/>
                  <a:pt x="14984" y="2343"/>
                  <a:pt x="14984" y="2325"/>
                </a:cubicBezTo>
                <a:cubicBezTo>
                  <a:pt x="14984" y="2308"/>
                  <a:pt x="14980" y="2291"/>
                  <a:pt x="14973" y="2280"/>
                </a:cubicBezTo>
                <a:cubicBezTo>
                  <a:pt x="14965" y="2269"/>
                  <a:pt x="14955" y="2262"/>
                  <a:pt x="14943" y="2262"/>
                </a:cubicBezTo>
                <a:close/>
                <a:moveTo>
                  <a:pt x="17414" y="2262"/>
                </a:moveTo>
                <a:cubicBezTo>
                  <a:pt x="17403" y="2262"/>
                  <a:pt x="17393" y="2269"/>
                  <a:pt x="17386" y="2280"/>
                </a:cubicBezTo>
                <a:cubicBezTo>
                  <a:pt x="17378" y="2291"/>
                  <a:pt x="17373" y="2308"/>
                  <a:pt x="17373" y="2325"/>
                </a:cubicBezTo>
                <a:cubicBezTo>
                  <a:pt x="17373" y="2360"/>
                  <a:pt x="17391" y="2388"/>
                  <a:pt x="17414" y="2388"/>
                </a:cubicBezTo>
                <a:cubicBezTo>
                  <a:pt x="17425" y="2388"/>
                  <a:pt x="17435" y="2380"/>
                  <a:pt x="17442" y="2369"/>
                </a:cubicBezTo>
                <a:cubicBezTo>
                  <a:pt x="17450" y="2357"/>
                  <a:pt x="17455" y="2343"/>
                  <a:pt x="17455" y="2325"/>
                </a:cubicBezTo>
                <a:cubicBezTo>
                  <a:pt x="17455" y="2308"/>
                  <a:pt x="17450" y="2291"/>
                  <a:pt x="17442" y="2280"/>
                </a:cubicBezTo>
                <a:cubicBezTo>
                  <a:pt x="17435" y="2269"/>
                  <a:pt x="17425" y="2262"/>
                  <a:pt x="17414" y="2262"/>
                </a:cubicBezTo>
                <a:close/>
                <a:moveTo>
                  <a:pt x="19060" y="2575"/>
                </a:moveTo>
                <a:lnTo>
                  <a:pt x="17404" y="2591"/>
                </a:lnTo>
                <a:lnTo>
                  <a:pt x="15746" y="2608"/>
                </a:lnTo>
                <a:lnTo>
                  <a:pt x="15735" y="3263"/>
                </a:lnTo>
                <a:cubicBezTo>
                  <a:pt x="15728" y="3623"/>
                  <a:pt x="15732" y="3956"/>
                  <a:pt x="15744" y="4002"/>
                </a:cubicBezTo>
                <a:cubicBezTo>
                  <a:pt x="15748" y="4019"/>
                  <a:pt x="15772" y="4032"/>
                  <a:pt x="15826" y="4043"/>
                </a:cubicBezTo>
                <a:cubicBezTo>
                  <a:pt x="15890" y="4056"/>
                  <a:pt x="16040" y="4062"/>
                  <a:pt x="16208" y="4069"/>
                </a:cubicBezTo>
                <a:cubicBezTo>
                  <a:pt x="16463" y="4079"/>
                  <a:pt x="16810" y="4085"/>
                  <a:pt x="17413" y="4085"/>
                </a:cubicBezTo>
                <a:lnTo>
                  <a:pt x="19060" y="4085"/>
                </a:lnTo>
                <a:lnTo>
                  <a:pt x="19060" y="3330"/>
                </a:lnTo>
                <a:lnTo>
                  <a:pt x="19060" y="2575"/>
                </a:lnTo>
                <a:close/>
                <a:moveTo>
                  <a:pt x="14943" y="2577"/>
                </a:moveTo>
                <a:cubicBezTo>
                  <a:pt x="14932" y="2577"/>
                  <a:pt x="14922" y="2583"/>
                  <a:pt x="14915" y="2595"/>
                </a:cubicBezTo>
                <a:cubicBezTo>
                  <a:pt x="14907" y="2606"/>
                  <a:pt x="14902" y="2623"/>
                  <a:pt x="14902" y="2640"/>
                </a:cubicBezTo>
                <a:cubicBezTo>
                  <a:pt x="14902" y="2674"/>
                  <a:pt x="14921" y="2703"/>
                  <a:pt x="14943" y="2703"/>
                </a:cubicBezTo>
                <a:cubicBezTo>
                  <a:pt x="14955" y="2703"/>
                  <a:pt x="14965" y="2694"/>
                  <a:pt x="14973" y="2683"/>
                </a:cubicBezTo>
                <a:cubicBezTo>
                  <a:pt x="14980" y="2672"/>
                  <a:pt x="14984" y="2657"/>
                  <a:pt x="14984" y="2640"/>
                </a:cubicBezTo>
                <a:cubicBezTo>
                  <a:pt x="14984" y="2605"/>
                  <a:pt x="14966" y="2577"/>
                  <a:pt x="14943" y="2577"/>
                </a:cubicBezTo>
                <a:close/>
                <a:moveTo>
                  <a:pt x="10806" y="2827"/>
                </a:moveTo>
                <a:cubicBezTo>
                  <a:pt x="10787" y="2827"/>
                  <a:pt x="10771" y="2831"/>
                  <a:pt x="10758" y="2836"/>
                </a:cubicBezTo>
                <a:cubicBezTo>
                  <a:pt x="10745" y="2842"/>
                  <a:pt x="10737" y="2851"/>
                  <a:pt x="10728" y="2864"/>
                </a:cubicBezTo>
                <a:cubicBezTo>
                  <a:pt x="10720" y="2877"/>
                  <a:pt x="10712" y="2894"/>
                  <a:pt x="10707" y="2917"/>
                </a:cubicBezTo>
                <a:cubicBezTo>
                  <a:pt x="10702" y="2939"/>
                  <a:pt x="10699" y="2966"/>
                  <a:pt x="10697" y="3000"/>
                </a:cubicBezTo>
                <a:cubicBezTo>
                  <a:pt x="10694" y="3035"/>
                  <a:pt x="10690" y="3063"/>
                  <a:pt x="10685" y="3086"/>
                </a:cubicBezTo>
                <a:cubicBezTo>
                  <a:pt x="10681" y="3106"/>
                  <a:pt x="10675" y="3121"/>
                  <a:pt x="10667" y="3133"/>
                </a:cubicBezTo>
                <a:cubicBezTo>
                  <a:pt x="10664" y="3137"/>
                  <a:pt x="10661" y="3142"/>
                  <a:pt x="10658" y="3145"/>
                </a:cubicBezTo>
                <a:cubicBezTo>
                  <a:pt x="10653" y="3150"/>
                  <a:pt x="10647" y="3153"/>
                  <a:pt x="10641" y="3157"/>
                </a:cubicBezTo>
                <a:cubicBezTo>
                  <a:pt x="10625" y="3166"/>
                  <a:pt x="10604" y="3171"/>
                  <a:pt x="10576" y="3171"/>
                </a:cubicBezTo>
                <a:lnTo>
                  <a:pt x="10468" y="3169"/>
                </a:lnTo>
                <a:lnTo>
                  <a:pt x="10634" y="3505"/>
                </a:lnTo>
                <a:cubicBezTo>
                  <a:pt x="10674" y="3587"/>
                  <a:pt x="10713" y="3652"/>
                  <a:pt x="10746" y="3703"/>
                </a:cubicBezTo>
                <a:cubicBezTo>
                  <a:pt x="10765" y="3732"/>
                  <a:pt x="10781" y="3756"/>
                  <a:pt x="10794" y="3770"/>
                </a:cubicBezTo>
                <a:cubicBezTo>
                  <a:pt x="10795" y="3770"/>
                  <a:pt x="10795" y="3774"/>
                  <a:pt x="10796" y="3774"/>
                </a:cubicBezTo>
                <a:cubicBezTo>
                  <a:pt x="10797" y="3776"/>
                  <a:pt x="10801" y="3780"/>
                  <a:pt x="10802" y="3782"/>
                </a:cubicBezTo>
                <a:cubicBezTo>
                  <a:pt x="10814" y="3793"/>
                  <a:pt x="10823" y="3797"/>
                  <a:pt x="10827" y="3790"/>
                </a:cubicBezTo>
                <a:cubicBezTo>
                  <a:pt x="10842" y="3762"/>
                  <a:pt x="10921" y="3610"/>
                  <a:pt x="11003" y="3454"/>
                </a:cubicBezTo>
                <a:lnTo>
                  <a:pt x="11152" y="3169"/>
                </a:lnTo>
                <a:lnTo>
                  <a:pt x="11041" y="3171"/>
                </a:lnTo>
                <a:cubicBezTo>
                  <a:pt x="10996" y="3171"/>
                  <a:pt x="10967" y="3164"/>
                  <a:pt x="10949" y="3139"/>
                </a:cubicBezTo>
                <a:cubicBezTo>
                  <a:pt x="10940" y="3126"/>
                  <a:pt x="10933" y="3109"/>
                  <a:pt x="10928" y="3086"/>
                </a:cubicBezTo>
                <a:cubicBezTo>
                  <a:pt x="10923" y="3063"/>
                  <a:pt x="10921" y="3035"/>
                  <a:pt x="10918" y="3000"/>
                </a:cubicBezTo>
                <a:cubicBezTo>
                  <a:pt x="10913" y="2932"/>
                  <a:pt x="10904" y="2890"/>
                  <a:pt x="10887" y="2864"/>
                </a:cubicBezTo>
                <a:cubicBezTo>
                  <a:pt x="10879" y="2851"/>
                  <a:pt x="10868" y="2842"/>
                  <a:pt x="10855" y="2836"/>
                </a:cubicBezTo>
                <a:cubicBezTo>
                  <a:pt x="10842" y="2831"/>
                  <a:pt x="10825" y="2827"/>
                  <a:pt x="10806" y="2827"/>
                </a:cubicBezTo>
                <a:close/>
                <a:moveTo>
                  <a:pt x="14943" y="2889"/>
                </a:moveTo>
                <a:cubicBezTo>
                  <a:pt x="14921" y="2889"/>
                  <a:pt x="14902" y="2918"/>
                  <a:pt x="14902" y="2952"/>
                </a:cubicBezTo>
                <a:cubicBezTo>
                  <a:pt x="14902" y="2987"/>
                  <a:pt x="14921" y="3017"/>
                  <a:pt x="14943" y="3017"/>
                </a:cubicBezTo>
                <a:cubicBezTo>
                  <a:pt x="14955" y="3017"/>
                  <a:pt x="14965" y="3009"/>
                  <a:pt x="14973" y="2998"/>
                </a:cubicBezTo>
                <a:cubicBezTo>
                  <a:pt x="14980" y="2986"/>
                  <a:pt x="14984" y="2970"/>
                  <a:pt x="14984" y="2952"/>
                </a:cubicBezTo>
                <a:cubicBezTo>
                  <a:pt x="14984" y="2935"/>
                  <a:pt x="14980" y="2920"/>
                  <a:pt x="14973" y="2909"/>
                </a:cubicBezTo>
                <a:cubicBezTo>
                  <a:pt x="14965" y="2898"/>
                  <a:pt x="14955" y="2889"/>
                  <a:pt x="14943" y="2889"/>
                </a:cubicBezTo>
                <a:close/>
                <a:moveTo>
                  <a:pt x="14943" y="3204"/>
                </a:moveTo>
                <a:cubicBezTo>
                  <a:pt x="14921" y="3204"/>
                  <a:pt x="14902" y="3232"/>
                  <a:pt x="14902" y="3267"/>
                </a:cubicBezTo>
                <a:cubicBezTo>
                  <a:pt x="14902" y="3284"/>
                  <a:pt x="14908" y="3301"/>
                  <a:pt x="14915" y="3312"/>
                </a:cubicBezTo>
                <a:cubicBezTo>
                  <a:pt x="14922" y="3323"/>
                  <a:pt x="14932" y="3330"/>
                  <a:pt x="14943" y="3330"/>
                </a:cubicBezTo>
                <a:cubicBezTo>
                  <a:pt x="14966" y="3330"/>
                  <a:pt x="14984" y="3301"/>
                  <a:pt x="14984" y="3267"/>
                </a:cubicBezTo>
                <a:cubicBezTo>
                  <a:pt x="14984" y="3250"/>
                  <a:pt x="14980" y="3235"/>
                  <a:pt x="14973" y="3224"/>
                </a:cubicBezTo>
                <a:cubicBezTo>
                  <a:pt x="14965" y="3212"/>
                  <a:pt x="14955" y="3204"/>
                  <a:pt x="14943" y="3204"/>
                </a:cubicBezTo>
                <a:close/>
                <a:moveTo>
                  <a:pt x="14943" y="3581"/>
                </a:moveTo>
                <a:cubicBezTo>
                  <a:pt x="14932" y="3581"/>
                  <a:pt x="14922" y="3590"/>
                  <a:pt x="14915" y="3601"/>
                </a:cubicBezTo>
                <a:cubicBezTo>
                  <a:pt x="14907" y="3612"/>
                  <a:pt x="14902" y="3627"/>
                  <a:pt x="14902" y="3644"/>
                </a:cubicBezTo>
                <a:cubicBezTo>
                  <a:pt x="14902" y="3679"/>
                  <a:pt x="14921" y="3707"/>
                  <a:pt x="14943" y="3707"/>
                </a:cubicBezTo>
                <a:cubicBezTo>
                  <a:pt x="14955" y="3707"/>
                  <a:pt x="14965" y="3699"/>
                  <a:pt x="14973" y="3687"/>
                </a:cubicBezTo>
                <a:cubicBezTo>
                  <a:pt x="14980" y="3676"/>
                  <a:pt x="14984" y="3662"/>
                  <a:pt x="14984" y="3644"/>
                </a:cubicBezTo>
                <a:cubicBezTo>
                  <a:pt x="14984" y="3610"/>
                  <a:pt x="14966" y="3581"/>
                  <a:pt x="14943" y="3581"/>
                </a:cubicBezTo>
                <a:close/>
                <a:moveTo>
                  <a:pt x="9695" y="4092"/>
                </a:moveTo>
                <a:cubicBezTo>
                  <a:pt x="9435" y="4095"/>
                  <a:pt x="9262" y="4102"/>
                  <a:pt x="9118" y="4116"/>
                </a:cubicBezTo>
                <a:cubicBezTo>
                  <a:pt x="9015" y="4125"/>
                  <a:pt x="8924" y="4137"/>
                  <a:pt x="8863" y="4153"/>
                </a:cubicBezTo>
                <a:cubicBezTo>
                  <a:pt x="8819" y="4165"/>
                  <a:pt x="8788" y="4180"/>
                  <a:pt x="8760" y="4197"/>
                </a:cubicBezTo>
                <a:cubicBezTo>
                  <a:pt x="8750" y="4203"/>
                  <a:pt x="8741" y="4210"/>
                  <a:pt x="8733" y="4216"/>
                </a:cubicBezTo>
                <a:cubicBezTo>
                  <a:pt x="8717" y="4228"/>
                  <a:pt x="8703" y="4241"/>
                  <a:pt x="8692" y="4256"/>
                </a:cubicBezTo>
                <a:cubicBezTo>
                  <a:pt x="8691" y="4256"/>
                  <a:pt x="8691" y="4257"/>
                  <a:pt x="8690" y="4257"/>
                </a:cubicBezTo>
                <a:cubicBezTo>
                  <a:pt x="8685" y="4264"/>
                  <a:pt x="8680" y="4270"/>
                  <a:pt x="8675" y="4277"/>
                </a:cubicBezTo>
                <a:cubicBezTo>
                  <a:pt x="8661" y="4300"/>
                  <a:pt x="8648" y="4325"/>
                  <a:pt x="8638" y="4354"/>
                </a:cubicBezTo>
                <a:cubicBezTo>
                  <a:pt x="8631" y="4373"/>
                  <a:pt x="8624" y="4407"/>
                  <a:pt x="8617" y="4454"/>
                </a:cubicBezTo>
                <a:cubicBezTo>
                  <a:pt x="8610" y="4507"/>
                  <a:pt x="8604" y="4586"/>
                  <a:pt x="8598" y="4664"/>
                </a:cubicBezTo>
                <a:cubicBezTo>
                  <a:pt x="8598" y="4665"/>
                  <a:pt x="8598" y="4666"/>
                  <a:pt x="8598" y="4666"/>
                </a:cubicBezTo>
                <a:cubicBezTo>
                  <a:pt x="8588" y="4792"/>
                  <a:pt x="8579" y="4936"/>
                  <a:pt x="8576" y="5085"/>
                </a:cubicBezTo>
                <a:cubicBezTo>
                  <a:pt x="8569" y="5411"/>
                  <a:pt x="8551" y="5696"/>
                  <a:pt x="8533" y="5720"/>
                </a:cubicBezTo>
                <a:cubicBezTo>
                  <a:pt x="8516" y="5744"/>
                  <a:pt x="8362" y="5816"/>
                  <a:pt x="8192" y="5877"/>
                </a:cubicBezTo>
                <a:cubicBezTo>
                  <a:pt x="7839" y="6005"/>
                  <a:pt x="7187" y="6339"/>
                  <a:pt x="6849" y="6567"/>
                </a:cubicBezTo>
                <a:lnTo>
                  <a:pt x="6619" y="6724"/>
                </a:lnTo>
                <a:lnTo>
                  <a:pt x="4665" y="6724"/>
                </a:lnTo>
                <a:lnTo>
                  <a:pt x="2714" y="6724"/>
                </a:lnTo>
                <a:lnTo>
                  <a:pt x="2614" y="6878"/>
                </a:lnTo>
                <a:cubicBezTo>
                  <a:pt x="2515" y="7028"/>
                  <a:pt x="2511" y="7057"/>
                  <a:pt x="2511" y="7980"/>
                </a:cubicBezTo>
                <a:cubicBezTo>
                  <a:pt x="2511" y="8211"/>
                  <a:pt x="2513" y="8386"/>
                  <a:pt x="2514" y="8521"/>
                </a:cubicBezTo>
                <a:cubicBezTo>
                  <a:pt x="2516" y="8642"/>
                  <a:pt x="2518" y="8722"/>
                  <a:pt x="2524" y="8790"/>
                </a:cubicBezTo>
                <a:cubicBezTo>
                  <a:pt x="2524" y="8791"/>
                  <a:pt x="2524" y="8791"/>
                  <a:pt x="2524" y="8792"/>
                </a:cubicBezTo>
                <a:cubicBezTo>
                  <a:pt x="2525" y="8814"/>
                  <a:pt x="2528" y="8831"/>
                  <a:pt x="2530" y="8849"/>
                </a:cubicBezTo>
                <a:cubicBezTo>
                  <a:pt x="2535" y="8890"/>
                  <a:pt x="2542" y="8924"/>
                  <a:pt x="2551" y="8951"/>
                </a:cubicBezTo>
                <a:cubicBezTo>
                  <a:pt x="2555" y="8964"/>
                  <a:pt x="2558" y="8979"/>
                  <a:pt x="2562" y="8991"/>
                </a:cubicBezTo>
                <a:cubicBezTo>
                  <a:pt x="2576" y="9022"/>
                  <a:pt x="2592" y="9050"/>
                  <a:pt x="2614" y="9083"/>
                </a:cubicBezTo>
                <a:cubicBezTo>
                  <a:pt x="2664" y="9160"/>
                  <a:pt x="2690" y="9197"/>
                  <a:pt x="2803" y="9217"/>
                </a:cubicBezTo>
                <a:cubicBezTo>
                  <a:pt x="2916" y="9236"/>
                  <a:pt x="3116" y="9236"/>
                  <a:pt x="3512" y="9236"/>
                </a:cubicBezTo>
                <a:cubicBezTo>
                  <a:pt x="3951" y="9236"/>
                  <a:pt x="4320" y="9252"/>
                  <a:pt x="4333" y="9272"/>
                </a:cubicBezTo>
                <a:cubicBezTo>
                  <a:pt x="4340" y="9282"/>
                  <a:pt x="4318" y="9354"/>
                  <a:pt x="4278" y="9462"/>
                </a:cubicBezTo>
                <a:cubicBezTo>
                  <a:pt x="4278" y="9463"/>
                  <a:pt x="4277" y="9464"/>
                  <a:pt x="4276" y="9464"/>
                </a:cubicBezTo>
                <a:cubicBezTo>
                  <a:pt x="4236" y="9573"/>
                  <a:pt x="4178" y="9715"/>
                  <a:pt x="4110" y="9869"/>
                </a:cubicBezTo>
                <a:lnTo>
                  <a:pt x="3865" y="10431"/>
                </a:lnTo>
                <a:lnTo>
                  <a:pt x="2045" y="10431"/>
                </a:lnTo>
                <a:cubicBezTo>
                  <a:pt x="1180" y="10432"/>
                  <a:pt x="725" y="10435"/>
                  <a:pt x="473" y="10451"/>
                </a:cubicBezTo>
                <a:cubicBezTo>
                  <a:pt x="221" y="10467"/>
                  <a:pt x="173" y="10498"/>
                  <a:pt x="124" y="10555"/>
                </a:cubicBezTo>
                <a:cubicBezTo>
                  <a:pt x="99" y="10585"/>
                  <a:pt x="80" y="10608"/>
                  <a:pt x="66" y="10642"/>
                </a:cubicBezTo>
                <a:cubicBezTo>
                  <a:pt x="56" y="10665"/>
                  <a:pt x="48" y="10693"/>
                  <a:pt x="41" y="10730"/>
                </a:cubicBezTo>
                <a:cubicBezTo>
                  <a:pt x="41" y="10731"/>
                  <a:pt x="41" y="10732"/>
                  <a:pt x="41" y="10732"/>
                </a:cubicBezTo>
                <a:cubicBezTo>
                  <a:pt x="40" y="10740"/>
                  <a:pt x="40" y="10747"/>
                  <a:pt x="39" y="10756"/>
                </a:cubicBezTo>
                <a:cubicBezTo>
                  <a:pt x="36" y="10775"/>
                  <a:pt x="33" y="10805"/>
                  <a:pt x="31" y="10830"/>
                </a:cubicBezTo>
                <a:cubicBezTo>
                  <a:pt x="31" y="10832"/>
                  <a:pt x="30" y="10833"/>
                  <a:pt x="30" y="10834"/>
                </a:cubicBezTo>
                <a:cubicBezTo>
                  <a:pt x="26" y="10880"/>
                  <a:pt x="23" y="10943"/>
                  <a:pt x="21" y="11011"/>
                </a:cubicBezTo>
                <a:cubicBezTo>
                  <a:pt x="15" y="11159"/>
                  <a:pt x="12" y="11335"/>
                  <a:pt x="8" y="11642"/>
                </a:cubicBezTo>
                <a:cubicBezTo>
                  <a:pt x="-5" y="12597"/>
                  <a:pt x="-4" y="12616"/>
                  <a:pt x="97" y="12794"/>
                </a:cubicBezTo>
                <a:lnTo>
                  <a:pt x="200" y="12975"/>
                </a:lnTo>
                <a:lnTo>
                  <a:pt x="1817" y="13006"/>
                </a:lnTo>
                <a:lnTo>
                  <a:pt x="3435" y="13038"/>
                </a:lnTo>
                <a:lnTo>
                  <a:pt x="3464" y="13258"/>
                </a:lnTo>
                <a:cubicBezTo>
                  <a:pt x="3481" y="13379"/>
                  <a:pt x="3500" y="13620"/>
                  <a:pt x="3507" y="13793"/>
                </a:cubicBezTo>
                <a:lnTo>
                  <a:pt x="3521" y="14105"/>
                </a:lnTo>
                <a:lnTo>
                  <a:pt x="1873" y="14139"/>
                </a:lnTo>
                <a:cubicBezTo>
                  <a:pt x="967" y="14156"/>
                  <a:pt x="196" y="14191"/>
                  <a:pt x="160" y="14219"/>
                </a:cubicBezTo>
                <a:cubicBezTo>
                  <a:pt x="128" y="14243"/>
                  <a:pt x="102" y="14278"/>
                  <a:pt x="81" y="14329"/>
                </a:cubicBezTo>
                <a:cubicBezTo>
                  <a:pt x="68" y="14363"/>
                  <a:pt x="58" y="14407"/>
                  <a:pt x="48" y="14457"/>
                </a:cubicBezTo>
                <a:cubicBezTo>
                  <a:pt x="45" y="14472"/>
                  <a:pt x="41" y="14489"/>
                  <a:pt x="39" y="14506"/>
                </a:cubicBezTo>
                <a:cubicBezTo>
                  <a:pt x="35" y="14531"/>
                  <a:pt x="33" y="14566"/>
                  <a:pt x="30" y="14595"/>
                </a:cubicBezTo>
                <a:cubicBezTo>
                  <a:pt x="22" y="14668"/>
                  <a:pt x="16" y="14753"/>
                  <a:pt x="12" y="14856"/>
                </a:cubicBezTo>
                <a:cubicBezTo>
                  <a:pt x="10" y="14889"/>
                  <a:pt x="8" y="14920"/>
                  <a:pt x="7" y="14956"/>
                </a:cubicBezTo>
                <a:cubicBezTo>
                  <a:pt x="3" y="15098"/>
                  <a:pt x="0" y="15257"/>
                  <a:pt x="0" y="15457"/>
                </a:cubicBezTo>
                <a:cubicBezTo>
                  <a:pt x="0" y="15666"/>
                  <a:pt x="1" y="15825"/>
                  <a:pt x="3" y="15949"/>
                </a:cubicBezTo>
                <a:cubicBezTo>
                  <a:pt x="5" y="16061"/>
                  <a:pt x="9" y="16149"/>
                  <a:pt x="14" y="16214"/>
                </a:cubicBezTo>
                <a:cubicBezTo>
                  <a:pt x="15" y="16218"/>
                  <a:pt x="14" y="16226"/>
                  <a:pt x="14" y="16230"/>
                </a:cubicBezTo>
                <a:cubicBezTo>
                  <a:pt x="14" y="16230"/>
                  <a:pt x="14" y="16232"/>
                  <a:pt x="14" y="16232"/>
                </a:cubicBezTo>
                <a:cubicBezTo>
                  <a:pt x="28" y="16368"/>
                  <a:pt x="53" y="16421"/>
                  <a:pt x="101" y="16505"/>
                </a:cubicBezTo>
                <a:lnTo>
                  <a:pt x="200" y="16682"/>
                </a:lnTo>
                <a:lnTo>
                  <a:pt x="2071" y="16700"/>
                </a:lnTo>
                <a:cubicBezTo>
                  <a:pt x="2819" y="16707"/>
                  <a:pt x="3296" y="16708"/>
                  <a:pt x="3601" y="16698"/>
                </a:cubicBezTo>
                <a:cubicBezTo>
                  <a:pt x="3905" y="16688"/>
                  <a:pt x="4040" y="16667"/>
                  <a:pt x="4105" y="16633"/>
                </a:cubicBezTo>
                <a:lnTo>
                  <a:pt x="4269" y="16548"/>
                </a:lnTo>
                <a:lnTo>
                  <a:pt x="4562" y="17032"/>
                </a:lnTo>
                <a:cubicBezTo>
                  <a:pt x="4723" y="17298"/>
                  <a:pt x="4844" y="17533"/>
                  <a:pt x="4829" y="17555"/>
                </a:cubicBezTo>
                <a:cubicBezTo>
                  <a:pt x="4815" y="17576"/>
                  <a:pt x="4341" y="17594"/>
                  <a:pt x="3777" y="17594"/>
                </a:cubicBezTo>
                <a:lnTo>
                  <a:pt x="2753" y="17594"/>
                </a:lnTo>
                <a:lnTo>
                  <a:pt x="2632" y="17777"/>
                </a:lnTo>
                <a:lnTo>
                  <a:pt x="2511" y="17962"/>
                </a:lnTo>
                <a:lnTo>
                  <a:pt x="2511" y="18897"/>
                </a:lnTo>
                <a:cubicBezTo>
                  <a:pt x="2511" y="19169"/>
                  <a:pt x="2514" y="19332"/>
                  <a:pt x="2517" y="19475"/>
                </a:cubicBezTo>
                <a:cubicBezTo>
                  <a:pt x="2519" y="19554"/>
                  <a:pt x="2521" y="19625"/>
                  <a:pt x="2525" y="19678"/>
                </a:cubicBezTo>
                <a:cubicBezTo>
                  <a:pt x="2526" y="19689"/>
                  <a:pt x="2525" y="19702"/>
                  <a:pt x="2526" y="19713"/>
                </a:cubicBezTo>
                <a:cubicBezTo>
                  <a:pt x="2526" y="19713"/>
                  <a:pt x="2526" y="19715"/>
                  <a:pt x="2526" y="19715"/>
                </a:cubicBezTo>
                <a:cubicBezTo>
                  <a:pt x="2532" y="19781"/>
                  <a:pt x="2540" y="19831"/>
                  <a:pt x="2550" y="19868"/>
                </a:cubicBezTo>
                <a:cubicBezTo>
                  <a:pt x="2562" y="19908"/>
                  <a:pt x="2576" y="19937"/>
                  <a:pt x="2596" y="19969"/>
                </a:cubicBezTo>
                <a:cubicBezTo>
                  <a:pt x="2641" y="20044"/>
                  <a:pt x="2720" y="20121"/>
                  <a:pt x="2771" y="20140"/>
                </a:cubicBezTo>
                <a:cubicBezTo>
                  <a:pt x="2821" y="20159"/>
                  <a:pt x="3718" y="20167"/>
                  <a:pt x="4764" y="20157"/>
                </a:cubicBezTo>
                <a:cubicBezTo>
                  <a:pt x="5215" y="20153"/>
                  <a:pt x="5520" y="20149"/>
                  <a:pt x="5791" y="20143"/>
                </a:cubicBezTo>
                <a:cubicBezTo>
                  <a:pt x="6011" y="20140"/>
                  <a:pt x="6196" y="20136"/>
                  <a:pt x="6329" y="20126"/>
                </a:cubicBezTo>
                <a:cubicBezTo>
                  <a:pt x="6419" y="20119"/>
                  <a:pt x="6486" y="20108"/>
                  <a:pt x="6545" y="20096"/>
                </a:cubicBezTo>
                <a:cubicBezTo>
                  <a:pt x="6560" y="20093"/>
                  <a:pt x="6573" y="20092"/>
                  <a:pt x="6586" y="20088"/>
                </a:cubicBezTo>
                <a:cubicBezTo>
                  <a:pt x="6628" y="20078"/>
                  <a:pt x="6662" y="20065"/>
                  <a:pt x="6689" y="20051"/>
                </a:cubicBezTo>
                <a:cubicBezTo>
                  <a:pt x="6700" y="20046"/>
                  <a:pt x="6712" y="20041"/>
                  <a:pt x="6720" y="20035"/>
                </a:cubicBezTo>
                <a:cubicBezTo>
                  <a:pt x="6728" y="20030"/>
                  <a:pt x="6734" y="20025"/>
                  <a:pt x="6741" y="20020"/>
                </a:cubicBezTo>
                <a:cubicBezTo>
                  <a:pt x="6758" y="20004"/>
                  <a:pt x="6774" y="19988"/>
                  <a:pt x="6786" y="19969"/>
                </a:cubicBezTo>
                <a:cubicBezTo>
                  <a:pt x="6804" y="19938"/>
                  <a:pt x="6816" y="19903"/>
                  <a:pt x="6827" y="19860"/>
                </a:cubicBezTo>
                <a:cubicBezTo>
                  <a:pt x="6838" y="19818"/>
                  <a:pt x="6849" y="19769"/>
                  <a:pt x="6861" y="19713"/>
                </a:cubicBezTo>
                <a:cubicBezTo>
                  <a:pt x="6890" y="19588"/>
                  <a:pt x="6927" y="19521"/>
                  <a:pt x="6962" y="19538"/>
                </a:cubicBezTo>
                <a:cubicBezTo>
                  <a:pt x="7508" y="19813"/>
                  <a:pt x="8254" y="20182"/>
                  <a:pt x="8392" y="20246"/>
                </a:cubicBezTo>
                <a:lnTo>
                  <a:pt x="8569" y="20326"/>
                </a:lnTo>
                <a:lnTo>
                  <a:pt x="8578" y="20745"/>
                </a:lnTo>
                <a:cubicBezTo>
                  <a:pt x="8583" y="20966"/>
                  <a:pt x="8597" y="21114"/>
                  <a:pt x="8631" y="21219"/>
                </a:cubicBezTo>
                <a:cubicBezTo>
                  <a:pt x="8640" y="21245"/>
                  <a:pt x="8650" y="21268"/>
                  <a:pt x="8661" y="21289"/>
                </a:cubicBezTo>
                <a:cubicBezTo>
                  <a:pt x="8672" y="21311"/>
                  <a:pt x="8684" y="21329"/>
                  <a:pt x="8698" y="21346"/>
                </a:cubicBezTo>
                <a:cubicBezTo>
                  <a:pt x="8726" y="21381"/>
                  <a:pt x="8760" y="21409"/>
                  <a:pt x="8801" y="21433"/>
                </a:cubicBezTo>
                <a:cubicBezTo>
                  <a:pt x="8825" y="21447"/>
                  <a:pt x="8842" y="21464"/>
                  <a:pt x="8855" y="21484"/>
                </a:cubicBezTo>
                <a:cubicBezTo>
                  <a:pt x="8855" y="21484"/>
                  <a:pt x="8855" y="21486"/>
                  <a:pt x="8855" y="21486"/>
                </a:cubicBezTo>
                <a:cubicBezTo>
                  <a:pt x="8862" y="21497"/>
                  <a:pt x="8869" y="21507"/>
                  <a:pt x="8872" y="21517"/>
                </a:cubicBezTo>
                <a:cubicBezTo>
                  <a:pt x="8872" y="21518"/>
                  <a:pt x="8873" y="21519"/>
                  <a:pt x="8873" y="21519"/>
                </a:cubicBezTo>
                <a:cubicBezTo>
                  <a:pt x="8873" y="21520"/>
                  <a:pt x="8874" y="21522"/>
                  <a:pt x="8874" y="21523"/>
                </a:cubicBezTo>
                <a:cubicBezTo>
                  <a:pt x="8876" y="21533"/>
                  <a:pt x="8875" y="21543"/>
                  <a:pt x="8872" y="21551"/>
                </a:cubicBezTo>
                <a:cubicBezTo>
                  <a:pt x="8863" y="21572"/>
                  <a:pt x="9391" y="21589"/>
                  <a:pt x="10450" y="21600"/>
                </a:cubicBezTo>
                <a:lnTo>
                  <a:pt x="10774" y="21600"/>
                </a:lnTo>
                <a:cubicBezTo>
                  <a:pt x="11514" y="21594"/>
                  <a:pt x="12034" y="21585"/>
                  <a:pt x="12341" y="21574"/>
                </a:cubicBezTo>
                <a:cubicBezTo>
                  <a:pt x="12517" y="21568"/>
                  <a:pt x="12663" y="21559"/>
                  <a:pt x="12659" y="21551"/>
                </a:cubicBezTo>
                <a:cubicBezTo>
                  <a:pt x="12652" y="21533"/>
                  <a:pt x="12657" y="21512"/>
                  <a:pt x="12671" y="21490"/>
                </a:cubicBezTo>
                <a:cubicBezTo>
                  <a:pt x="12684" y="21468"/>
                  <a:pt x="12707" y="21447"/>
                  <a:pt x="12735" y="21431"/>
                </a:cubicBezTo>
                <a:cubicBezTo>
                  <a:pt x="12766" y="21413"/>
                  <a:pt x="12790" y="21393"/>
                  <a:pt x="12811" y="21370"/>
                </a:cubicBezTo>
                <a:cubicBezTo>
                  <a:pt x="12826" y="21354"/>
                  <a:pt x="12841" y="21337"/>
                  <a:pt x="12852" y="21315"/>
                </a:cubicBezTo>
                <a:cubicBezTo>
                  <a:pt x="12863" y="21293"/>
                  <a:pt x="12872" y="21264"/>
                  <a:pt x="12880" y="21232"/>
                </a:cubicBezTo>
                <a:cubicBezTo>
                  <a:pt x="12892" y="21189"/>
                  <a:pt x="12901" y="21140"/>
                  <a:pt x="12907" y="21071"/>
                </a:cubicBezTo>
                <a:cubicBezTo>
                  <a:pt x="12907" y="21071"/>
                  <a:pt x="12907" y="21070"/>
                  <a:pt x="12907" y="21069"/>
                </a:cubicBezTo>
                <a:cubicBezTo>
                  <a:pt x="12915" y="20991"/>
                  <a:pt x="12921" y="20895"/>
                  <a:pt x="12927" y="20772"/>
                </a:cubicBezTo>
                <a:cubicBezTo>
                  <a:pt x="12933" y="20642"/>
                  <a:pt x="12943" y="20548"/>
                  <a:pt x="12954" y="20472"/>
                </a:cubicBezTo>
                <a:cubicBezTo>
                  <a:pt x="12962" y="20419"/>
                  <a:pt x="12970" y="20368"/>
                  <a:pt x="12981" y="20340"/>
                </a:cubicBezTo>
                <a:cubicBezTo>
                  <a:pt x="12989" y="20317"/>
                  <a:pt x="12998" y="20301"/>
                  <a:pt x="13009" y="20293"/>
                </a:cubicBezTo>
                <a:cubicBezTo>
                  <a:pt x="13043" y="20268"/>
                  <a:pt x="13284" y="20159"/>
                  <a:pt x="13544" y="20049"/>
                </a:cubicBezTo>
                <a:cubicBezTo>
                  <a:pt x="13805" y="19940"/>
                  <a:pt x="14222" y="19722"/>
                  <a:pt x="14471" y="19568"/>
                </a:cubicBezTo>
                <a:cubicBezTo>
                  <a:pt x="14720" y="19413"/>
                  <a:pt x="14941" y="19283"/>
                  <a:pt x="14961" y="19275"/>
                </a:cubicBezTo>
                <a:cubicBezTo>
                  <a:pt x="14982" y="19267"/>
                  <a:pt x="15012" y="19357"/>
                  <a:pt x="15029" y="19477"/>
                </a:cubicBezTo>
                <a:cubicBezTo>
                  <a:pt x="15046" y="19592"/>
                  <a:pt x="15053" y="19678"/>
                  <a:pt x="15089" y="19741"/>
                </a:cubicBezTo>
                <a:cubicBezTo>
                  <a:pt x="15124" y="19803"/>
                  <a:pt x="15187" y="19844"/>
                  <a:pt x="15316" y="19870"/>
                </a:cubicBezTo>
                <a:cubicBezTo>
                  <a:pt x="15381" y="19884"/>
                  <a:pt x="15463" y="19893"/>
                  <a:pt x="15564" y="19900"/>
                </a:cubicBezTo>
                <a:cubicBezTo>
                  <a:pt x="15695" y="19909"/>
                  <a:pt x="15880" y="19911"/>
                  <a:pt x="16089" y="19914"/>
                </a:cubicBezTo>
                <a:cubicBezTo>
                  <a:pt x="16372" y="19917"/>
                  <a:pt x="16700" y="19919"/>
                  <a:pt x="17173" y="19919"/>
                </a:cubicBezTo>
                <a:cubicBezTo>
                  <a:pt x="19209" y="19919"/>
                  <a:pt x="19295" y="19907"/>
                  <a:pt x="19364" y="19632"/>
                </a:cubicBezTo>
                <a:cubicBezTo>
                  <a:pt x="19378" y="19576"/>
                  <a:pt x="19391" y="19121"/>
                  <a:pt x="19391" y="18620"/>
                </a:cubicBezTo>
                <a:lnTo>
                  <a:pt x="19391" y="17710"/>
                </a:lnTo>
                <a:lnTo>
                  <a:pt x="19270" y="17525"/>
                </a:lnTo>
                <a:lnTo>
                  <a:pt x="19150" y="17343"/>
                </a:lnTo>
                <a:lnTo>
                  <a:pt x="18020" y="17343"/>
                </a:lnTo>
                <a:cubicBezTo>
                  <a:pt x="17710" y="17343"/>
                  <a:pt x="17426" y="17338"/>
                  <a:pt x="17217" y="17331"/>
                </a:cubicBezTo>
                <a:cubicBezTo>
                  <a:pt x="17008" y="17324"/>
                  <a:pt x="16875" y="17315"/>
                  <a:pt x="16868" y="17305"/>
                </a:cubicBezTo>
                <a:cubicBezTo>
                  <a:pt x="16862" y="17295"/>
                  <a:pt x="16879" y="17240"/>
                  <a:pt x="16913" y="17162"/>
                </a:cubicBezTo>
                <a:cubicBezTo>
                  <a:pt x="16947" y="17083"/>
                  <a:pt x="16998" y="16980"/>
                  <a:pt x="17056" y="16871"/>
                </a:cubicBezTo>
                <a:cubicBezTo>
                  <a:pt x="17142" y="16712"/>
                  <a:pt x="17198" y="16615"/>
                  <a:pt x="17240" y="16564"/>
                </a:cubicBezTo>
                <a:cubicBezTo>
                  <a:pt x="17283" y="16513"/>
                  <a:pt x="17310" y="16508"/>
                  <a:pt x="17338" y="16531"/>
                </a:cubicBezTo>
                <a:cubicBezTo>
                  <a:pt x="17349" y="16539"/>
                  <a:pt x="17421" y="16548"/>
                  <a:pt x="17511" y="16554"/>
                </a:cubicBezTo>
                <a:cubicBezTo>
                  <a:pt x="17512" y="16554"/>
                  <a:pt x="17512" y="16554"/>
                  <a:pt x="17513" y="16554"/>
                </a:cubicBezTo>
                <a:cubicBezTo>
                  <a:pt x="17551" y="16557"/>
                  <a:pt x="17597" y="16560"/>
                  <a:pt x="17646" y="16562"/>
                </a:cubicBezTo>
                <a:cubicBezTo>
                  <a:pt x="17662" y="16563"/>
                  <a:pt x="17684" y="16563"/>
                  <a:pt x="17701" y="16564"/>
                </a:cubicBezTo>
                <a:cubicBezTo>
                  <a:pt x="17718" y="16565"/>
                  <a:pt x="17737" y="16565"/>
                  <a:pt x="17755" y="16566"/>
                </a:cubicBezTo>
                <a:cubicBezTo>
                  <a:pt x="17764" y="16566"/>
                  <a:pt x="17773" y="16566"/>
                  <a:pt x="17782" y="16566"/>
                </a:cubicBezTo>
                <a:cubicBezTo>
                  <a:pt x="17784" y="16566"/>
                  <a:pt x="17786" y="16566"/>
                  <a:pt x="17788" y="16566"/>
                </a:cubicBezTo>
                <a:cubicBezTo>
                  <a:pt x="17792" y="16566"/>
                  <a:pt x="17796" y="16568"/>
                  <a:pt x="17800" y="16568"/>
                </a:cubicBezTo>
                <a:cubicBezTo>
                  <a:pt x="17809" y="16569"/>
                  <a:pt x="17819" y="16568"/>
                  <a:pt x="17828" y="16568"/>
                </a:cubicBezTo>
                <a:cubicBezTo>
                  <a:pt x="17832" y="16568"/>
                  <a:pt x="17835" y="16568"/>
                  <a:pt x="17839" y="16568"/>
                </a:cubicBezTo>
                <a:cubicBezTo>
                  <a:pt x="17946" y="16572"/>
                  <a:pt x="18085" y="16575"/>
                  <a:pt x="18218" y="16578"/>
                </a:cubicBezTo>
                <a:cubicBezTo>
                  <a:pt x="18229" y="16578"/>
                  <a:pt x="18242" y="16578"/>
                  <a:pt x="18253" y="16578"/>
                </a:cubicBezTo>
                <a:cubicBezTo>
                  <a:pt x="18255" y="16578"/>
                  <a:pt x="18257" y="16578"/>
                  <a:pt x="18259" y="16578"/>
                </a:cubicBezTo>
                <a:cubicBezTo>
                  <a:pt x="18511" y="16582"/>
                  <a:pt x="18787" y="16585"/>
                  <a:pt x="19082" y="16586"/>
                </a:cubicBezTo>
                <a:cubicBezTo>
                  <a:pt x="19229" y="16586"/>
                  <a:pt x="19373" y="16586"/>
                  <a:pt x="19521" y="16586"/>
                </a:cubicBezTo>
                <a:cubicBezTo>
                  <a:pt x="19949" y="16584"/>
                  <a:pt x="20379" y="16581"/>
                  <a:pt x="20707" y="16572"/>
                </a:cubicBezTo>
                <a:cubicBezTo>
                  <a:pt x="20894" y="16567"/>
                  <a:pt x="21054" y="16560"/>
                  <a:pt x="21168" y="16552"/>
                </a:cubicBezTo>
                <a:cubicBezTo>
                  <a:pt x="21282" y="16545"/>
                  <a:pt x="21353" y="16537"/>
                  <a:pt x="21365" y="16527"/>
                </a:cubicBezTo>
                <a:cubicBezTo>
                  <a:pt x="21406" y="16493"/>
                  <a:pt x="21460" y="16378"/>
                  <a:pt x="21484" y="16271"/>
                </a:cubicBezTo>
                <a:cubicBezTo>
                  <a:pt x="21496" y="16222"/>
                  <a:pt x="21510" y="16185"/>
                  <a:pt x="21524" y="16157"/>
                </a:cubicBezTo>
                <a:cubicBezTo>
                  <a:pt x="21534" y="16139"/>
                  <a:pt x="21541" y="16122"/>
                  <a:pt x="21550" y="16116"/>
                </a:cubicBezTo>
                <a:cubicBezTo>
                  <a:pt x="21557" y="16111"/>
                  <a:pt x="21565" y="16111"/>
                  <a:pt x="21571" y="16116"/>
                </a:cubicBezTo>
                <a:cubicBezTo>
                  <a:pt x="21581" y="16125"/>
                  <a:pt x="21588" y="15626"/>
                  <a:pt x="21594" y="14899"/>
                </a:cubicBezTo>
                <a:cubicBezTo>
                  <a:pt x="21594" y="14898"/>
                  <a:pt x="21594" y="14897"/>
                  <a:pt x="21594" y="14895"/>
                </a:cubicBezTo>
                <a:cubicBezTo>
                  <a:pt x="21594" y="14891"/>
                  <a:pt x="21594" y="14888"/>
                  <a:pt x="21594" y="14884"/>
                </a:cubicBezTo>
                <a:cubicBezTo>
                  <a:pt x="21591" y="14764"/>
                  <a:pt x="21587" y="14663"/>
                  <a:pt x="21583" y="14593"/>
                </a:cubicBezTo>
                <a:cubicBezTo>
                  <a:pt x="21580" y="14520"/>
                  <a:pt x="21576" y="14478"/>
                  <a:pt x="21572" y="14483"/>
                </a:cubicBezTo>
                <a:cubicBezTo>
                  <a:pt x="21561" y="14493"/>
                  <a:pt x="21546" y="14485"/>
                  <a:pt x="21532" y="14465"/>
                </a:cubicBezTo>
                <a:cubicBezTo>
                  <a:pt x="21532" y="14465"/>
                  <a:pt x="21531" y="14465"/>
                  <a:pt x="21531" y="14465"/>
                </a:cubicBezTo>
                <a:cubicBezTo>
                  <a:pt x="21516" y="14443"/>
                  <a:pt x="21502" y="14408"/>
                  <a:pt x="21491" y="14365"/>
                </a:cubicBezTo>
                <a:cubicBezTo>
                  <a:pt x="21469" y="14278"/>
                  <a:pt x="21416" y="14177"/>
                  <a:pt x="21371" y="14141"/>
                </a:cubicBezTo>
                <a:cubicBezTo>
                  <a:pt x="21318" y="14097"/>
                  <a:pt x="20730" y="14074"/>
                  <a:pt x="19662" y="14074"/>
                </a:cubicBezTo>
                <a:cubicBezTo>
                  <a:pt x="19215" y="14074"/>
                  <a:pt x="18807" y="14068"/>
                  <a:pt x="18509" y="14060"/>
                </a:cubicBezTo>
                <a:cubicBezTo>
                  <a:pt x="18211" y="14051"/>
                  <a:pt x="18023" y="14039"/>
                  <a:pt x="18019" y="14027"/>
                </a:cubicBezTo>
                <a:cubicBezTo>
                  <a:pt x="18009" y="14001"/>
                  <a:pt x="18014" y="13755"/>
                  <a:pt x="18028" y="13478"/>
                </a:cubicBezTo>
                <a:lnTo>
                  <a:pt x="18052" y="12975"/>
                </a:lnTo>
                <a:lnTo>
                  <a:pt x="19698" y="12943"/>
                </a:lnTo>
                <a:cubicBezTo>
                  <a:pt x="20151" y="12935"/>
                  <a:pt x="20569" y="12921"/>
                  <a:pt x="20877" y="12906"/>
                </a:cubicBezTo>
                <a:cubicBezTo>
                  <a:pt x="21031" y="12898"/>
                  <a:pt x="21157" y="12891"/>
                  <a:pt x="21248" y="12883"/>
                </a:cubicBezTo>
                <a:cubicBezTo>
                  <a:pt x="21338" y="12875"/>
                  <a:pt x="21392" y="12866"/>
                  <a:pt x="21399" y="12859"/>
                </a:cubicBezTo>
                <a:cubicBezTo>
                  <a:pt x="21414" y="12844"/>
                  <a:pt x="21431" y="12814"/>
                  <a:pt x="21448" y="12776"/>
                </a:cubicBezTo>
                <a:cubicBezTo>
                  <a:pt x="21465" y="12739"/>
                  <a:pt x="21481" y="12693"/>
                  <a:pt x="21492" y="12651"/>
                </a:cubicBezTo>
                <a:cubicBezTo>
                  <a:pt x="21513" y="12565"/>
                  <a:pt x="21549" y="12513"/>
                  <a:pt x="21572" y="12535"/>
                </a:cubicBezTo>
                <a:cubicBezTo>
                  <a:pt x="21577" y="12540"/>
                  <a:pt x="21582" y="12396"/>
                  <a:pt x="21586" y="12238"/>
                </a:cubicBezTo>
                <a:cubicBezTo>
                  <a:pt x="21589" y="12088"/>
                  <a:pt x="21592" y="11903"/>
                  <a:pt x="21595" y="11666"/>
                </a:cubicBezTo>
                <a:cubicBezTo>
                  <a:pt x="21593" y="11489"/>
                  <a:pt x="21592" y="11210"/>
                  <a:pt x="21590" y="11104"/>
                </a:cubicBezTo>
                <a:cubicBezTo>
                  <a:pt x="21585" y="10879"/>
                  <a:pt x="21579" y="10769"/>
                  <a:pt x="21572" y="10775"/>
                </a:cubicBezTo>
                <a:cubicBezTo>
                  <a:pt x="21566" y="10781"/>
                  <a:pt x="21560" y="10782"/>
                  <a:pt x="21553" y="10779"/>
                </a:cubicBezTo>
                <a:cubicBezTo>
                  <a:pt x="21545" y="10776"/>
                  <a:pt x="21537" y="10768"/>
                  <a:pt x="21529" y="10758"/>
                </a:cubicBezTo>
                <a:cubicBezTo>
                  <a:pt x="21514" y="10737"/>
                  <a:pt x="21497" y="10704"/>
                  <a:pt x="21484" y="10661"/>
                </a:cubicBezTo>
                <a:cubicBezTo>
                  <a:pt x="21472" y="10619"/>
                  <a:pt x="21450" y="10572"/>
                  <a:pt x="21424" y="10532"/>
                </a:cubicBezTo>
                <a:cubicBezTo>
                  <a:pt x="21397" y="10491"/>
                  <a:pt x="21366" y="10457"/>
                  <a:pt x="21339" y="10437"/>
                </a:cubicBezTo>
                <a:cubicBezTo>
                  <a:pt x="21322" y="10425"/>
                  <a:pt x="21271" y="10415"/>
                  <a:pt x="21186" y="10406"/>
                </a:cubicBezTo>
                <a:cubicBezTo>
                  <a:pt x="21088" y="10396"/>
                  <a:pt x="20900" y="10390"/>
                  <a:pt x="20708" y="10384"/>
                </a:cubicBezTo>
                <a:cubicBezTo>
                  <a:pt x="20399" y="10375"/>
                  <a:pt x="20000" y="10367"/>
                  <a:pt x="19433" y="10367"/>
                </a:cubicBezTo>
                <a:lnTo>
                  <a:pt x="17628" y="10367"/>
                </a:lnTo>
                <a:lnTo>
                  <a:pt x="17419" y="9889"/>
                </a:lnTo>
                <a:cubicBezTo>
                  <a:pt x="17369" y="9773"/>
                  <a:pt x="17327" y="9667"/>
                  <a:pt x="17294" y="9576"/>
                </a:cubicBezTo>
                <a:cubicBezTo>
                  <a:pt x="17271" y="9512"/>
                  <a:pt x="17249" y="9454"/>
                  <a:pt x="17239" y="9415"/>
                </a:cubicBezTo>
                <a:cubicBezTo>
                  <a:pt x="17231" y="9384"/>
                  <a:pt x="17229" y="9362"/>
                  <a:pt x="17233" y="9354"/>
                </a:cubicBezTo>
                <a:cubicBezTo>
                  <a:pt x="17245" y="9324"/>
                  <a:pt x="17771" y="9299"/>
                  <a:pt x="18402" y="9299"/>
                </a:cubicBezTo>
                <a:lnTo>
                  <a:pt x="19550" y="9299"/>
                </a:lnTo>
                <a:lnTo>
                  <a:pt x="19665" y="9148"/>
                </a:lnTo>
                <a:cubicBezTo>
                  <a:pt x="19693" y="9110"/>
                  <a:pt x="19715" y="9081"/>
                  <a:pt x="19732" y="9046"/>
                </a:cubicBezTo>
                <a:cubicBezTo>
                  <a:pt x="19740" y="9028"/>
                  <a:pt x="19746" y="9011"/>
                  <a:pt x="19752" y="8989"/>
                </a:cubicBezTo>
                <a:cubicBezTo>
                  <a:pt x="19752" y="8988"/>
                  <a:pt x="19752" y="8987"/>
                  <a:pt x="19752" y="8987"/>
                </a:cubicBezTo>
                <a:cubicBezTo>
                  <a:pt x="19759" y="8959"/>
                  <a:pt x="19766" y="8922"/>
                  <a:pt x="19770" y="8881"/>
                </a:cubicBezTo>
                <a:cubicBezTo>
                  <a:pt x="19770" y="8880"/>
                  <a:pt x="19770" y="8879"/>
                  <a:pt x="19770" y="8879"/>
                </a:cubicBezTo>
                <a:cubicBezTo>
                  <a:pt x="19777" y="8818"/>
                  <a:pt x="19781" y="8747"/>
                  <a:pt x="19784" y="8639"/>
                </a:cubicBezTo>
                <a:cubicBezTo>
                  <a:pt x="19788" y="8518"/>
                  <a:pt x="19791" y="8361"/>
                  <a:pt x="19795" y="8151"/>
                </a:cubicBezTo>
                <a:cubicBezTo>
                  <a:pt x="19811" y="7098"/>
                  <a:pt x="19769" y="6891"/>
                  <a:pt x="19517" y="6787"/>
                </a:cubicBezTo>
                <a:cubicBezTo>
                  <a:pt x="19403" y="6741"/>
                  <a:pt x="18749" y="6724"/>
                  <a:pt x="17499" y="6736"/>
                </a:cubicBezTo>
                <a:lnTo>
                  <a:pt x="15648" y="6756"/>
                </a:lnTo>
                <a:lnTo>
                  <a:pt x="15530" y="6929"/>
                </a:lnTo>
                <a:lnTo>
                  <a:pt x="15410" y="7104"/>
                </a:lnTo>
                <a:lnTo>
                  <a:pt x="14961" y="6779"/>
                </a:lnTo>
                <a:cubicBezTo>
                  <a:pt x="14646" y="6552"/>
                  <a:pt x="14449" y="6362"/>
                  <a:pt x="14302" y="6146"/>
                </a:cubicBezTo>
                <a:lnTo>
                  <a:pt x="14094" y="5838"/>
                </a:lnTo>
                <a:lnTo>
                  <a:pt x="14045" y="6003"/>
                </a:lnTo>
                <a:cubicBezTo>
                  <a:pt x="14037" y="6031"/>
                  <a:pt x="14028" y="6056"/>
                  <a:pt x="14019" y="6076"/>
                </a:cubicBezTo>
                <a:cubicBezTo>
                  <a:pt x="14007" y="6102"/>
                  <a:pt x="13994" y="6117"/>
                  <a:pt x="13981" y="6127"/>
                </a:cubicBezTo>
                <a:cubicBezTo>
                  <a:pt x="13978" y="6129"/>
                  <a:pt x="13977" y="6129"/>
                  <a:pt x="13974" y="6131"/>
                </a:cubicBezTo>
                <a:cubicBezTo>
                  <a:pt x="13974" y="6131"/>
                  <a:pt x="13972" y="6132"/>
                  <a:pt x="13972" y="6133"/>
                </a:cubicBezTo>
                <a:cubicBezTo>
                  <a:pt x="13958" y="6139"/>
                  <a:pt x="13944" y="6140"/>
                  <a:pt x="13929" y="6131"/>
                </a:cubicBezTo>
                <a:cubicBezTo>
                  <a:pt x="13893" y="6110"/>
                  <a:pt x="13676" y="6018"/>
                  <a:pt x="13447" y="5926"/>
                </a:cubicBezTo>
                <a:cubicBezTo>
                  <a:pt x="13217" y="5834"/>
                  <a:pt x="13010" y="5737"/>
                  <a:pt x="12986" y="5710"/>
                </a:cubicBezTo>
                <a:cubicBezTo>
                  <a:pt x="12961" y="5682"/>
                  <a:pt x="12939" y="5393"/>
                  <a:pt x="12936" y="5048"/>
                </a:cubicBezTo>
                <a:cubicBezTo>
                  <a:pt x="12933" y="4765"/>
                  <a:pt x="12929" y="4609"/>
                  <a:pt x="12914" y="4505"/>
                </a:cubicBezTo>
                <a:cubicBezTo>
                  <a:pt x="12906" y="4454"/>
                  <a:pt x="12896" y="4414"/>
                  <a:pt x="12882" y="4379"/>
                </a:cubicBezTo>
                <a:cubicBezTo>
                  <a:pt x="12867" y="4344"/>
                  <a:pt x="12849" y="4312"/>
                  <a:pt x="12825" y="4275"/>
                </a:cubicBezTo>
                <a:lnTo>
                  <a:pt x="12720" y="4116"/>
                </a:lnTo>
                <a:lnTo>
                  <a:pt x="10857" y="4096"/>
                </a:lnTo>
                <a:cubicBezTo>
                  <a:pt x="10366" y="4091"/>
                  <a:pt x="9988" y="4089"/>
                  <a:pt x="9695" y="4092"/>
                </a:cubicBezTo>
                <a:close/>
                <a:moveTo>
                  <a:pt x="14943" y="4210"/>
                </a:moveTo>
                <a:cubicBezTo>
                  <a:pt x="14921" y="4210"/>
                  <a:pt x="14902" y="4239"/>
                  <a:pt x="14902" y="4273"/>
                </a:cubicBezTo>
                <a:cubicBezTo>
                  <a:pt x="14902" y="4290"/>
                  <a:pt x="14908" y="4305"/>
                  <a:pt x="14915" y="4316"/>
                </a:cubicBezTo>
                <a:cubicBezTo>
                  <a:pt x="14922" y="4328"/>
                  <a:pt x="14932" y="4336"/>
                  <a:pt x="14943" y="4336"/>
                </a:cubicBezTo>
                <a:cubicBezTo>
                  <a:pt x="14966" y="4336"/>
                  <a:pt x="14984" y="4308"/>
                  <a:pt x="14984" y="4273"/>
                </a:cubicBezTo>
                <a:cubicBezTo>
                  <a:pt x="14984" y="4256"/>
                  <a:pt x="14980" y="4239"/>
                  <a:pt x="14973" y="4228"/>
                </a:cubicBezTo>
                <a:cubicBezTo>
                  <a:pt x="14965" y="4217"/>
                  <a:pt x="14955" y="4210"/>
                  <a:pt x="14943" y="4210"/>
                </a:cubicBezTo>
                <a:close/>
                <a:moveTo>
                  <a:pt x="14943" y="4588"/>
                </a:moveTo>
                <a:cubicBezTo>
                  <a:pt x="14921" y="4588"/>
                  <a:pt x="14902" y="4616"/>
                  <a:pt x="14902" y="4651"/>
                </a:cubicBezTo>
                <a:cubicBezTo>
                  <a:pt x="14902" y="4668"/>
                  <a:pt x="14908" y="4683"/>
                  <a:pt x="14915" y="4694"/>
                </a:cubicBezTo>
                <a:cubicBezTo>
                  <a:pt x="14922" y="4705"/>
                  <a:pt x="14932" y="4712"/>
                  <a:pt x="14943" y="4712"/>
                </a:cubicBezTo>
                <a:cubicBezTo>
                  <a:pt x="14966" y="4712"/>
                  <a:pt x="14984" y="4685"/>
                  <a:pt x="14984" y="4651"/>
                </a:cubicBezTo>
                <a:cubicBezTo>
                  <a:pt x="14984" y="4633"/>
                  <a:pt x="14980" y="4617"/>
                  <a:pt x="14973" y="4605"/>
                </a:cubicBezTo>
                <a:cubicBezTo>
                  <a:pt x="14965" y="4594"/>
                  <a:pt x="14955" y="4588"/>
                  <a:pt x="14943" y="4588"/>
                </a:cubicBezTo>
                <a:close/>
                <a:moveTo>
                  <a:pt x="13297" y="4835"/>
                </a:moveTo>
                <a:lnTo>
                  <a:pt x="13297" y="5152"/>
                </a:lnTo>
                <a:cubicBezTo>
                  <a:pt x="13297" y="5325"/>
                  <a:pt x="13307" y="5466"/>
                  <a:pt x="13319" y="5466"/>
                </a:cubicBezTo>
                <a:cubicBezTo>
                  <a:pt x="13331" y="5466"/>
                  <a:pt x="13410" y="5420"/>
                  <a:pt x="13494" y="5364"/>
                </a:cubicBezTo>
                <a:cubicBezTo>
                  <a:pt x="13578" y="5308"/>
                  <a:pt x="13689" y="5266"/>
                  <a:pt x="13740" y="5270"/>
                </a:cubicBezTo>
                <a:cubicBezTo>
                  <a:pt x="13765" y="5272"/>
                  <a:pt x="13789" y="5266"/>
                  <a:pt x="13806" y="5256"/>
                </a:cubicBezTo>
                <a:cubicBezTo>
                  <a:pt x="13809" y="5254"/>
                  <a:pt x="13811" y="5252"/>
                  <a:pt x="13813" y="5250"/>
                </a:cubicBezTo>
                <a:cubicBezTo>
                  <a:pt x="13817" y="5247"/>
                  <a:pt x="13822" y="5242"/>
                  <a:pt x="13825" y="5238"/>
                </a:cubicBezTo>
                <a:cubicBezTo>
                  <a:pt x="13830" y="5231"/>
                  <a:pt x="13833" y="5223"/>
                  <a:pt x="13833" y="5215"/>
                </a:cubicBezTo>
                <a:cubicBezTo>
                  <a:pt x="13833" y="5181"/>
                  <a:pt x="13804" y="5152"/>
                  <a:pt x="13770" y="5152"/>
                </a:cubicBezTo>
                <a:cubicBezTo>
                  <a:pt x="13735" y="5152"/>
                  <a:pt x="13614" y="5082"/>
                  <a:pt x="13502" y="4995"/>
                </a:cubicBezTo>
                <a:lnTo>
                  <a:pt x="13297" y="4835"/>
                </a:lnTo>
                <a:close/>
                <a:moveTo>
                  <a:pt x="14943" y="4896"/>
                </a:moveTo>
                <a:cubicBezTo>
                  <a:pt x="14937" y="4897"/>
                  <a:pt x="14933" y="4905"/>
                  <a:pt x="14927" y="4916"/>
                </a:cubicBezTo>
                <a:cubicBezTo>
                  <a:pt x="14926" y="4919"/>
                  <a:pt x="14923" y="4924"/>
                  <a:pt x="14921" y="4928"/>
                </a:cubicBezTo>
                <a:cubicBezTo>
                  <a:pt x="14909" y="4959"/>
                  <a:pt x="14895" y="5012"/>
                  <a:pt x="14880" y="5105"/>
                </a:cubicBezTo>
                <a:cubicBezTo>
                  <a:pt x="14873" y="5150"/>
                  <a:pt x="14871" y="5187"/>
                  <a:pt x="14872" y="5217"/>
                </a:cubicBezTo>
                <a:cubicBezTo>
                  <a:pt x="14872" y="5217"/>
                  <a:pt x="14872" y="5218"/>
                  <a:pt x="14872" y="5219"/>
                </a:cubicBezTo>
                <a:cubicBezTo>
                  <a:pt x="14873" y="5238"/>
                  <a:pt x="14875" y="5256"/>
                  <a:pt x="14879" y="5266"/>
                </a:cubicBezTo>
                <a:cubicBezTo>
                  <a:pt x="14883" y="5274"/>
                  <a:pt x="14888" y="5278"/>
                  <a:pt x="14894" y="5278"/>
                </a:cubicBezTo>
                <a:cubicBezTo>
                  <a:pt x="14900" y="5278"/>
                  <a:pt x="14905" y="5272"/>
                  <a:pt x="14911" y="5264"/>
                </a:cubicBezTo>
                <a:cubicBezTo>
                  <a:pt x="14919" y="5253"/>
                  <a:pt x="14927" y="5231"/>
                  <a:pt x="14934" y="5209"/>
                </a:cubicBezTo>
                <a:cubicBezTo>
                  <a:pt x="14940" y="5191"/>
                  <a:pt x="14947" y="5170"/>
                  <a:pt x="14952" y="5148"/>
                </a:cubicBezTo>
                <a:cubicBezTo>
                  <a:pt x="14956" y="5132"/>
                  <a:pt x="14959" y="5117"/>
                  <a:pt x="14963" y="5101"/>
                </a:cubicBezTo>
                <a:cubicBezTo>
                  <a:pt x="14963" y="5100"/>
                  <a:pt x="14964" y="5100"/>
                  <a:pt x="14964" y="5099"/>
                </a:cubicBezTo>
                <a:cubicBezTo>
                  <a:pt x="14967" y="5079"/>
                  <a:pt x="14968" y="5059"/>
                  <a:pt x="14970" y="5040"/>
                </a:cubicBezTo>
                <a:cubicBezTo>
                  <a:pt x="14972" y="5022"/>
                  <a:pt x="14975" y="5004"/>
                  <a:pt x="14975" y="4989"/>
                </a:cubicBezTo>
                <a:cubicBezTo>
                  <a:pt x="14976" y="4956"/>
                  <a:pt x="14975" y="4928"/>
                  <a:pt x="14966" y="4916"/>
                </a:cubicBezTo>
                <a:cubicBezTo>
                  <a:pt x="14958" y="4903"/>
                  <a:pt x="14950" y="4896"/>
                  <a:pt x="14943" y="4896"/>
                </a:cubicBezTo>
                <a:close/>
                <a:moveTo>
                  <a:pt x="13133" y="5152"/>
                </a:moveTo>
                <a:cubicBezTo>
                  <a:pt x="13110" y="5152"/>
                  <a:pt x="13091" y="5180"/>
                  <a:pt x="13091" y="5215"/>
                </a:cubicBezTo>
                <a:cubicBezTo>
                  <a:pt x="13091" y="5232"/>
                  <a:pt x="13096" y="5247"/>
                  <a:pt x="13103" y="5258"/>
                </a:cubicBezTo>
                <a:cubicBezTo>
                  <a:pt x="13110" y="5269"/>
                  <a:pt x="13121" y="5278"/>
                  <a:pt x="13133" y="5278"/>
                </a:cubicBezTo>
                <a:cubicBezTo>
                  <a:pt x="13144" y="5278"/>
                  <a:pt x="13155" y="5269"/>
                  <a:pt x="13162" y="5258"/>
                </a:cubicBezTo>
                <a:cubicBezTo>
                  <a:pt x="13170" y="5247"/>
                  <a:pt x="13174" y="5232"/>
                  <a:pt x="13174" y="5215"/>
                </a:cubicBezTo>
                <a:cubicBezTo>
                  <a:pt x="13174" y="5180"/>
                  <a:pt x="13155" y="5152"/>
                  <a:pt x="13133" y="5152"/>
                </a:cubicBezTo>
                <a:close/>
                <a:moveTo>
                  <a:pt x="13997" y="5152"/>
                </a:moveTo>
                <a:cubicBezTo>
                  <a:pt x="13986" y="5152"/>
                  <a:pt x="13975" y="5160"/>
                  <a:pt x="13968" y="5171"/>
                </a:cubicBezTo>
                <a:cubicBezTo>
                  <a:pt x="13960" y="5183"/>
                  <a:pt x="13956" y="5197"/>
                  <a:pt x="13956" y="5215"/>
                </a:cubicBezTo>
                <a:cubicBezTo>
                  <a:pt x="13956" y="5232"/>
                  <a:pt x="13960" y="5247"/>
                  <a:pt x="13968" y="5258"/>
                </a:cubicBezTo>
                <a:cubicBezTo>
                  <a:pt x="13975" y="5269"/>
                  <a:pt x="13986" y="5278"/>
                  <a:pt x="13997" y="5278"/>
                </a:cubicBezTo>
                <a:cubicBezTo>
                  <a:pt x="14020" y="5278"/>
                  <a:pt x="14039" y="5249"/>
                  <a:pt x="14039" y="5215"/>
                </a:cubicBezTo>
                <a:cubicBezTo>
                  <a:pt x="14039" y="5197"/>
                  <a:pt x="14033" y="5183"/>
                  <a:pt x="14026" y="5171"/>
                </a:cubicBezTo>
                <a:cubicBezTo>
                  <a:pt x="14018" y="5160"/>
                  <a:pt x="14009" y="5152"/>
                  <a:pt x="13997" y="5152"/>
                </a:cubicBezTo>
                <a:close/>
                <a:moveTo>
                  <a:pt x="14244" y="5152"/>
                </a:moveTo>
                <a:cubicBezTo>
                  <a:pt x="14233" y="5152"/>
                  <a:pt x="14222" y="5160"/>
                  <a:pt x="14215" y="5171"/>
                </a:cubicBezTo>
                <a:cubicBezTo>
                  <a:pt x="14207" y="5183"/>
                  <a:pt x="14203" y="5197"/>
                  <a:pt x="14203" y="5215"/>
                </a:cubicBezTo>
                <a:cubicBezTo>
                  <a:pt x="14203" y="5232"/>
                  <a:pt x="14207" y="5247"/>
                  <a:pt x="14215" y="5258"/>
                </a:cubicBezTo>
                <a:cubicBezTo>
                  <a:pt x="14222" y="5269"/>
                  <a:pt x="14233" y="5278"/>
                  <a:pt x="14244" y="5278"/>
                </a:cubicBezTo>
                <a:cubicBezTo>
                  <a:pt x="14267" y="5278"/>
                  <a:pt x="14284" y="5249"/>
                  <a:pt x="14284" y="5215"/>
                </a:cubicBezTo>
                <a:cubicBezTo>
                  <a:pt x="14284" y="5197"/>
                  <a:pt x="14280" y="5183"/>
                  <a:pt x="14273" y="5171"/>
                </a:cubicBezTo>
                <a:cubicBezTo>
                  <a:pt x="14265" y="5160"/>
                  <a:pt x="14256" y="5152"/>
                  <a:pt x="14244" y="5152"/>
                </a:cubicBezTo>
                <a:close/>
                <a:moveTo>
                  <a:pt x="14450" y="5152"/>
                </a:moveTo>
                <a:cubicBezTo>
                  <a:pt x="14439" y="5152"/>
                  <a:pt x="14428" y="5160"/>
                  <a:pt x="14421" y="5171"/>
                </a:cubicBezTo>
                <a:cubicBezTo>
                  <a:pt x="14413" y="5183"/>
                  <a:pt x="14409" y="5197"/>
                  <a:pt x="14409" y="5215"/>
                </a:cubicBezTo>
                <a:cubicBezTo>
                  <a:pt x="14409" y="5232"/>
                  <a:pt x="14413" y="5247"/>
                  <a:pt x="14421" y="5258"/>
                </a:cubicBezTo>
                <a:cubicBezTo>
                  <a:pt x="14428" y="5269"/>
                  <a:pt x="14439" y="5278"/>
                  <a:pt x="14450" y="5278"/>
                </a:cubicBezTo>
                <a:cubicBezTo>
                  <a:pt x="14473" y="5278"/>
                  <a:pt x="14490" y="5249"/>
                  <a:pt x="14490" y="5215"/>
                </a:cubicBezTo>
                <a:cubicBezTo>
                  <a:pt x="14490" y="5197"/>
                  <a:pt x="14486" y="5183"/>
                  <a:pt x="14479" y="5171"/>
                </a:cubicBezTo>
                <a:cubicBezTo>
                  <a:pt x="14471" y="5160"/>
                  <a:pt x="14462" y="5152"/>
                  <a:pt x="14450" y="5152"/>
                </a:cubicBezTo>
                <a:close/>
                <a:moveTo>
                  <a:pt x="14656" y="5152"/>
                </a:moveTo>
                <a:cubicBezTo>
                  <a:pt x="14645" y="5152"/>
                  <a:pt x="14634" y="5160"/>
                  <a:pt x="14627" y="5171"/>
                </a:cubicBezTo>
                <a:cubicBezTo>
                  <a:pt x="14619" y="5183"/>
                  <a:pt x="14615" y="5197"/>
                  <a:pt x="14615" y="5215"/>
                </a:cubicBezTo>
                <a:cubicBezTo>
                  <a:pt x="14615" y="5232"/>
                  <a:pt x="14619" y="5247"/>
                  <a:pt x="14627" y="5258"/>
                </a:cubicBezTo>
                <a:cubicBezTo>
                  <a:pt x="14634" y="5269"/>
                  <a:pt x="14645" y="5278"/>
                  <a:pt x="14656" y="5278"/>
                </a:cubicBezTo>
                <a:cubicBezTo>
                  <a:pt x="14679" y="5278"/>
                  <a:pt x="14696" y="5249"/>
                  <a:pt x="14696" y="5215"/>
                </a:cubicBezTo>
                <a:cubicBezTo>
                  <a:pt x="14696" y="5197"/>
                  <a:pt x="14692" y="5183"/>
                  <a:pt x="14685" y="5171"/>
                </a:cubicBezTo>
                <a:cubicBezTo>
                  <a:pt x="14677" y="5160"/>
                  <a:pt x="14668" y="5152"/>
                  <a:pt x="14656" y="5152"/>
                </a:cubicBezTo>
                <a:close/>
                <a:moveTo>
                  <a:pt x="8557" y="5938"/>
                </a:moveTo>
                <a:cubicBezTo>
                  <a:pt x="8568" y="5955"/>
                  <a:pt x="8582" y="6062"/>
                  <a:pt x="8590" y="6174"/>
                </a:cubicBezTo>
                <a:cubicBezTo>
                  <a:pt x="8598" y="6296"/>
                  <a:pt x="8647" y="6436"/>
                  <a:pt x="8710" y="6520"/>
                </a:cubicBezTo>
                <a:lnTo>
                  <a:pt x="8814" y="6659"/>
                </a:lnTo>
                <a:lnTo>
                  <a:pt x="10764" y="6659"/>
                </a:lnTo>
                <a:cubicBezTo>
                  <a:pt x="12686" y="6659"/>
                  <a:pt x="12856" y="6677"/>
                  <a:pt x="12905" y="6349"/>
                </a:cubicBezTo>
                <a:cubicBezTo>
                  <a:pt x="12912" y="6302"/>
                  <a:pt x="12916" y="6248"/>
                  <a:pt x="12923" y="6186"/>
                </a:cubicBezTo>
                <a:cubicBezTo>
                  <a:pt x="12935" y="6074"/>
                  <a:pt x="12945" y="6013"/>
                  <a:pt x="12964" y="5981"/>
                </a:cubicBezTo>
                <a:cubicBezTo>
                  <a:pt x="12974" y="5966"/>
                  <a:pt x="12986" y="5957"/>
                  <a:pt x="13001" y="5954"/>
                </a:cubicBezTo>
                <a:cubicBezTo>
                  <a:pt x="13002" y="5954"/>
                  <a:pt x="13002" y="5954"/>
                  <a:pt x="13003" y="5954"/>
                </a:cubicBezTo>
                <a:cubicBezTo>
                  <a:pt x="13019" y="5951"/>
                  <a:pt x="13039" y="5954"/>
                  <a:pt x="13064" y="5958"/>
                </a:cubicBezTo>
                <a:cubicBezTo>
                  <a:pt x="13103" y="5964"/>
                  <a:pt x="13173" y="5986"/>
                  <a:pt x="13257" y="6019"/>
                </a:cubicBezTo>
                <a:cubicBezTo>
                  <a:pt x="13427" y="6083"/>
                  <a:pt x="13654" y="6185"/>
                  <a:pt x="13795" y="6258"/>
                </a:cubicBezTo>
                <a:cubicBezTo>
                  <a:pt x="13866" y="6295"/>
                  <a:pt x="13916" y="6326"/>
                  <a:pt x="13927" y="6341"/>
                </a:cubicBezTo>
                <a:cubicBezTo>
                  <a:pt x="13944" y="6368"/>
                  <a:pt x="13939" y="6467"/>
                  <a:pt x="13915" y="6563"/>
                </a:cubicBezTo>
                <a:cubicBezTo>
                  <a:pt x="13872" y="6735"/>
                  <a:pt x="13874" y="6737"/>
                  <a:pt x="14006" y="6701"/>
                </a:cubicBezTo>
                <a:cubicBezTo>
                  <a:pt x="14233" y="6639"/>
                  <a:pt x="14341" y="6606"/>
                  <a:pt x="14457" y="6638"/>
                </a:cubicBezTo>
                <a:cubicBezTo>
                  <a:pt x="14514" y="6654"/>
                  <a:pt x="14574" y="6686"/>
                  <a:pt x="14650" y="6738"/>
                </a:cubicBezTo>
                <a:cubicBezTo>
                  <a:pt x="14726" y="6790"/>
                  <a:pt x="14818" y="6860"/>
                  <a:pt x="14943" y="6956"/>
                </a:cubicBezTo>
                <a:lnTo>
                  <a:pt x="15417" y="7320"/>
                </a:lnTo>
                <a:lnTo>
                  <a:pt x="15437" y="8191"/>
                </a:lnTo>
                <a:cubicBezTo>
                  <a:pt x="15444" y="8481"/>
                  <a:pt x="15448" y="8695"/>
                  <a:pt x="15462" y="8853"/>
                </a:cubicBezTo>
                <a:cubicBezTo>
                  <a:pt x="15504" y="9328"/>
                  <a:pt x="15650" y="9299"/>
                  <a:pt x="16323" y="9299"/>
                </a:cubicBezTo>
                <a:lnTo>
                  <a:pt x="16992" y="9299"/>
                </a:lnTo>
                <a:lnTo>
                  <a:pt x="17153" y="9629"/>
                </a:lnTo>
                <a:cubicBezTo>
                  <a:pt x="17241" y="9811"/>
                  <a:pt x="17348" y="10042"/>
                  <a:pt x="17390" y="10143"/>
                </a:cubicBezTo>
                <a:cubicBezTo>
                  <a:pt x="17427" y="10232"/>
                  <a:pt x="17445" y="10278"/>
                  <a:pt x="17445" y="10312"/>
                </a:cubicBezTo>
                <a:cubicBezTo>
                  <a:pt x="17445" y="10328"/>
                  <a:pt x="17440" y="10342"/>
                  <a:pt x="17431" y="10357"/>
                </a:cubicBezTo>
                <a:cubicBezTo>
                  <a:pt x="17421" y="10372"/>
                  <a:pt x="17407" y="10388"/>
                  <a:pt x="17388" y="10408"/>
                </a:cubicBezTo>
                <a:cubicBezTo>
                  <a:pt x="17168" y="10638"/>
                  <a:pt x="17167" y="10644"/>
                  <a:pt x="17167" y="11660"/>
                </a:cubicBezTo>
                <a:cubicBezTo>
                  <a:pt x="17167" y="12112"/>
                  <a:pt x="17168" y="12399"/>
                  <a:pt x="17194" y="12584"/>
                </a:cubicBezTo>
                <a:cubicBezTo>
                  <a:pt x="17211" y="12707"/>
                  <a:pt x="17239" y="12785"/>
                  <a:pt x="17284" y="12835"/>
                </a:cubicBezTo>
                <a:cubicBezTo>
                  <a:pt x="17352" y="12912"/>
                  <a:pt x="17458" y="12926"/>
                  <a:pt x="17626" y="12943"/>
                </a:cubicBezTo>
                <a:lnTo>
                  <a:pt x="17929" y="12975"/>
                </a:lnTo>
                <a:lnTo>
                  <a:pt x="17917" y="13441"/>
                </a:lnTo>
                <a:cubicBezTo>
                  <a:pt x="17914" y="13569"/>
                  <a:pt x="17907" y="13695"/>
                  <a:pt x="17897" y="13795"/>
                </a:cubicBezTo>
                <a:cubicBezTo>
                  <a:pt x="17886" y="13894"/>
                  <a:pt x="17874" y="13968"/>
                  <a:pt x="17862" y="13991"/>
                </a:cubicBezTo>
                <a:cubicBezTo>
                  <a:pt x="17855" y="14004"/>
                  <a:pt x="17842" y="14014"/>
                  <a:pt x="17826" y="14025"/>
                </a:cubicBezTo>
                <a:cubicBezTo>
                  <a:pt x="17778" y="14055"/>
                  <a:pt x="17695" y="14074"/>
                  <a:pt x="17593" y="14074"/>
                </a:cubicBezTo>
                <a:cubicBezTo>
                  <a:pt x="17501" y="14074"/>
                  <a:pt x="17440" y="14082"/>
                  <a:pt x="17392" y="14105"/>
                </a:cubicBezTo>
                <a:cubicBezTo>
                  <a:pt x="17344" y="14128"/>
                  <a:pt x="17308" y="14169"/>
                  <a:pt x="17266" y="14233"/>
                </a:cubicBezTo>
                <a:cubicBezTo>
                  <a:pt x="17241" y="14272"/>
                  <a:pt x="17221" y="14301"/>
                  <a:pt x="17207" y="14339"/>
                </a:cubicBezTo>
                <a:cubicBezTo>
                  <a:pt x="17193" y="14377"/>
                  <a:pt x="17183" y="14424"/>
                  <a:pt x="17177" y="14496"/>
                </a:cubicBezTo>
                <a:cubicBezTo>
                  <a:pt x="17165" y="14640"/>
                  <a:pt x="17168" y="14884"/>
                  <a:pt x="17170" y="15369"/>
                </a:cubicBezTo>
                <a:lnTo>
                  <a:pt x="17175" y="16350"/>
                </a:lnTo>
                <a:lnTo>
                  <a:pt x="16960" y="16753"/>
                </a:lnTo>
                <a:cubicBezTo>
                  <a:pt x="16759" y="17131"/>
                  <a:pt x="16695" y="17267"/>
                  <a:pt x="16498" y="17315"/>
                </a:cubicBezTo>
                <a:cubicBezTo>
                  <a:pt x="16379" y="17344"/>
                  <a:pt x="16212" y="17343"/>
                  <a:pt x="15941" y="17343"/>
                </a:cubicBezTo>
                <a:cubicBezTo>
                  <a:pt x="15684" y="17343"/>
                  <a:pt x="15501" y="17351"/>
                  <a:pt x="15369" y="17376"/>
                </a:cubicBezTo>
                <a:cubicBezTo>
                  <a:pt x="15149" y="17418"/>
                  <a:pt x="15073" y="17505"/>
                  <a:pt x="15047" y="17673"/>
                </a:cubicBezTo>
                <a:cubicBezTo>
                  <a:pt x="15036" y="17750"/>
                  <a:pt x="15022" y="18082"/>
                  <a:pt x="15017" y="18410"/>
                </a:cubicBezTo>
                <a:lnTo>
                  <a:pt x="15006" y="19007"/>
                </a:lnTo>
                <a:lnTo>
                  <a:pt x="14737" y="19212"/>
                </a:lnTo>
                <a:cubicBezTo>
                  <a:pt x="14508" y="19387"/>
                  <a:pt x="13816" y="19754"/>
                  <a:pt x="13394" y="19941"/>
                </a:cubicBezTo>
                <a:cubicBezTo>
                  <a:pt x="13253" y="20003"/>
                  <a:pt x="13144" y="20047"/>
                  <a:pt x="13090" y="20055"/>
                </a:cubicBezTo>
                <a:lnTo>
                  <a:pt x="12947" y="20075"/>
                </a:lnTo>
                <a:lnTo>
                  <a:pt x="12934" y="19668"/>
                </a:lnTo>
                <a:cubicBezTo>
                  <a:pt x="12932" y="19589"/>
                  <a:pt x="12929" y="19523"/>
                  <a:pt x="12924" y="19465"/>
                </a:cubicBezTo>
                <a:cubicBezTo>
                  <a:pt x="12915" y="19351"/>
                  <a:pt x="12900" y="19270"/>
                  <a:pt x="12877" y="19206"/>
                </a:cubicBezTo>
                <a:cubicBezTo>
                  <a:pt x="12865" y="19174"/>
                  <a:pt x="12852" y="19145"/>
                  <a:pt x="12835" y="19117"/>
                </a:cubicBezTo>
                <a:lnTo>
                  <a:pt x="12748" y="18976"/>
                </a:lnTo>
                <a:lnTo>
                  <a:pt x="10776" y="18976"/>
                </a:lnTo>
                <a:cubicBezTo>
                  <a:pt x="9519" y="18976"/>
                  <a:pt x="8776" y="18998"/>
                  <a:pt x="8726" y="19039"/>
                </a:cubicBezTo>
                <a:cubicBezTo>
                  <a:pt x="8679" y="19077"/>
                  <a:pt x="8636" y="19201"/>
                  <a:pt x="8607" y="19353"/>
                </a:cubicBezTo>
                <a:cubicBezTo>
                  <a:pt x="8577" y="19506"/>
                  <a:pt x="8562" y="19689"/>
                  <a:pt x="8571" y="19847"/>
                </a:cubicBezTo>
                <a:cubicBezTo>
                  <a:pt x="8575" y="19929"/>
                  <a:pt x="8573" y="19987"/>
                  <a:pt x="8566" y="20026"/>
                </a:cubicBezTo>
                <a:cubicBezTo>
                  <a:pt x="8562" y="20045"/>
                  <a:pt x="8557" y="20058"/>
                  <a:pt x="8550" y="20069"/>
                </a:cubicBezTo>
                <a:cubicBezTo>
                  <a:pt x="8543" y="20080"/>
                  <a:pt x="8533" y="20086"/>
                  <a:pt x="8522" y="20088"/>
                </a:cubicBezTo>
                <a:cubicBezTo>
                  <a:pt x="8481" y="20098"/>
                  <a:pt x="8250" y="20007"/>
                  <a:pt x="7980" y="19884"/>
                </a:cubicBezTo>
                <a:cubicBezTo>
                  <a:pt x="7710" y="19761"/>
                  <a:pt x="7402" y="19608"/>
                  <a:pt x="7205" y="19491"/>
                </a:cubicBezTo>
                <a:lnTo>
                  <a:pt x="6895" y="19306"/>
                </a:lnTo>
                <a:lnTo>
                  <a:pt x="6875" y="18602"/>
                </a:lnTo>
                <a:cubicBezTo>
                  <a:pt x="6870" y="18433"/>
                  <a:pt x="6867" y="18304"/>
                  <a:pt x="6862" y="18203"/>
                </a:cubicBezTo>
                <a:cubicBezTo>
                  <a:pt x="6852" y="18002"/>
                  <a:pt x="6837" y="17914"/>
                  <a:pt x="6804" y="17846"/>
                </a:cubicBezTo>
                <a:cubicBezTo>
                  <a:pt x="6787" y="17811"/>
                  <a:pt x="6768" y="17782"/>
                  <a:pt x="6740" y="17745"/>
                </a:cubicBezTo>
                <a:cubicBezTo>
                  <a:pt x="6712" y="17709"/>
                  <a:pt x="6689" y="17680"/>
                  <a:pt x="6660" y="17659"/>
                </a:cubicBezTo>
                <a:cubicBezTo>
                  <a:pt x="6630" y="17638"/>
                  <a:pt x="6594" y="17623"/>
                  <a:pt x="6538" y="17614"/>
                </a:cubicBezTo>
                <a:cubicBezTo>
                  <a:pt x="6427" y="17594"/>
                  <a:pt x="6236" y="17594"/>
                  <a:pt x="5863" y="17594"/>
                </a:cubicBezTo>
                <a:lnTo>
                  <a:pt x="5101" y="17594"/>
                </a:lnTo>
                <a:lnTo>
                  <a:pt x="4904" y="17311"/>
                </a:lnTo>
                <a:cubicBezTo>
                  <a:pt x="4850" y="17233"/>
                  <a:pt x="4781" y="17127"/>
                  <a:pt x="4714" y="17016"/>
                </a:cubicBezTo>
                <a:cubicBezTo>
                  <a:pt x="4647" y="16905"/>
                  <a:pt x="4581" y="16791"/>
                  <a:pt x="4534" y="16700"/>
                </a:cubicBezTo>
                <a:lnTo>
                  <a:pt x="4361" y="16368"/>
                </a:lnTo>
                <a:lnTo>
                  <a:pt x="4352" y="15404"/>
                </a:lnTo>
                <a:lnTo>
                  <a:pt x="4343" y="14441"/>
                </a:lnTo>
                <a:lnTo>
                  <a:pt x="4228" y="14290"/>
                </a:lnTo>
                <a:cubicBezTo>
                  <a:pt x="4183" y="14232"/>
                  <a:pt x="4143" y="14193"/>
                  <a:pt x="4094" y="14170"/>
                </a:cubicBezTo>
                <a:cubicBezTo>
                  <a:pt x="4069" y="14158"/>
                  <a:pt x="4042" y="14152"/>
                  <a:pt x="4013" y="14146"/>
                </a:cubicBezTo>
                <a:cubicBezTo>
                  <a:pt x="3983" y="14141"/>
                  <a:pt x="3950" y="14139"/>
                  <a:pt x="3911" y="14139"/>
                </a:cubicBezTo>
                <a:cubicBezTo>
                  <a:pt x="3879" y="14139"/>
                  <a:pt x="3851" y="14136"/>
                  <a:pt x="3826" y="14133"/>
                </a:cubicBezTo>
                <a:cubicBezTo>
                  <a:pt x="3776" y="14126"/>
                  <a:pt x="3737" y="14110"/>
                  <a:pt x="3708" y="14078"/>
                </a:cubicBezTo>
                <a:cubicBezTo>
                  <a:pt x="3634" y="13998"/>
                  <a:pt x="3618" y="13818"/>
                  <a:pt x="3611" y="13431"/>
                </a:cubicBezTo>
                <a:lnTo>
                  <a:pt x="3602" y="12981"/>
                </a:lnTo>
                <a:lnTo>
                  <a:pt x="3793" y="12999"/>
                </a:lnTo>
                <a:cubicBezTo>
                  <a:pt x="3950" y="13012"/>
                  <a:pt x="4097" y="12959"/>
                  <a:pt x="4199" y="12863"/>
                </a:cubicBezTo>
                <a:cubicBezTo>
                  <a:pt x="4220" y="12844"/>
                  <a:pt x="4238" y="12823"/>
                  <a:pt x="4255" y="12800"/>
                </a:cubicBezTo>
                <a:cubicBezTo>
                  <a:pt x="4271" y="12777"/>
                  <a:pt x="4285" y="12755"/>
                  <a:pt x="4297" y="12729"/>
                </a:cubicBezTo>
                <a:cubicBezTo>
                  <a:pt x="4309" y="12704"/>
                  <a:pt x="4320" y="12677"/>
                  <a:pt x="4327" y="12649"/>
                </a:cubicBezTo>
                <a:cubicBezTo>
                  <a:pt x="4340" y="12597"/>
                  <a:pt x="4350" y="12463"/>
                  <a:pt x="4355" y="12279"/>
                </a:cubicBezTo>
                <a:cubicBezTo>
                  <a:pt x="4360" y="12095"/>
                  <a:pt x="4362" y="11859"/>
                  <a:pt x="4359" y="11601"/>
                </a:cubicBezTo>
                <a:lnTo>
                  <a:pt x="4343" y="10730"/>
                </a:lnTo>
                <a:lnTo>
                  <a:pt x="4202" y="10549"/>
                </a:lnTo>
                <a:lnTo>
                  <a:pt x="4058" y="10367"/>
                </a:lnTo>
                <a:lnTo>
                  <a:pt x="4131" y="10158"/>
                </a:lnTo>
                <a:cubicBezTo>
                  <a:pt x="4172" y="10043"/>
                  <a:pt x="4288" y="9788"/>
                  <a:pt x="4388" y="9592"/>
                </a:cubicBezTo>
                <a:lnTo>
                  <a:pt x="4571" y="9236"/>
                </a:lnTo>
                <a:lnTo>
                  <a:pt x="5601" y="9236"/>
                </a:lnTo>
                <a:cubicBezTo>
                  <a:pt x="6166" y="9236"/>
                  <a:pt x="6641" y="9229"/>
                  <a:pt x="6657" y="9221"/>
                </a:cubicBezTo>
                <a:cubicBezTo>
                  <a:pt x="6661" y="9218"/>
                  <a:pt x="6665" y="9224"/>
                  <a:pt x="6669" y="9236"/>
                </a:cubicBezTo>
                <a:cubicBezTo>
                  <a:pt x="6680" y="9272"/>
                  <a:pt x="6689" y="9363"/>
                  <a:pt x="6691" y="9474"/>
                </a:cubicBezTo>
                <a:cubicBezTo>
                  <a:pt x="6692" y="9588"/>
                  <a:pt x="6689" y="9658"/>
                  <a:pt x="6675" y="9708"/>
                </a:cubicBezTo>
                <a:cubicBezTo>
                  <a:pt x="6675" y="9708"/>
                  <a:pt x="6675" y="9710"/>
                  <a:pt x="6675" y="9710"/>
                </a:cubicBezTo>
                <a:cubicBezTo>
                  <a:pt x="6668" y="9735"/>
                  <a:pt x="6658" y="9753"/>
                  <a:pt x="6644" y="9771"/>
                </a:cubicBezTo>
                <a:cubicBezTo>
                  <a:pt x="6631" y="9788"/>
                  <a:pt x="6614" y="9804"/>
                  <a:pt x="6592" y="9820"/>
                </a:cubicBezTo>
                <a:cubicBezTo>
                  <a:pt x="6564" y="9841"/>
                  <a:pt x="6535" y="9878"/>
                  <a:pt x="6512" y="9920"/>
                </a:cubicBezTo>
                <a:cubicBezTo>
                  <a:pt x="6488" y="9962"/>
                  <a:pt x="6469" y="10009"/>
                  <a:pt x="6463" y="10052"/>
                </a:cubicBezTo>
                <a:cubicBezTo>
                  <a:pt x="6452" y="10120"/>
                  <a:pt x="6442" y="10161"/>
                  <a:pt x="6418" y="10180"/>
                </a:cubicBezTo>
                <a:cubicBezTo>
                  <a:pt x="6406" y="10190"/>
                  <a:pt x="6390" y="10194"/>
                  <a:pt x="6369" y="10196"/>
                </a:cubicBezTo>
                <a:cubicBezTo>
                  <a:pt x="6348" y="10197"/>
                  <a:pt x="6322" y="10194"/>
                  <a:pt x="6289" y="10190"/>
                </a:cubicBezTo>
                <a:cubicBezTo>
                  <a:pt x="6228" y="10182"/>
                  <a:pt x="6189" y="10183"/>
                  <a:pt x="6157" y="10203"/>
                </a:cubicBezTo>
                <a:cubicBezTo>
                  <a:pt x="6140" y="10214"/>
                  <a:pt x="6126" y="10230"/>
                  <a:pt x="6113" y="10251"/>
                </a:cubicBezTo>
                <a:cubicBezTo>
                  <a:pt x="6100" y="10271"/>
                  <a:pt x="6087" y="10295"/>
                  <a:pt x="6073" y="10327"/>
                </a:cubicBezTo>
                <a:cubicBezTo>
                  <a:pt x="6034" y="10417"/>
                  <a:pt x="6010" y="10574"/>
                  <a:pt x="6018" y="10693"/>
                </a:cubicBezTo>
                <a:cubicBezTo>
                  <a:pt x="6021" y="10744"/>
                  <a:pt x="6023" y="10782"/>
                  <a:pt x="6023" y="10811"/>
                </a:cubicBezTo>
                <a:cubicBezTo>
                  <a:pt x="6023" y="10811"/>
                  <a:pt x="6023" y="10813"/>
                  <a:pt x="6023" y="10813"/>
                </a:cubicBezTo>
                <a:cubicBezTo>
                  <a:pt x="6022" y="10841"/>
                  <a:pt x="6018" y="10860"/>
                  <a:pt x="6010" y="10872"/>
                </a:cubicBezTo>
                <a:cubicBezTo>
                  <a:pt x="5992" y="10896"/>
                  <a:pt x="5954" y="10891"/>
                  <a:pt x="5880" y="10882"/>
                </a:cubicBezTo>
                <a:cubicBezTo>
                  <a:pt x="5817" y="10873"/>
                  <a:pt x="5777" y="10874"/>
                  <a:pt x="5744" y="10895"/>
                </a:cubicBezTo>
                <a:cubicBezTo>
                  <a:pt x="5728" y="10906"/>
                  <a:pt x="5713" y="10922"/>
                  <a:pt x="5700" y="10943"/>
                </a:cubicBezTo>
                <a:cubicBezTo>
                  <a:pt x="5686" y="10964"/>
                  <a:pt x="5673" y="10991"/>
                  <a:pt x="5659" y="11025"/>
                </a:cubicBezTo>
                <a:cubicBezTo>
                  <a:pt x="5631" y="11089"/>
                  <a:pt x="5615" y="11139"/>
                  <a:pt x="5611" y="11186"/>
                </a:cubicBezTo>
                <a:cubicBezTo>
                  <a:pt x="5607" y="11234"/>
                  <a:pt x="5615" y="11280"/>
                  <a:pt x="5632" y="11338"/>
                </a:cubicBezTo>
                <a:cubicBezTo>
                  <a:pt x="5656" y="11416"/>
                  <a:pt x="5655" y="11486"/>
                  <a:pt x="5637" y="11538"/>
                </a:cubicBezTo>
                <a:cubicBezTo>
                  <a:pt x="5628" y="11564"/>
                  <a:pt x="5614" y="11586"/>
                  <a:pt x="5596" y="11601"/>
                </a:cubicBezTo>
                <a:cubicBezTo>
                  <a:pt x="5579" y="11616"/>
                  <a:pt x="5556" y="11625"/>
                  <a:pt x="5531" y="11625"/>
                </a:cubicBezTo>
                <a:cubicBezTo>
                  <a:pt x="5510" y="11625"/>
                  <a:pt x="5489" y="11641"/>
                  <a:pt x="5468" y="11670"/>
                </a:cubicBezTo>
                <a:cubicBezTo>
                  <a:pt x="5447" y="11698"/>
                  <a:pt x="5430" y="11735"/>
                  <a:pt x="5412" y="11782"/>
                </a:cubicBezTo>
                <a:cubicBezTo>
                  <a:pt x="5378" y="11875"/>
                  <a:pt x="5352" y="11995"/>
                  <a:pt x="5352" y="12104"/>
                </a:cubicBezTo>
                <a:cubicBezTo>
                  <a:pt x="5352" y="12177"/>
                  <a:pt x="5354" y="12237"/>
                  <a:pt x="5360" y="12289"/>
                </a:cubicBezTo>
                <a:cubicBezTo>
                  <a:pt x="5365" y="12341"/>
                  <a:pt x="5375" y="12387"/>
                  <a:pt x="5388" y="12425"/>
                </a:cubicBezTo>
                <a:cubicBezTo>
                  <a:pt x="5402" y="12462"/>
                  <a:pt x="5419" y="12493"/>
                  <a:pt x="5442" y="12523"/>
                </a:cubicBezTo>
                <a:cubicBezTo>
                  <a:pt x="5466" y="12553"/>
                  <a:pt x="5494" y="12581"/>
                  <a:pt x="5530" y="12609"/>
                </a:cubicBezTo>
                <a:lnTo>
                  <a:pt x="5656" y="12708"/>
                </a:lnTo>
                <a:lnTo>
                  <a:pt x="5545" y="12831"/>
                </a:lnTo>
                <a:cubicBezTo>
                  <a:pt x="5435" y="12954"/>
                  <a:pt x="5412" y="13126"/>
                  <a:pt x="5449" y="13254"/>
                </a:cubicBezTo>
                <a:cubicBezTo>
                  <a:pt x="5458" y="13286"/>
                  <a:pt x="5470" y="13315"/>
                  <a:pt x="5486" y="13341"/>
                </a:cubicBezTo>
                <a:cubicBezTo>
                  <a:pt x="5519" y="13391"/>
                  <a:pt x="5564" y="13425"/>
                  <a:pt x="5620" y="13431"/>
                </a:cubicBezTo>
                <a:cubicBezTo>
                  <a:pt x="5648" y="13434"/>
                  <a:pt x="5679" y="13430"/>
                  <a:pt x="5711" y="13417"/>
                </a:cubicBezTo>
                <a:cubicBezTo>
                  <a:pt x="5786" y="13389"/>
                  <a:pt x="5841" y="13414"/>
                  <a:pt x="5907" y="13508"/>
                </a:cubicBezTo>
                <a:cubicBezTo>
                  <a:pt x="5925" y="13534"/>
                  <a:pt x="5941" y="13555"/>
                  <a:pt x="5956" y="13571"/>
                </a:cubicBezTo>
                <a:cubicBezTo>
                  <a:pt x="6002" y="13617"/>
                  <a:pt x="6041" y="13615"/>
                  <a:pt x="6103" y="13578"/>
                </a:cubicBezTo>
                <a:cubicBezTo>
                  <a:pt x="6160" y="13545"/>
                  <a:pt x="6218" y="13469"/>
                  <a:pt x="6234" y="13407"/>
                </a:cubicBezTo>
                <a:cubicBezTo>
                  <a:pt x="6258" y="13313"/>
                  <a:pt x="6285" y="13337"/>
                  <a:pt x="6419" y="13574"/>
                </a:cubicBezTo>
                <a:lnTo>
                  <a:pt x="6577" y="13854"/>
                </a:lnTo>
                <a:lnTo>
                  <a:pt x="6498" y="14009"/>
                </a:lnTo>
                <a:cubicBezTo>
                  <a:pt x="6470" y="14063"/>
                  <a:pt x="6451" y="14121"/>
                  <a:pt x="6440" y="14188"/>
                </a:cubicBezTo>
                <a:cubicBezTo>
                  <a:pt x="6429" y="14254"/>
                  <a:pt x="6425" y="14329"/>
                  <a:pt x="6429" y="14418"/>
                </a:cubicBezTo>
                <a:cubicBezTo>
                  <a:pt x="6435" y="14542"/>
                  <a:pt x="6438" y="14606"/>
                  <a:pt x="6422" y="14640"/>
                </a:cubicBezTo>
                <a:cubicBezTo>
                  <a:pt x="6414" y="14657"/>
                  <a:pt x="6401" y="14665"/>
                  <a:pt x="6382" y="14671"/>
                </a:cubicBezTo>
                <a:cubicBezTo>
                  <a:pt x="6363" y="14677"/>
                  <a:pt x="6337" y="14680"/>
                  <a:pt x="6303" y="14683"/>
                </a:cubicBezTo>
                <a:cubicBezTo>
                  <a:pt x="6126" y="14697"/>
                  <a:pt x="6039" y="14830"/>
                  <a:pt x="6043" y="15084"/>
                </a:cubicBezTo>
                <a:cubicBezTo>
                  <a:pt x="6046" y="15211"/>
                  <a:pt x="6059" y="15291"/>
                  <a:pt x="6094" y="15345"/>
                </a:cubicBezTo>
                <a:cubicBezTo>
                  <a:pt x="6112" y="15372"/>
                  <a:pt x="6135" y="15393"/>
                  <a:pt x="6167" y="15410"/>
                </a:cubicBezTo>
                <a:cubicBezTo>
                  <a:pt x="6199" y="15427"/>
                  <a:pt x="6237" y="15439"/>
                  <a:pt x="6287" y="15452"/>
                </a:cubicBezTo>
                <a:cubicBezTo>
                  <a:pt x="6419" y="15484"/>
                  <a:pt x="6445" y="15516"/>
                  <a:pt x="6456" y="15662"/>
                </a:cubicBezTo>
                <a:cubicBezTo>
                  <a:pt x="6460" y="15712"/>
                  <a:pt x="6470" y="15757"/>
                  <a:pt x="6486" y="15796"/>
                </a:cubicBezTo>
                <a:cubicBezTo>
                  <a:pt x="6534" y="15912"/>
                  <a:pt x="6632" y="15975"/>
                  <a:pt x="6740" y="15943"/>
                </a:cubicBezTo>
                <a:cubicBezTo>
                  <a:pt x="6784" y="15930"/>
                  <a:pt x="6806" y="15931"/>
                  <a:pt x="6826" y="15951"/>
                </a:cubicBezTo>
                <a:cubicBezTo>
                  <a:pt x="6829" y="15955"/>
                  <a:pt x="6834" y="15953"/>
                  <a:pt x="6837" y="15959"/>
                </a:cubicBezTo>
                <a:cubicBezTo>
                  <a:pt x="6858" y="15994"/>
                  <a:pt x="6871" y="16067"/>
                  <a:pt x="6893" y="16210"/>
                </a:cubicBezTo>
                <a:cubicBezTo>
                  <a:pt x="6933" y="16480"/>
                  <a:pt x="6987" y="16550"/>
                  <a:pt x="7191" y="16586"/>
                </a:cubicBezTo>
                <a:cubicBezTo>
                  <a:pt x="7358" y="16615"/>
                  <a:pt x="7398" y="16648"/>
                  <a:pt x="7446" y="16800"/>
                </a:cubicBezTo>
                <a:cubicBezTo>
                  <a:pt x="7459" y="16841"/>
                  <a:pt x="7469" y="16873"/>
                  <a:pt x="7481" y="16896"/>
                </a:cubicBezTo>
                <a:cubicBezTo>
                  <a:pt x="7492" y="16920"/>
                  <a:pt x="7503" y="16935"/>
                  <a:pt x="7518" y="16945"/>
                </a:cubicBezTo>
                <a:cubicBezTo>
                  <a:pt x="7548" y="16966"/>
                  <a:pt x="7589" y="16962"/>
                  <a:pt x="7662" y="16947"/>
                </a:cubicBezTo>
                <a:cubicBezTo>
                  <a:pt x="7733" y="16933"/>
                  <a:pt x="7774" y="16929"/>
                  <a:pt x="7804" y="16947"/>
                </a:cubicBezTo>
                <a:cubicBezTo>
                  <a:pt x="7819" y="16957"/>
                  <a:pt x="7830" y="16973"/>
                  <a:pt x="7841" y="16995"/>
                </a:cubicBezTo>
                <a:cubicBezTo>
                  <a:pt x="7852" y="17016"/>
                  <a:pt x="7862" y="17044"/>
                  <a:pt x="7873" y="17081"/>
                </a:cubicBezTo>
                <a:cubicBezTo>
                  <a:pt x="7892" y="17139"/>
                  <a:pt x="7918" y="17191"/>
                  <a:pt x="7948" y="17234"/>
                </a:cubicBezTo>
                <a:cubicBezTo>
                  <a:pt x="7978" y="17278"/>
                  <a:pt x="8012" y="17313"/>
                  <a:pt x="8050" y="17339"/>
                </a:cubicBezTo>
                <a:cubicBezTo>
                  <a:pt x="8087" y="17364"/>
                  <a:pt x="8126" y="17380"/>
                  <a:pt x="8165" y="17384"/>
                </a:cubicBezTo>
                <a:cubicBezTo>
                  <a:pt x="8205" y="17388"/>
                  <a:pt x="8245" y="17379"/>
                  <a:pt x="8281" y="17358"/>
                </a:cubicBezTo>
                <a:cubicBezTo>
                  <a:pt x="8306" y="17344"/>
                  <a:pt x="8326" y="17334"/>
                  <a:pt x="8343" y="17329"/>
                </a:cubicBezTo>
                <a:cubicBezTo>
                  <a:pt x="8377" y="17319"/>
                  <a:pt x="8398" y="17329"/>
                  <a:pt x="8421" y="17366"/>
                </a:cubicBezTo>
                <a:cubicBezTo>
                  <a:pt x="8433" y="17385"/>
                  <a:pt x="8445" y="17410"/>
                  <a:pt x="8459" y="17443"/>
                </a:cubicBezTo>
                <a:cubicBezTo>
                  <a:pt x="8483" y="17498"/>
                  <a:pt x="8510" y="17542"/>
                  <a:pt x="8540" y="17574"/>
                </a:cubicBezTo>
                <a:cubicBezTo>
                  <a:pt x="8570" y="17607"/>
                  <a:pt x="8602" y="17625"/>
                  <a:pt x="8635" y="17633"/>
                </a:cubicBezTo>
                <a:cubicBezTo>
                  <a:pt x="8668" y="17642"/>
                  <a:pt x="8702" y="17639"/>
                  <a:pt x="8735" y="17622"/>
                </a:cubicBezTo>
                <a:cubicBezTo>
                  <a:pt x="8768" y="17605"/>
                  <a:pt x="8800" y="17575"/>
                  <a:pt x="8829" y="17533"/>
                </a:cubicBezTo>
                <a:lnTo>
                  <a:pt x="8926" y="17394"/>
                </a:lnTo>
                <a:lnTo>
                  <a:pt x="8981" y="17572"/>
                </a:lnTo>
                <a:cubicBezTo>
                  <a:pt x="9022" y="17702"/>
                  <a:pt x="9072" y="17755"/>
                  <a:pt x="9164" y="17769"/>
                </a:cubicBezTo>
                <a:cubicBezTo>
                  <a:pt x="9202" y="17775"/>
                  <a:pt x="9237" y="17771"/>
                  <a:pt x="9267" y="17757"/>
                </a:cubicBezTo>
                <a:cubicBezTo>
                  <a:pt x="9356" y="17716"/>
                  <a:pt x="9404" y="17590"/>
                  <a:pt x="9406" y="17388"/>
                </a:cubicBezTo>
                <a:cubicBezTo>
                  <a:pt x="9407" y="17211"/>
                  <a:pt x="9419" y="17195"/>
                  <a:pt x="9551" y="17191"/>
                </a:cubicBezTo>
                <a:cubicBezTo>
                  <a:pt x="9689" y="17187"/>
                  <a:pt x="9696" y="17197"/>
                  <a:pt x="9708" y="17423"/>
                </a:cubicBezTo>
                <a:cubicBezTo>
                  <a:pt x="9714" y="17537"/>
                  <a:pt x="9738" y="17628"/>
                  <a:pt x="9771" y="17694"/>
                </a:cubicBezTo>
                <a:cubicBezTo>
                  <a:pt x="9788" y="17728"/>
                  <a:pt x="9808" y="17754"/>
                  <a:pt x="9829" y="17775"/>
                </a:cubicBezTo>
                <a:cubicBezTo>
                  <a:pt x="9850" y="17796"/>
                  <a:pt x="9873" y="17811"/>
                  <a:pt x="9896" y="17818"/>
                </a:cubicBezTo>
                <a:cubicBezTo>
                  <a:pt x="9966" y="17841"/>
                  <a:pt x="10043" y="17802"/>
                  <a:pt x="10100" y="17694"/>
                </a:cubicBezTo>
                <a:cubicBezTo>
                  <a:pt x="10120" y="17658"/>
                  <a:pt x="10137" y="17614"/>
                  <a:pt x="10151" y="17563"/>
                </a:cubicBezTo>
                <a:cubicBezTo>
                  <a:pt x="10164" y="17515"/>
                  <a:pt x="10174" y="17480"/>
                  <a:pt x="10184" y="17453"/>
                </a:cubicBezTo>
                <a:cubicBezTo>
                  <a:pt x="10185" y="17452"/>
                  <a:pt x="10184" y="17451"/>
                  <a:pt x="10184" y="17451"/>
                </a:cubicBezTo>
                <a:cubicBezTo>
                  <a:pt x="10216" y="17369"/>
                  <a:pt x="10248" y="17371"/>
                  <a:pt x="10341" y="17401"/>
                </a:cubicBezTo>
                <a:cubicBezTo>
                  <a:pt x="10452" y="17437"/>
                  <a:pt x="10475" y="17472"/>
                  <a:pt x="10466" y="17592"/>
                </a:cubicBezTo>
                <a:cubicBezTo>
                  <a:pt x="10450" y="17816"/>
                  <a:pt x="10563" y="18034"/>
                  <a:pt x="10697" y="18034"/>
                </a:cubicBezTo>
                <a:cubicBezTo>
                  <a:pt x="10728" y="18034"/>
                  <a:pt x="10762" y="18024"/>
                  <a:pt x="10792" y="18011"/>
                </a:cubicBezTo>
                <a:cubicBezTo>
                  <a:pt x="10821" y="17997"/>
                  <a:pt x="10846" y="17978"/>
                  <a:pt x="10860" y="17958"/>
                </a:cubicBezTo>
                <a:cubicBezTo>
                  <a:pt x="10891" y="17910"/>
                  <a:pt x="10908" y="17801"/>
                  <a:pt x="10909" y="17690"/>
                </a:cubicBezTo>
                <a:cubicBezTo>
                  <a:pt x="10910" y="17580"/>
                  <a:pt x="10894" y="17469"/>
                  <a:pt x="10864" y="17423"/>
                </a:cubicBezTo>
                <a:cubicBezTo>
                  <a:pt x="10856" y="17410"/>
                  <a:pt x="10850" y="17399"/>
                  <a:pt x="10847" y="17388"/>
                </a:cubicBezTo>
                <a:cubicBezTo>
                  <a:pt x="10845" y="17376"/>
                  <a:pt x="10846" y="17364"/>
                  <a:pt x="10850" y="17352"/>
                </a:cubicBezTo>
                <a:cubicBezTo>
                  <a:pt x="10857" y="17329"/>
                  <a:pt x="10879" y="17305"/>
                  <a:pt x="10913" y="17278"/>
                </a:cubicBezTo>
                <a:cubicBezTo>
                  <a:pt x="10929" y="17264"/>
                  <a:pt x="10944" y="17254"/>
                  <a:pt x="10959" y="17248"/>
                </a:cubicBezTo>
                <a:cubicBezTo>
                  <a:pt x="10974" y="17243"/>
                  <a:pt x="10989" y="17242"/>
                  <a:pt x="11002" y="17244"/>
                </a:cubicBezTo>
                <a:cubicBezTo>
                  <a:pt x="11027" y="17249"/>
                  <a:pt x="11048" y="17267"/>
                  <a:pt x="11062" y="17297"/>
                </a:cubicBezTo>
                <a:cubicBezTo>
                  <a:pt x="11069" y="17312"/>
                  <a:pt x="11075" y="17330"/>
                  <a:pt x="11078" y="17350"/>
                </a:cubicBezTo>
                <a:cubicBezTo>
                  <a:pt x="11086" y="17391"/>
                  <a:pt x="11086" y="17442"/>
                  <a:pt x="11079" y="17500"/>
                </a:cubicBezTo>
                <a:cubicBezTo>
                  <a:pt x="11075" y="17529"/>
                  <a:pt x="11070" y="17560"/>
                  <a:pt x="11062" y="17592"/>
                </a:cubicBezTo>
                <a:cubicBezTo>
                  <a:pt x="11036" y="17698"/>
                  <a:pt x="11032" y="17795"/>
                  <a:pt x="11045" y="17875"/>
                </a:cubicBezTo>
                <a:cubicBezTo>
                  <a:pt x="11052" y="17917"/>
                  <a:pt x="11066" y="17954"/>
                  <a:pt x="11083" y="17985"/>
                </a:cubicBezTo>
                <a:cubicBezTo>
                  <a:pt x="11087" y="17994"/>
                  <a:pt x="11090" y="18003"/>
                  <a:pt x="11096" y="18011"/>
                </a:cubicBezTo>
                <a:cubicBezTo>
                  <a:pt x="11108" y="18029"/>
                  <a:pt x="11122" y="18045"/>
                  <a:pt x="11138" y="18058"/>
                </a:cubicBezTo>
                <a:cubicBezTo>
                  <a:pt x="11169" y="18083"/>
                  <a:pt x="11206" y="18095"/>
                  <a:pt x="11250" y="18095"/>
                </a:cubicBezTo>
                <a:cubicBezTo>
                  <a:pt x="11408" y="18095"/>
                  <a:pt x="11485" y="18002"/>
                  <a:pt x="11485" y="17808"/>
                </a:cubicBezTo>
                <a:cubicBezTo>
                  <a:pt x="11485" y="17728"/>
                  <a:pt x="11510" y="17653"/>
                  <a:pt x="11543" y="17604"/>
                </a:cubicBezTo>
                <a:cubicBezTo>
                  <a:pt x="11576" y="17555"/>
                  <a:pt x="11618" y="17532"/>
                  <a:pt x="11651" y="17563"/>
                </a:cubicBezTo>
                <a:cubicBezTo>
                  <a:pt x="11677" y="17586"/>
                  <a:pt x="11687" y="17651"/>
                  <a:pt x="11673" y="17704"/>
                </a:cubicBezTo>
                <a:cubicBezTo>
                  <a:pt x="11663" y="17745"/>
                  <a:pt x="11664" y="17789"/>
                  <a:pt x="11672" y="17834"/>
                </a:cubicBezTo>
                <a:cubicBezTo>
                  <a:pt x="11693" y="17945"/>
                  <a:pt x="11764" y="18053"/>
                  <a:pt x="11846" y="18086"/>
                </a:cubicBezTo>
                <a:cubicBezTo>
                  <a:pt x="11862" y="18092"/>
                  <a:pt x="11879" y="18095"/>
                  <a:pt x="11896" y="18095"/>
                </a:cubicBezTo>
                <a:cubicBezTo>
                  <a:pt x="11925" y="18095"/>
                  <a:pt x="11956" y="18084"/>
                  <a:pt x="11986" y="18062"/>
                </a:cubicBezTo>
                <a:cubicBezTo>
                  <a:pt x="12046" y="18019"/>
                  <a:pt x="12101" y="17942"/>
                  <a:pt x="12121" y="17873"/>
                </a:cubicBezTo>
                <a:cubicBezTo>
                  <a:pt x="12121" y="17873"/>
                  <a:pt x="12121" y="17872"/>
                  <a:pt x="12121" y="17871"/>
                </a:cubicBezTo>
                <a:cubicBezTo>
                  <a:pt x="12131" y="17837"/>
                  <a:pt x="12133" y="17805"/>
                  <a:pt x="12122" y="17779"/>
                </a:cubicBezTo>
                <a:cubicBezTo>
                  <a:pt x="12116" y="17762"/>
                  <a:pt x="12117" y="17743"/>
                  <a:pt x="12124" y="17724"/>
                </a:cubicBezTo>
                <a:cubicBezTo>
                  <a:pt x="12131" y="17704"/>
                  <a:pt x="12145" y="17686"/>
                  <a:pt x="12164" y="17667"/>
                </a:cubicBezTo>
                <a:cubicBezTo>
                  <a:pt x="12201" y="17630"/>
                  <a:pt x="12257" y="17596"/>
                  <a:pt x="12323" y="17578"/>
                </a:cubicBezTo>
                <a:cubicBezTo>
                  <a:pt x="12344" y="17573"/>
                  <a:pt x="12361" y="17571"/>
                  <a:pt x="12377" y="17571"/>
                </a:cubicBezTo>
                <a:cubicBezTo>
                  <a:pt x="12401" y="17570"/>
                  <a:pt x="12419" y="17577"/>
                  <a:pt x="12433" y="17590"/>
                </a:cubicBezTo>
                <a:cubicBezTo>
                  <a:pt x="12437" y="17595"/>
                  <a:pt x="12443" y="17598"/>
                  <a:pt x="12447" y="17604"/>
                </a:cubicBezTo>
                <a:cubicBezTo>
                  <a:pt x="12454" y="17616"/>
                  <a:pt x="12459" y="17631"/>
                  <a:pt x="12463" y="17649"/>
                </a:cubicBezTo>
                <a:cubicBezTo>
                  <a:pt x="12472" y="17684"/>
                  <a:pt x="12482" y="17713"/>
                  <a:pt x="12494" y="17738"/>
                </a:cubicBezTo>
                <a:cubicBezTo>
                  <a:pt x="12507" y="17762"/>
                  <a:pt x="12522" y="17783"/>
                  <a:pt x="12539" y="17799"/>
                </a:cubicBezTo>
                <a:cubicBezTo>
                  <a:pt x="12574" y="17830"/>
                  <a:pt x="12619" y="17843"/>
                  <a:pt x="12681" y="17844"/>
                </a:cubicBezTo>
                <a:cubicBezTo>
                  <a:pt x="12810" y="17845"/>
                  <a:pt x="12886" y="17738"/>
                  <a:pt x="12886" y="17553"/>
                </a:cubicBezTo>
                <a:cubicBezTo>
                  <a:pt x="12886" y="17502"/>
                  <a:pt x="12890" y="17461"/>
                  <a:pt x="12898" y="17431"/>
                </a:cubicBezTo>
                <a:cubicBezTo>
                  <a:pt x="12903" y="17416"/>
                  <a:pt x="12909" y="17403"/>
                  <a:pt x="12915" y="17394"/>
                </a:cubicBezTo>
                <a:cubicBezTo>
                  <a:pt x="12946" y="17346"/>
                  <a:pt x="13000" y="17366"/>
                  <a:pt x="13066" y="17460"/>
                </a:cubicBezTo>
                <a:cubicBezTo>
                  <a:pt x="13087" y="17491"/>
                  <a:pt x="13109" y="17514"/>
                  <a:pt x="13133" y="17533"/>
                </a:cubicBezTo>
                <a:cubicBezTo>
                  <a:pt x="13133" y="17533"/>
                  <a:pt x="13134" y="17535"/>
                  <a:pt x="13134" y="17535"/>
                </a:cubicBezTo>
                <a:cubicBezTo>
                  <a:pt x="13181" y="17572"/>
                  <a:pt x="13232" y="17586"/>
                  <a:pt x="13279" y="17582"/>
                </a:cubicBezTo>
                <a:cubicBezTo>
                  <a:pt x="13399" y="17572"/>
                  <a:pt x="13503" y="17440"/>
                  <a:pt x="13503" y="17234"/>
                </a:cubicBezTo>
                <a:cubicBezTo>
                  <a:pt x="13503" y="17151"/>
                  <a:pt x="13523" y="17087"/>
                  <a:pt x="13570" y="17030"/>
                </a:cubicBezTo>
                <a:cubicBezTo>
                  <a:pt x="13594" y="17001"/>
                  <a:pt x="13625" y="16974"/>
                  <a:pt x="13664" y="16947"/>
                </a:cubicBezTo>
                <a:cubicBezTo>
                  <a:pt x="13703" y="16921"/>
                  <a:pt x="13749" y="16897"/>
                  <a:pt x="13806" y="16871"/>
                </a:cubicBezTo>
                <a:cubicBezTo>
                  <a:pt x="13975" y="16793"/>
                  <a:pt x="13995" y="16795"/>
                  <a:pt x="14063" y="16910"/>
                </a:cubicBezTo>
                <a:cubicBezTo>
                  <a:pt x="14086" y="16949"/>
                  <a:pt x="14112" y="16978"/>
                  <a:pt x="14139" y="16997"/>
                </a:cubicBezTo>
                <a:cubicBezTo>
                  <a:pt x="14166" y="17016"/>
                  <a:pt x="14194" y="17027"/>
                  <a:pt x="14221" y="17028"/>
                </a:cubicBezTo>
                <a:cubicBezTo>
                  <a:pt x="14331" y="17034"/>
                  <a:pt x="14437" y="16910"/>
                  <a:pt x="14463" y="16749"/>
                </a:cubicBezTo>
                <a:cubicBezTo>
                  <a:pt x="14463" y="16749"/>
                  <a:pt x="14463" y="16747"/>
                  <a:pt x="14463" y="16747"/>
                </a:cubicBezTo>
                <a:cubicBezTo>
                  <a:pt x="14476" y="16666"/>
                  <a:pt x="14469" y="16576"/>
                  <a:pt x="14431" y="16487"/>
                </a:cubicBezTo>
                <a:cubicBezTo>
                  <a:pt x="14366" y="16335"/>
                  <a:pt x="14366" y="16331"/>
                  <a:pt x="14490" y="16265"/>
                </a:cubicBezTo>
                <a:cubicBezTo>
                  <a:pt x="14543" y="16237"/>
                  <a:pt x="14603" y="16167"/>
                  <a:pt x="14645" y="16090"/>
                </a:cubicBezTo>
                <a:cubicBezTo>
                  <a:pt x="14658" y="16065"/>
                  <a:pt x="14671" y="16039"/>
                  <a:pt x="14679" y="16014"/>
                </a:cubicBezTo>
                <a:cubicBezTo>
                  <a:pt x="14710" y="15924"/>
                  <a:pt x="14745" y="15875"/>
                  <a:pt x="14772" y="15870"/>
                </a:cubicBezTo>
                <a:cubicBezTo>
                  <a:pt x="14772" y="15870"/>
                  <a:pt x="14773" y="15870"/>
                  <a:pt x="14773" y="15870"/>
                </a:cubicBezTo>
                <a:cubicBezTo>
                  <a:pt x="14801" y="15866"/>
                  <a:pt x="14821" y="15906"/>
                  <a:pt x="14821" y="15992"/>
                </a:cubicBezTo>
                <a:cubicBezTo>
                  <a:pt x="14821" y="16010"/>
                  <a:pt x="14822" y="16027"/>
                  <a:pt x="14826" y="16043"/>
                </a:cubicBezTo>
                <a:cubicBezTo>
                  <a:pt x="14830" y="16059"/>
                  <a:pt x="14838" y="16073"/>
                  <a:pt x="14845" y="16086"/>
                </a:cubicBezTo>
                <a:cubicBezTo>
                  <a:pt x="14892" y="16167"/>
                  <a:pt x="14994" y="16202"/>
                  <a:pt x="15085" y="16149"/>
                </a:cubicBezTo>
                <a:cubicBezTo>
                  <a:pt x="15163" y="16104"/>
                  <a:pt x="15191" y="16045"/>
                  <a:pt x="15190" y="15915"/>
                </a:cubicBezTo>
                <a:cubicBezTo>
                  <a:pt x="15190" y="15813"/>
                  <a:pt x="15181" y="15738"/>
                  <a:pt x="15161" y="15684"/>
                </a:cubicBezTo>
                <a:cubicBezTo>
                  <a:pt x="15140" y="15629"/>
                  <a:pt x="15107" y="15591"/>
                  <a:pt x="15058" y="15564"/>
                </a:cubicBezTo>
                <a:cubicBezTo>
                  <a:pt x="15018" y="15541"/>
                  <a:pt x="14984" y="15480"/>
                  <a:pt x="14984" y="15426"/>
                </a:cubicBezTo>
                <a:cubicBezTo>
                  <a:pt x="14984" y="15399"/>
                  <a:pt x="14993" y="15370"/>
                  <a:pt x="15006" y="15345"/>
                </a:cubicBezTo>
                <a:cubicBezTo>
                  <a:pt x="15019" y="15321"/>
                  <a:pt x="15038" y="15299"/>
                  <a:pt x="15058" y="15288"/>
                </a:cubicBezTo>
                <a:cubicBezTo>
                  <a:pt x="15097" y="15267"/>
                  <a:pt x="15160" y="15211"/>
                  <a:pt x="15197" y="15163"/>
                </a:cubicBezTo>
                <a:cubicBezTo>
                  <a:pt x="15210" y="15146"/>
                  <a:pt x="15221" y="15132"/>
                  <a:pt x="15233" y="15123"/>
                </a:cubicBezTo>
                <a:cubicBezTo>
                  <a:pt x="15245" y="15114"/>
                  <a:pt x="15257" y="15109"/>
                  <a:pt x="15270" y="15108"/>
                </a:cubicBezTo>
                <a:cubicBezTo>
                  <a:pt x="15296" y="15106"/>
                  <a:pt x="15326" y="15120"/>
                  <a:pt x="15368" y="15149"/>
                </a:cubicBezTo>
                <a:cubicBezTo>
                  <a:pt x="15399" y="15171"/>
                  <a:pt x="15429" y="15184"/>
                  <a:pt x="15459" y="15190"/>
                </a:cubicBezTo>
                <a:cubicBezTo>
                  <a:pt x="15519" y="15203"/>
                  <a:pt x="15574" y="15188"/>
                  <a:pt x="15620" y="15153"/>
                </a:cubicBezTo>
                <a:cubicBezTo>
                  <a:pt x="15690" y="15100"/>
                  <a:pt x="15738" y="15002"/>
                  <a:pt x="15749" y="14884"/>
                </a:cubicBezTo>
                <a:cubicBezTo>
                  <a:pt x="15756" y="14805"/>
                  <a:pt x="15745" y="14718"/>
                  <a:pt x="15713" y="14630"/>
                </a:cubicBezTo>
                <a:cubicBezTo>
                  <a:pt x="15694" y="14580"/>
                  <a:pt x="15682" y="14538"/>
                  <a:pt x="15675" y="14506"/>
                </a:cubicBezTo>
                <a:cubicBezTo>
                  <a:pt x="15656" y="14411"/>
                  <a:pt x="15696" y="14396"/>
                  <a:pt x="15807" y="14429"/>
                </a:cubicBezTo>
                <a:cubicBezTo>
                  <a:pt x="15854" y="14444"/>
                  <a:pt x="15896" y="14439"/>
                  <a:pt x="15932" y="14418"/>
                </a:cubicBezTo>
                <a:cubicBezTo>
                  <a:pt x="15968" y="14397"/>
                  <a:pt x="15996" y="14360"/>
                  <a:pt x="16016" y="14314"/>
                </a:cubicBezTo>
                <a:cubicBezTo>
                  <a:pt x="16021" y="14303"/>
                  <a:pt x="16024" y="14290"/>
                  <a:pt x="16028" y="14278"/>
                </a:cubicBezTo>
                <a:cubicBezTo>
                  <a:pt x="16032" y="14265"/>
                  <a:pt x="16038" y="14253"/>
                  <a:pt x="16041" y="14239"/>
                </a:cubicBezTo>
                <a:cubicBezTo>
                  <a:pt x="16046" y="14215"/>
                  <a:pt x="16046" y="14190"/>
                  <a:pt x="16047" y="14164"/>
                </a:cubicBezTo>
                <a:cubicBezTo>
                  <a:pt x="16048" y="14160"/>
                  <a:pt x="16049" y="14155"/>
                  <a:pt x="16049" y="14150"/>
                </a:cubicBezTo>
                <a:cubicBezTo>
                  <a:pt x="16049" y="14120"/>
                  <a:pt x="16048" y="14087"/>
                  <a:pt x="16042" y="14054"/>
                </a:cubicBezTo>
                <a:cubicBezTo>
                  <a:pt x="16037" y="14021"/>
                  <a:pt x="16027" y="13987"/>
                  <a:pt x="16015" y="13954"/>
                </a:cubicBezTo>
                <a:cubicBezTo>
                  <a:pt x="16000" y="13910"/>
                  <a:pt x="15997" y="13876"/>
                  <a:pt x="16006" y="13838"/>
                </a:cubicBezTo>
                <a:cubicBezTo>
                  <a:pt x="16016" y="13800"/>
                  <a:pt x="16039" y="13760"/>
                  <a:pt x="16078" y="13708"/>
                </a:cubicBezTo>
                <a:cubicBezTo>
                  <a:pt x="16093" y="13688"/>
                  <a:pt x="16105" y="13666"/>
                  <a:pt x="16117" y="13643"/>
                </a:cubicBezTo>
                <a:cubicBezTo>
                  <a:pt x="16151" y="13576"/>
                  <a:pt x="16171" y="13498"/>
                  <a:pt x="16176" y="13419"/>
                </a:cubicBezTo>
                <a:cubicBezTo>
                  <a:pt x="16179" y="13366"/>
                  <a:pt x="16175" y="13313"/>
                  <a:pt x="16164" y="13262"/>
                </a:cubicBezTo>
                <a:cubicBezTo>
                  <a:pt x="16154" y="13212"/>
                  <a:pt x="16136" y="13166"/>
                  <a:pt x="16112" y="13124"/>
                </a:cubicBezTo>
                <a:cubicBezTo>
                  <a:pt x="16096" y="13097"/>
                  <a:pt x="16084" y="13077"/>
                  <a:pt x="16077" y="13059"/>
                </a:cubicBezTo>
                <a:cubicBezTo>
                  <a:pt x="16070" y="13043"/>
                  <a:pt x="16067" y="13030"/>
                  <a:pt x="16069" y="13018"/>
                </a:cubicBezTo>
                <a:cubicBezTo>
                  <a:pt x="16074" y="12995"/>
                  <a:pt x="16098" y="12977"/>
                  <a:pt x="16146" y="12949"/>
                </a:cubicBezTo>
                <a:cubicBezTo>
                  <a:pt x="16245" y="12892"/>
                  <a:pt x="16293" y="12751"/>
                  <a:pt x="16275" y="12601"/>
                </a:cubicBezTo>
                <a:cubicBezTo>
                  <a:pt x="16275" y="12601"/>
                  <a:pt x="16275" y="12600"/>
                  <a:pt x="16275" y="12600"/>
                </a:cubicBezTo>
                <a:cubicBezTo>
                  <a:pt x="16269" y="12550"/>
                  <a:pt x="16256" y="12499"/>
                  <a:pt x="16235" y="12450"/>
                </a:cubicBezTo>
                <a:cubicBezTo>
                  <a:pt x="16182" y="12326"/>
                  <a:pt x="16147" y="12308"/>
                  <a:pt x="16032" y="12336"/>
                </a:cubicBezTo>
                <a:cubicBezTo>
                  <a:pt x="15874" y="12375"/>
                  <a:pt x="15827" y="12309"/>
                  <a:pt x="15887" y="12136"/>
                </a:cubicBezTo>
                <a:cubicBezTo>
                  <a:pt x="15916" y="12054"/>
                  <a:pt x="15960" y="12027"/>
                  <a:pt x="16028" y="12047"/>
                </a:cubicBezTo>
                <a:cubicBezTo>
                  <a:pt x="16080" y="12062"/>
                  <a:pt x="16125" y="12040"/>
                  <a:pt x="16158" y="11998"/>
                </a:cubicBezTo>
                <a:cubicBezTo>
                  <a:pt x="16175" y="11977"/>
                  <a:pt x="16190" y="11951"/>
                  <a:pt x="16201" y="11921"/>
                </a:cubicBezTo>
                <a:cubicBezTo>
                  <a:pt x="16202" y="11921"/>
                  <a:pt x="16201" y="11920"/>
                  <a:pt x="16201" y="11919"/>
                </a:cubicBezTo>
                <a:cubicBezTo>
                  <a:pt x="16213" y="11889"/>
                  <a:pt x="16221" y="11856"/>
                  <a:pt x="16226" y="11821"/>
                </a:cubicBezTo>
                <a:cubicBezTo>
                  <a:pt x="16242" y="11716"/>
                  <a:pt x="16229" y="11598"/>
                  <a:pt x="16180" y="11516"/>
                </a:cubicBezTo>
                <a:cubicBezTo>
                  <a:pt x="16164" y="11489"/>
                  <a:pt x="16143" y="11467"/>
                  <a:pt x="16118" y="11450"/>
                </a:cubicBezTo>
                <a:cubicBezTo>
                  <a:pt x="16101" y="11437"/>
                  <a:pt x="16084" y="11427"/>
                  <a:pt x="16068" y="11422"/>
                </a:cubicBezTo>
                <a:cubicBezTo>
                  <a:pt x="16039" y="11413"/>
                  <a:pt x="16010" y="11417"/>
                  <a:pt x="15978" y="11432"/>
                </a:cubicBezTo>
                <a:cubicBezTo>
                  <a:pt x="15957" y="11441"/>
                  <a:pt x="15934" y="11455"/>
                  <a:pt x="15908" y="11475"/>
                </a:cubicBezTo>
                <a:cubicBezTo>
                  <a:pt x="15883" y="11495"/>
                  <a:pt x="15864" y="11510"/>
                  <a:pt x="15847" y="11520"/>
                </a:cubicBezTo>
                <a:cubicBezTo>
                  <a:pt x="15830" y="11530"/>
                  <a:pt x="15816" y="11534"/>
                  <a:pt x="15804" y="11534"/>
                </a:cubicBezTo>
                <a:cubicBezTo>
                  <a:pt x="15792" y="11534"/>
                  <a:pt x="15779" y="11531"/>
                  <a:pt x="15768" y="11520"/>
                </a:cubicBezTo>
                <a:cubicBezTo>
                  <a:pt x="15757" y="11510"/>
                  <a:pt x="15746" y="11495"/>
                  <a:pt x="15733" y="11475"/>
                </a:cubicBezTo>
                <a:cubicBezTo>
                  <a:pt x="15708" y="11436"/>
                  <a:pt x="15698" y="11410"/>
                  <a:pt x="15708" y="11383"/>
                </a:cubicBezTo>
                <a:cubicBezTo>
                  <a:pt x="15712" y="11369"/>
                  <a:pt x="15723" y="11356"/>
                  <a:pt x="15739" y="11340"/>
                </a:cubicBezTo>
                <a:cubicBezTo>
                  <a:pt x="15755" y="11324"/>
                  <a:pt x="15776" y="11305"/>
                  <a:pt x="15804" y="11283"/>
                </a:cubicBezTo>
                <a:cubicBezTo>
                  <a:pt x="15831" y="11261"/>
                  <a:pt x="15851" y="11241"/>
                  <a:pt x="15868" y="11222"/>
                </a:cubicBezTo>
                <a:cubicBezTo>
                  <a:pt x="15884" y="11203"/>
                  <a:pt x="15897" y="11184"/>
                  <a:pt x="15906" y="11163"/>
                </a:cubicBezTo>
                <a:cubicBezTo>
                  <a:pt x="15906" y="11161"/>
                  <a:pt x="15908" y="11160"/>
                  <a:pt x="15908" y="11159"/>
                </a:cubicBezTo>
                <a:cubicBezTo>
                  <a:pt x="15918" y="11136"/>
                  <a:pt x="15923" y="11108"/>
                  <a:pt x="15926" y="11076"/>
                </a:cubicBezTo>
                <a:cubicBezTo>
                  <a:pt x="15930" y="11044"/>
                  <a:pt x="15933" y="11006"/>
                  <a:pt x="15933" y="10960"/>
                </a:cubicBezTo>
                <a:cubicBezTo>
                  <a:pt x="15933" y="10912"/>
                  <a:pt x="15931" y="10872"/>
                  <a:pt x="15928" y="10840"/>
                </a:cubicBezTo>
                <a:cubicBezTo>
                  <a:pt x="15924" y="10808"/>
                  <a:pt x="15917" y="10782"/>
                  <a:pt x="15907" y="10760"/>
                </a:cubicBezTo>
                <a:cubicBezTo>
                  <a:pt x="15897" y="10738"/>
                  <a:pt x="15883" y="10719"/>
                  <a:pt x="15863" y="10701"/>
                </a:cubicBezTo>
                <a:cubicBezTo>
                  <a:pt x="15844" y="10683"/>
                  <a:pt x="15819" y="10666"/>
                  <a:pt x="15787" y="10646"/>
                </a:cubicBezTo>
                <a:cubicBezTo>
                  <a:pt x="15680" y="10577"/>
                  <a:pt x="15643" y="10516"/>
                  <a:pt x="15643" y="10406"/>
                </a:cubicBezTo>
                <a:cubicBezTo>
                  <a:pt x="15643" y="10360"/>
                  <a:pt x="15639" y="10319"/>
                  <a:pt x="15630" y="10284"/>
                </a:cubicBezTo>
                <a:cubicBezTo>
                  <a:pt x="15622" y="10249"/>
                  <a:pt x="15609" y="10222"/>
                  <a:pt x="15591" y="10198"/>
                </a:cubicBezTo>
                <a:cubicBezTo>
                  <a:pt x="15572" y="10173"/>
                  <a:pt x="15549" y="10154"/>
                  <a:pt x="15521" y="10139"/>
                </a:cubicBezTo>
                <a:cubicBezTo>
                  <a:pt x="15521" y="10138"/>
                  <a:pt x="15520" y="10139"/>
                  <a:pt x="15520" y="10139"/>
                </a:cubicBezTo>
                <a:cubicBezTo>
                  <a:pt x="15491" y="10124"/>
                  <a:pt x="15457" y="10112"/>
                  <a:pt x="15417" y="10105"/>
                </a:cubicBezTo>
                <a:cubicBezTo>
                  <a:pt x="15363" y="10096"/>
                  <a:pt x="15332" y="10084"/>
                  <a:pt x="15315" y="10054"/>
                </a:cubicBezTo>
                <a:cubicBezTo>
                  <a:pt x="15298" y="10023"/>
                  <a:pt x="15295" y="9971"/>
                  <a:pt x="15295" y="9883"/>
                </a:cubicBezTo>
                <a:cubicBezTo>
                  <a:pt x="15295" y="9756"/>
                  <a:pt x="15275" y="9665"/>
                  <a:pt x="15237" y="9606"/>
                </a:cubicBezTo>
                <a:cubicBezTo>
                  <a:pt x="15224" y="9587"/>
                  <a:pt x="15207" y="9577"/>
                  <a:pt x="15190" y="9565"/>
                </a:cubicBezTo>
                <a:cubicBezTo>
                  <a:pt x="15181" y="9557"/>
                  <a:pt x="15174" y="9546"/>
                  <a:pt x="15163" y="9541"/>
                </a:cubicBezTo>
                <a:cubicBezTo>
                  <a:pt x="15163" y="9541"/>
                  <a:pt x="15162" y="9541"/>
                  <a:pt x="15162" y="9541"/>
                </a:cubicBezTo>
                <a:cubicBezTo>
                  <a:pt x="15132" y="9527"/>
                  <a:pt x="15097" y="9519"/>
                  <a:pt x="15055" y="9519"/>
                </a:cubicBezTo>
                <a:cubicBezTo>
                  <a:pt x="15027" y="9519"/>
                  <a:pt x="15005" y="9518"/>
                  <a:pt x="14987" y="9514"/>
                </a:cubicBezTo>
                <a:cubicBezTo>
                  <a:pt x="14969" y="9509"/>
                  <a:pt x="14956" y="9501"/>
                  <a:pt x="14946" y="9490"/>
                </a:cubicBezTo>
                <a:cubicBezTo>
                  <a:pt x="14924" y="9467"/>
                  <a:pt x="14916" y="9427"/>
                  <a:pt x="14910" y="9362"/>
                </a:cubicBezTo>
                <a:cubicBezTo>
                  <a:pt x="14899" y="9239"/>
                  <a:pt x="14866" y="9141"/>
                  <a:pt x="14820" y="9079"/>
                </a:cubicBezTo>
                <a:cubicBezTo>
                  <a:pt x="14797" y="9048"/>
                  <a:pt x="14770" y="9024"/>
                  <a:pt x="14741" y="9012"/>
                </a:cubicBezTo>
                <a:cubicBezTo>
                  <a:pt x="14712" y="9000"/>
                  <a:pt x="14681" y="9000"/>
                  <a:pt x="14649" y="9010"/>
                </a:cubicBezTo>
                <a:cubicBezTo>
                  <a:pt x="14556" y="9039"/>
                  <a:pt x="14527" y="9014"/>
                  <a:pt x="14483" y="8873"/>
                </a:cubicBezTo>
                <a:cubicBezTo>
                  <a:pt x="14473" y="8841"/>
                  <a:pt x="14462" y="8815"/>
                  <a:pt x="14450" y="8792"/>
                </a:cubicBezTo>
                <a:cubicBezTo>
                  <a:pt x="14415" y="8724"/>
                  <a:pt x="14368" y="8693"/>
                  <a:pt x="14295" y="8682"/>
                </a:cubicBezTo>
                <a:cubicBezTo>
                  <a:pt x="14238" y="8674"/>
                  <a:pt x="14203" y="8675"/>
                  <a:pt x="14178" y="8698"/>
                </a:cubicBezTo>
                <a:cubicBezTo>
                  <a:pt x="14152" y="8720"/>
                  <a:pt x="14136" y="8764"/>
                  <a:pt x="14117" y="8839"/>
                </a:cubicBezTo>
                <a:cubicBezTo>
                  <a:pt x="14085" y="8967"/>
                  <a:pt x="14076" y="9000"/>
                  <a:pt x="14049" y="8959"/>
                </a:cubicBezTo>
                <a:cubicBezTo>
                  <a:pt x="14040" y="8946"/>
                  <a:pt x="14030" y="8924"/>
                  <a:pt x="14015" y="8894"/>
                </a:cubicBezTo>
                <a:cubicBezTo>
                  <a:pt x="13983" y="8827"/>
                  <a:pt x="13956" y="8737"/>
                  <a:pt x="13956" y="8694"/>
                </a:cubicBezTo>
                <a:cubicBezTo>
                  <a:pt x="13956" y="8673"/>
                  <a:pt x="13948" y="8651"/>
                  <a:pt x="13933" y="8631"/>
                </a:cubicBezTo>
                <a:cubicBezTo>
                  <a:pt x="13918" y="8610"/>
                  <a:pt x="13897" y="8591"/>
                  <a:pt x="13871" y="8574"/>
                </a:cubicBezTo>
                <a:cubicBezTo>
                  <a:pt x="13821" y="8540"/>
                  <a:pt x="13754" y="8516"/>
                  <a:pt x="13689" y="8515"/>
                </a:cubicBezTo>
                <a:cubicBezTo>
                  <a:pt x="13632" y="8514"/>
                  <a:pt x="13602" y="8466"/>
                  <a:pt x="13593" y="8358"/>
                </a:cubicBezTo>
                <a:cubicBezTo>
                  <a:pt x="13576" y="8153"/>
                  <a:pt x="13467" y="8036"/>
                  <a:pt x="13360" y="8045"/>
                </a:cubicBezTo>
                <a:cubicBezTo>
                  <a:pt x="13318" y="8049"/>
                  <a:pt x="13276" y="8072"/>
                  <a:pt x="13239" y="8118"/>
                </a:cubicBezTo>
                <a:cubicBezTo>
                  <a:pt x="13221" y="8141"/>
                  <a:pt x="13204" y="8168"/>
                  <a:pt x="13189" y="8202"/>
                </a:cubicBezTo>
                <a:cubicBezTo>
                  <a:pt x="13114" y="8378"/>
                  <a:pt x="13065" y="8347"/>
                  <a:pt x="13044" y="8108"/>
                </a:cubicBezTo>
                <a:cubicBezTo>
                  <a:pt x="13042" y="8086"/>
                  <a:pt x="13037" y="8063"/>
                  <a:pt x="13030" y="8039"/>
                </a:cubicBezTo>
                <a:cubicBezTo>
                  <a:pt x="13015" y="7993"/>
                  <a:pt x="12992" y="7946"/>
                  <a:pt x="12964" y="7908"/>
                </a:cubicBezTo>
                <a:cubicBezTo>
                  <a:pt x="12950" y="7889"/>
                  <a:pt x="12935" y="7870"/>
                  <a:pt x="12919" y="7857"/>
                </a:cubicBezTo>
                <a:cubicBezTo>
                  <a:pt x="12867" y="7812"/>
                  <a:pt x="12838" y="7793"/>
                  <a:pt x="12806" y="7800"/>
                </a:cubicBezTo>
                <a:cubicBezTo>
                  <a:pt x="12790" y="7803"/>
                  <a:pt x="12773" y="7813"/>
                  <a:pt x="12753" y="7831"/>
                </a:cubicBezTo>
                <a:cubicBezTo>
                  <a:pt x="12733" y="7849"/>
                  <a:pt x="12710" y="7873"/>
                  <a:pt x="12681" y="7906"/>
                </a:cubicBezTo>
                <a:lnTo>
                  <a:pt x="12554" y="8049"/>
                </a:lnTo>
                <a:lnTo>
                  <a:pt x="12510" y="7857"/>
                </a:lnTo>
                <a:cubicBezTo>
                  <a:pt x="12461" y="7645"/>
                  <a:pt x="12301" y="7542"/>
                  <a:pt x="12189" y="7648"/>
                </a:cubicBezTo>
                <a:cubicBezTo>
                  <a:pt x="12163" y="7674"/>
                  <a:pt x="12142" y="7710"/>
                  <a:pt x="12129" y="7754"/>
                </a:cubicBezTo>
                <a:cubicBezTo>
                  <a:pt x="12115" y="7799"/>
                  <a:pt x="12110" y="7850"/>
                  <a:pt x="12110" y="7902"/>
                </a:cubicBezTo>
                <a:cubicBezTo>
                  <a:pt x="12109" y="7953"/>
                  <a:pt x="12116" y="8006"/>
                  <a:pt x="12129" y="8053"/>
                </a:cubicBezTo>
                <a:cubicBezTo>
                  <a:pt x="12136" y="8077"/>
                  <a:pt x="12145" y="8098"/>
                  <a:pt x="12155" y="8118"/>
                </a:cubicBezTo>
                <a:cubicBezTo>
                  <a:pt x="12165" y="8138"/>
                  <a:pt x="12176" y="8156"/>
                  <a:pt x="12189" y="8171"/>
                </a:cubicBezTo>
                <a:cubicBezTo>
                  <a:pt x="12219" y="8205"/>
                  <a:pt x="12238" y="8242"/>
                  <a:pt x="12250" y="8277"/>
                </a:cubicBezTo>
                <a:cubicBezTo>
                  <a:pt x="12261" y="8312"/>
                  <a:pt x="12263" y="8347"/>
                  <a:pt x="12255" y="8379"/>
                </a:cubicBezTo>
                <a:cubicBezTo>
                  <a:pt x="12235" y="8460"/>
                  <a:pt x="12202" y="8492"/>
                  <a:pt x="12160" y="8474"/>
                </a:cubicBezTo>
                <a:cubicBezTo>
                  <a:pt x="12139" y="8465"/>
                  <a:pt x="12115" y="8442"/>
                  <a:pt x="12090" y="8409"/>
                </a:cubicBezTo>
                <a:cubicBezTo>
                  <a:pt x="12065" y="8376"/>
                  <a:pt x="12037" y="8332"/>
                  <a:pt x="12009" y="8275"/>
                </a:cubicBezTo>
                <a:cubicBezTo>
                  <a:pt x="11950" y="8156"/>
                  <a:pt x="11927" y="8084"/>
                  <a:pt x="11932" y="8020"/>
                </a:cubicBezTo>
                <a:cubicBezTo>
                  <a:pt x="11934" y="7998"/>
                  <a:pt x="11939" y="7978"/>
                  <a:pt x="11947" y="7957"/>
                </a:cubicBezTo>
                <a:cubicBezTo>
                  <a:pt x="11975" y="7882"/>
                  <a:pt x="11978" y="7804"/>
                  <a:pt x="11967" y="7733"/>
                </a:cubicBezTo>
                <a:cubicBezTo>
                  <a:pt x="11961" y="7697"/>
                  <a:pt x="11951" y="7665"/>
                  <a:pt x="11938" y="7634"/>
                </a:cubicBezTo>
                <a:cubicBezTo>
                  <a:pt x="11925" y="7603"/>
                  <a:pt x="11909" y="7574"/>
                  <a:pt x="11891" y="7550"/>
                </a:cubicBezTo>
                <a:cubicBezTo>
                  <a:pt x="11884" y="7540"/>
                  <a:pt x="11874" y="7536"/>
                  <a:pt x="11866" y="7528"/>
                </a:cubicBezTo>
                <a:cubicBezTo>
                  <a:pt x="11834" y="7495"/>
                  <a:pt x="11798" y="7466"/>
                  <a:pt x="11760" y="7459"/>
                </a:cubicBezTo>
                <a:cubicBezTo>
                  <a:pt x="11711" y="7451"/>
                  <a:pt x="11661" y="7469"/>
                  <a:pt x="11614" y="7518"/>
                </a:cubicBezTo>
                <a:cubicBezTo>
                  <a:pt x="11562" y="7575"/>
                  <a:pt x="11527" y="7678"/>
                  <a:pt x="11527" y="7784"/>
                </a:cubicBezTo>
                <a:cubicBezTo>
                  <a:pt x="11527" y="7899"/>
                  <a:pt x="11523" y="7959"/>
                  <a:pt x="11497" y="7986"/>
                </a:cubicBezTo>
                <a:cubicBezTo>
                  <a:pt x="11484" y="8000"/>
                  <a:pt x="11466" y="8005"/>
                  <a:pt x="11439" y="8004"/>
                </a:cubicBezTo>
                <a:cubicBezTo>
                  <a:pt x="11413" y="8003"/>
                  <a:pt x="11378" y="7995"/>
                  <a:pt x="11334" y="7984"/>
                </a:cubicBezTo>
                <a:cubicBezTo>
                  <a:pt x="11269" y="7968"/>
                  <a:pt x="11230" y="7953"/>
                  <a:pt x="11204" y="7917"/>
                </a:cubicBezTo>
                <a:cubicBezTo>
                  <a:pt x="11177" y="7882"/>
                  <a:pt x="11162" y="7828"/>
                  <a:pt x="11147" y="7741"/>
                </a:cubicBezTo>
                <a:cubicBezTo>
                  <a:pt x="11125" y="7611"/>
                  <a:pt x="11078" y="7517"/>
                  <a:pt x="11017" y="7467"/>
                </a:cubicBezTo>
                <a:cubicBezTo>
                  <a:pt x="11017" y="7467"/>
                  <a:pt x="11016" y="7467"/>
                  <a:pt x="11016" y="7467"/>
                </a:cubicBezTo>
                <a:cubicBezTo>
                  <a:pt x="11010" y="7463"/>
                  <a:pt x="11004" y="7459"/>
                  <a:pt x="10998" y="7456"/>
                </a:cubicBezTo>
                <a:cubicBezTo>
                  <a:pt x="10988" y="7450"/>
                  <a:pt x="10978" y="7444"/>
                  <a:pt x="10968" y="7440"/>
                </a:cubicBezTo>
                <a:cubicBezTo>
                  <a:pt x="10935" y="7427"/>
                  <a:pt x="10899" y="7426"/>
                  <a:pt x="10863" y="7438"/>
                </a:cubicBezTo>
                <a:cubicBezTo>
                  <a:pt x="10844" y="7444"/>
                  <a:pt x="10825" y="7452"/>
                  <a:pt x="10806" y="7465"/>
                </a:cubicBezTo>
                <a:cubicBezTo>
                  <a:pt x="10772" y="7489"/>
                  <a:pt x="10746" y="7527"/>
                  <a:pt x="10729" y="7573"/>
                </a:cubicBezTo>
                <a:cubicBezTo>
                  <a:pt x="10711" y="7620"/>
                  <a:pt x="10703" y="7676"/>
                  <a:pt x="10702" y="7735"/>
                </a:cubicBezTo>
                <a:cubicBezTo>
                  <a:pt x="10701" y="7764"/>
                  <a:pt x="10702" y="7792"/>
                  <a:pt x="10706" y="7823"/>
                </a:cubicBezTo>
                <a:cubicBezTo>
                  <a:pt x="10706" y="7823"/>
                  <a:pt x="10706" y="7825"/>
                  <a:pt x="10706" y="7825"/>
                </a:cubicBezTo>
                <a:cubicBezTo>
                  <a:pt x="10709" y="7855"/>
                  <a:pt x="10716" y="7885"/>
                  <a:pt x="10724" y="7915"/>
                </a:cubicBezTo>
                <a:cubicBezTo>
                  <a:pt x="10724" y="7916"/>
                  <a:pt x="10724" y="7917"/>
                  <a:pt x="10724" y="7917"/>
                </a:cubicBezTo>
                <a:cubicBezTo>
                  <a:pt x="10739" y="7978"/>
                  <a:pt x="10763" y="8037"/>
                  <a:pt x="10796" y="8090"/>
                </a:cubicBezTo>
                <a:cubicBezTo>
                  <a:pt x="10887" y="8239"/>
                  <a:pt x="10888" y="8243"/>
                  <a:pt x="10809" y="8332"/>
                </a:cubicBezTo>
                <a:cubicBezTo>
                  <a:pt x="10791" y="8352"/>
                  <a:pt x="10775" y="8366"/>
                  <a:pt x="10762" y="8375"/>
                </a:cubicBezTo>
                <a:cubicBezTo>
                  <a:pt x="10737" y="8393"/>
                  <a:pt x="10717" y="8389"/>
                  <a:pt x="10691" y="8360"/>
                </a:cubicBezTo>
                <a:cubicBezTo>
                  <a:pt x="10678" y="8345"/>
                  <a:pt x="10663" y="8325"/>
                  <a:pt x="10645" y="8297"/>
                </a:cubicBezTo>
                <a:cubicBezTo>
                  <a:pt x="10585" y="8205"/>
                  <a:pt x="10564" y="8085"/>
                  <a:pt x="10562" y="7843"/>
                </a:cubicBezTo>
                <a:cubicBezTo>
                  <a:pt x="10562" y="7703"/>
                  <a:pt x="10556" y="7617"/>
                  <a:pt x="10542" y="7560"/>
                </a:cubicBezTo>
                <a:cubicBezTo>
                  <a:pt x="10542" y="7559"/>
                  <a:pt x="10542" y="7558"/>
                  <a:pt x="10542" y="7558"/>
                </a:cubicBezTo>
                <a:cubicBezTo>
                  <a:pt x="10528" y="7500"/>
                  <a:pt x="10505" y="7471"/>
                  <a:pt x="10464" y="7440"/>
                </a:cubicBezTo>
                <a:cubicBezTo>
                  <a:pt x="10428" y="7413"/>
                  <a:pt x="10394" y="7395"/>
                  <a:pt x="10363" y="7391"/>
                </a:cubicBezTo>
                <a:cubicBezTo>
                  <a:pt x="10332" y="7386"/>
                  <a:pt x="10303" y="7395"/>
                  <a:pt x="10277" y="7412"/>
                </a:cubicBezTo>
                <a:cubicBezTo>
                  <a:pt x="10250" y="7430"/>
                  <a:pt x="10227" y="7459"/>
                  <a:pt x="10205" y="7499"/>
                </a:cubicBezTo>
                <a:cubicBezTo>
                  <a:pt x="10183" y="7539"/>
                  <a:pt x="10163" y="7590"/>
                  <a:pt x="10146" y="7652"/>
                </a:cubicBezTo>
                <a:lnTo>
                  <a:pt x="10085" y="7876"/>
                </a:lnTo>
                <a:lnTo>
                  <a:pt x="10002" y="7739"/>
                </a:lnTo>
                <a:cubicBezTo>
                  <a:pt x="9966" y="7681"/>
                  <a:pt x="9921" y="7643"/>
                  <a:pt x="9872" y="7625"/>
                </a:cubicBezTo>
                <a:cubicBezTo>
                  <a:pt x="9774" y="7587"/>
                  <a:pt x="9665" y="7625"/>
                  <a:pt x="9602" y="7715"/>
                </a:cubicBezTo>
                <a:cubicBezTo>
                  <a:pt x="9587" y="7737"/>
                  <a:pt x="9574" y="7761"/>
                  <a:pt x="9565" y="7790"/>
                </a:cubicBezTo>
                <a:cubicBezTo>
                  <a:pt x="9557" y="7819"/>
                  <a:pt x="9551" y="7851"/>
                  <a:pt x="9551" y="7886"/>
                </a:cubicBezTo>
                <a:cubicBezTo>
                  <a:pt x="9551" y="8006"/>
                  <a:pt x="9505" y="8038"/>
                  <a:pt x="9465" y="7980"/>
                </a:cubicBezTo>
                <a:cubicBezTo>
                  <a:pt x="9452" y="7961"/>
                  <a:pt x="9439" y="7932"/>
                  <a:pt x="9429" y="7892"/>
                </a:cubicBezTo>
                <a:cubicBezTo>
                  <a:pt x="9420" y="7855"/>
                  <a:pt x="9408" y="7821"/>
                  <a:pt x="9393" y="7794"/>
                </a:cubicBezTo>
                <a:cubicBezTo>
                  <a:pt x="9393" y="7793"/>
                  <a:pt x="9392" y="7794"/>
                  <a:pt x="9392" y="7794"/>
                </a:cubicBezTo>
                <a:cubicBezTo>
                  <a:pt x="9347" y="7710"/>
                  <a:pt x="9280" y="7667"/>
                  <a:pt x="9212" y="7666"/>
                </a:cubicBezTo>
                <a:cubicBezTo>
                  <a:pt x="9166" y="7665"/>
                  <a:pt x="9118" y="7683"/>
                  <a:pt x="9078" y="7719"/>
                </a:cubicBezTo>
                <a:cubicBezTo>
                  <a:pt x="9057" y="7737"/>
                  <a:pt x="9039" y="7761"/>
                  <a:pt x="9022" y="7788"/>
                </a:cubicBezTo>
                <a:cubicBezTo>
                  <a:pt x="9006" y="7815"/>
                  <a:pt x="8991" y="7847"/>
                  <a:pt x="8980" y="7884"/>
                </a:cubicBezTo>
                <a:cubicBezTo>
                  <a:pt x="8954" y="7965"/>
                  <a:pt x="8942" y="8016"/>
                  <a:pt x="8943" y="8067"/>
                </a:cubicBezTo>
                <a:cubicBezTo>
                  <a:pt x="8944" y="8117"/>
                  <a:pt x="8958" y="8167"/>
                  <a:pt x="8986" y="8244"/>
                </a:cubicBezTo>
                <a:cubicBezTo>
                  <a:pt x="9005" y="8292"/>
                  <a:pt x="9017" y="8340"/>
                  <a:pt x="9022" y="8377"/>
                </a:cubicBezTo>
                <a:cubicBezTo>
                  <a:pt x="9025" y="8396"/>
                  <a:pt x="9025" y="8412"/>
                  <a:pt x="9024" y="8425"/>
                </a:cubicBezTo>
                <a:cubicBezTo>
                  <a:pt x="9022" y="8438"/>
                  <a:pt x="9020" y="8447"/>
                  <a:pt x="9015" y="8452"/>
                </a:cubicBezTo>
                <a:cubicBezTo>
                  <a:pt x="8980" y="8484"/>
                  <a:pt x="8930" y="8461"/>
                  <a:pt x="8887" y="8411"/>
                </a:cubicBezTo>
                <a:cubicBezTo>
                  <a:pt x="8866" y="8386"/>
                  <a:pt x="8847" y="8353"/>
                  <a:pt x="8833" y="8318"/>
                </a:cubicBezTo>
                <a:cubicBezTo>
                  <a:pt x="8819" y="8283"/>
                  <a:pt x="8810" y="8247"/>
                  <a:pt x="8810" y="8210"/>
                </a:cubicBezTo>
                <a:cubicBezTo>
                  <a:pt x="8810" y="8132"/>
                  <a:pt x="8787" y="8034"/>
                  <a:pt x="8760" y="7992"/>
                </a:cubicBezTo>
                <a:cubicBezTo>
                  <a:pt x="8750" y="7977"/>
                  <a:pt x="8740" y="7965"/>
                  <a:pt x="8728" y="7955"/>
                </a:cubicBezTo>
                <a:cubicBezTo>
                  <a:pt x="8727" y="7955"/>
                  <a:pt x="8727" y="7955"/>
                  <a:pt x="8726" y="7955"/>
                </a:cubicBezTo>
                <a:cubicBezTo>
                  <a:pt x="8714" y="7944"/>
                  <a:pt x="8702" y="7937"/>
                  <a:pt x="8688" y="7931"/>
                </a:cubicBezTo>
                <a:cubicBezTo>
                  <a:pt x="8631" y="7908"/>
                  <a:pt x="8562" y="7919"/>
                  <a:pt x="8510" y="7961"/>
                </a:cubicBezTo>
                <a:cubicBezTo>
                  <a:pt x="8484" y="7982"/>
                  <a:pt x="8463" y="8010"/>
                  <a:pt x="8448" y="8045"/>
                </a:cubicBezTo>
                <a:cubicBezTo>
                  <a:pt x="8416" y="8124"/>
                  <a:pt x="8394" y="8149"/>
                  <a:pt x="8356" y="8132"/>
                </a:cubicBezTo>
                <a:cubicBezTo>
                  <a:pt x="8343" y="8126"/>
                  <a:pt x="8330" y="8117"/>
                  <a:pt x="8312" y="8102"/>
                </a:cubicBezTo>
                <a:cubicBezTo>
                  <a:pt x="8279" y="8076"/>
                  <a:pt x="8246" y="8061"/>
                  <a:pt x="8214" y="8057"/>
                </a:cubicBezTo>
                <a:cubicBezTo>
                  <a:pt x="8214" y="8057"/>
                  <a:pt x="8213" y="8057"/>
                  <a:pt x="8213" y="8057"/>
                </a:cubicBezTo>
                <a:cubicBezTo>
                  <a:pt x="8149" y="8050"/>
                  <a:pt x="8088" y="8087"/>
                  <a:pt x="8044" y="8159"/>
                </a:cubicBezTo>
                <a:cubicBezTo>
                  <a:pt x="8022" y="8196"/>
                  <a:pt x="8005" y="8241"/>
                  <a:pt x="7993" y="8295"/>
                </a:cubicBezTo>
                <a:cubicBezTo>
                  <a:pt x="7985" y="8330"/>
                  <a:pt x="7976" y="8357"/>
                  <a:pt x="7967" y="8381"/>
                </a:cubicBezTo>
                <a:cubicBezTo>
                  <a:pt x="7940" y="8454"/>
                  <a:pt x="7906" y="8482"/>
                  <a:pt x="7850" y="8482"/>
                </a:cubicBezTo>
                <a:cubicBezTo>
                  <a:pt x="7793" y="8482"/>
                  <a:pt x="7725" y="8541"/>
                  <a:pt x="7692" y="8617"/>
                </a:cubicBezTo>
                <a:cubicBezTo>
                  <a:pt x="7634" y="8749"/>
                  <a:pt x="7629" y="8751"/>
                  <a:pt x="7519" y="8641"/>
                </a:cubicBezTo>
                <a:cubicBezTo>
                  <a:pt x="7491" y="8613"/>
                  <a:pt x="7464" y="8594"/>
                  <a:pt x="7437" y="8584"/>
                </a:cubicBezTo>
                <a:cubicBezTo>
                  <a:pt x="7383" y="8563"/>
                  <a:pt x="7331" y="8575"/>
                  <a:pt x="7288" y="8609"/>
                </a:cubicBezTo>
                <a:cubicBezTo>
                  <a:pt x="7266" y="8627"/>
                  <a:pt x="7247" y="8651"/>
                  <a:pt x="7231" y="8678"/>
                </a:cubicBezTo>
                <a:cubicBezTo>
                  <a:pt x="7166" y="8788"/>
                  <a:pt x="7147" y="8967"/>
                  <a:pt x="7221" y="9140"/>
                </a:cubicBezTo>
                <a:cubicBezTo>
                  <a:pt x="7253" y="9214"/>
                  <a:pt x="7268" y="9254"/>
                  <a:pt x="7262" y="9286"/>
                </a:cubicBezTo>
                <a:cubicBezTo>
                  <a:pt x="7259" y="9301"/>
                  <a:pt x="7253" y="9315"/>
                  <a:pt x="7238" y="9331"/>
                </a:cubicBezTo>
                <a:cubicBezTo>
                  <a:pt x="7224" y="9346"/>
                  <a:pt x="7203" y="9363"/>
                  <a:pt x="7177" y="9384"/>
                </a:cubicBezTo>
                <a:cubicBezTo>
                  <a:pt x="7073" y="9467"/>
                  <a:pt x="7058" y="9461"/>
                  <a:pt x="6926" y="9266"/>
                </a:cubicBezTo>
                <a:cubicBezTo>
                  <a:pt x="6866" y="9176"/>
                  <a:pt x="6832" y="9120"/>
                  <a:pt x="6819" y="9071"/>
                </a:cubicBezTo>
                <a:cubicBezTo>
                  <a:pt x="6806" y="9023"/>
                  <a:pt x="6813" y="8983"/>
                  <a:pt x="6833" y="8926"/>
                </a:cubicBezTo>
                <a:cubicBezTo>
                  <a:pt x="6840" y="8907"/>
                  <a:pt x="6846" y="8865"/>
                  <a:pt x="6850" y="8806"/>
                </a:cubicBezTo>
                <a:cubicBezTo>
                  <a:pt x="6873" y="8512"/>
                  <a:pt x="6870" y="7786"/>
                  <a:pt x="6850" y="7320"/>
                </a:cubicBezTo>
                <a:cubicBezTo>
                  <a:pt x="6846" y="7227"/>
                  <a:pt x="6841" y="7145"/>
                  <a:pt x="6836" y="7078"/>
                </a:cubicBezTo>
                <a:cubicBezTo>
                  <a:pt x="6836" y="7078"/>
                  <a:pt x="6836" y="7077"/>
                  <a:pt x="6836" y="7076"/>
                </a:cubicBezTo>
                <a:cubicBezTo>
                  <a:pt x="6830" y="7009"/>
                  <a:pt x="6824" y="6960"/>
                  <a:pt x="6817" y="6931"/>
                </a:cubicBezTo>
                <a:cubicBezTo>
                  <a:pt x="6803" y="6871"/>
                  <a:pt x="6800" y="6834"/>
                  <a:pt x="6818" y="6799"/>
                </a:cubicBezTo>
                <a:cubicBezTo>
                  <a:pt x="6836" y="6764"/>
                  <a:pt x="6875" y="6734"/>
                  <a:pt x="6943" y="6689"/>
                </a:cubicBezTo>
                <a:cubicBezTo>
                  <a:pt x="7056" y="6615"/>
                  <a:pt x="7210" y="6527"/>
                  <a:pt x="7379" y="6437"/>
                </a:cubicBezTo>
                <a:cubicBezTo>
                  <a:pt x="7717" y="6259"/>
                  <a:pt x="8113" y="6073"/>
                  <a:pt x="8349" y="5985"/>
                </a:cubicBezTo>
                <a:cubicBezTo>
                  <a:pt x="8468" y="5941"/>
                  <a:pt x="8546" y="5921"/>
                  <a:pt x="8557" y="5938"/>
                </a:cubicBezTo>
                <a:close/>
                <a:moveTo>
                  <a:pt x="6019" y="13783"/>
                </a:moveTo>
                <a:cubicBezTo>
                  <a:pt x="5987" y="13778"/>
                  <a:pt x="5954" y="13796"/>
                  <a:pt x="5902" y="13834"/>
                </a:cubicBezTo>
                <a:cubicBezTo>
                  <a:pt x="5809" y="13902"/>
                  <a:pt x="5782" y="13967"/>
                  <a:pt x="5772" y="14146"/>
                </a:cubicBezTo>
                <a:cubicBezTo>
                  <a:pt x="5768" y="14220"/>
                  <a:pt x="5771" y="14285"/>
                  <a:pt x="5780" y="14341"/>
                </a:cubicBezTo>
                <a:cubicBezTo>
                  <a:pt x="5790" y="14397"/>
                  <a:pt x="5804" y="14443"/>
                  <a:pt x="5826" y="14477"/>
                </a:cubicBezTo>
                <a:cubicBezTo>
                  <a:pt x="5864" y="14535"/>
                  <a:pt x="5912" y="14564"/>
                  <a:pt x="5961" y="14571"/>
                </a:cubicBezTo>
                <a:cubicBezTo>
                  <a:pt x="6010" y="14578"/>
                  <a:pt x="6060" y="14562"/>
                  <a:pt x="6105" y="14528"/>
                </a:cubicBezTo>
                <a:cubicBezTo>
                  <a:pt x="6150" y="14494"/>
                  <a:pt x="6189" y="14442"/>
                  <a:pt x="6216" y="14378"/>
                </a:cubicBezTo>
                <a:cubicBezTo>
                  <a:pt x="6242" y="14315"/>
                  <a:pt x="6258" y="14239"/>
                  <a:pt x="6251" y="14156"/>
                </a:cubicBezTo>
                <a:cubicBezTo>
                  <a:pt x="6244" y="14067"/>
                  <a:pt x="6188" y="13937"/>
                  <a:pt x="6128" y="13869"/>
                </a:cubicBezTo>
                <a:cubicBezTo>
                  <a:pt x="6080" y="13814"/>
                  <a:pt x="6050" y="13788"/>
                  <a:pt x="6019" y="1378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5864225" y="5284637"/>
            <a:ext cx="1385988" cy="552130"/>
          </a:xfrm>
          <a:prstGeom prst="roundRect">
            <a:avLst>
              <a:gd name="adj" fmla="val 34503"/>
            </a:avLst>
          </a:prstGeom>
          <a:ln w="50800">
            <a:solidFill>
              <a:srgbClr val="08F91B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3879005" y="5602137"/>
            <a:ext cx="1385989" cy="552130"/>
          </a:xfrm>
          <a:prstGeom prst="roundRect">
            <a:avLst>
              <a:gd name="adj" fmla="val 34503"/>
            </a:avLst>
          </a:prstGeom>
          <a:ln w="50800">
            <a:solidFill>
              <a:srgbClr val="08F91B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1228725" y="3877640"/>
            <a:ext cx="1385988" cy="552129"/>
          </a:xfrm>
          <a:prstGeom prst="roundRect">
            <a:avLst>
              <a:gd name="adj" fmla="val 34503"/>
            </a:avLst>
          </a:prstGeom>
          <a:ln w="50800">
            <a:solidFill>
              <a:srgbClr val="08F91B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2003425" y="3125638"/>
            <a:ext cx="1385988" cy="552130"/>
          </a:xfrm>
          <a:prstGeom prst="roundRect">
            <a:avLst>
              <a:gd name="adj" fmla="val 34503"/>
            </a:avLst>
          </a:prstGeom>
          <a:ln w="50800">
            <a:solidFill>
              <a:srgbClr val="08F91B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t>Our Linked Data Technologies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5379" indent="-230604" defTabSz="457200">
              <a:spcBef>
                <a:spcPts val="1200"/>
              </a:spcBef>
              <a:defRPr sz="2300">
                <a:solidFill>
                  <a:srgbClr val="115BB8"/>
                </a:solidFill>
              </a:defRPr>
            </a:pPr>
            <a:r>
              <a:rPr dirty="0" err="1"/>
              <a:t>GeoTriples</a:t>
            </a:r>
            <a:endParaRPr dirty="0"/>
          </a:p>
          <a:p>
            <a:pPr marL="335379" indent="-230604" defTabSz="457200">
              <a:spcBef>
                <a:spcPts val="1200"/>
              </a:spcBef>
              <a:defRPr sz="2300">
                <a:solidFill>
                  <a:srgbClr val="115BB8"/>
                </a:solidFill>
              </a:defRPr>
            </a:pPr>
            <a:r>
              <a:rPr dirty="0" smtClean="0"/>
              <a:t>Silk</a:t>
            </a:r>
            <a:r>
              <a:rPr lang="en-US" dirty="0" smtClean="0"/>
              <a:t> (temporal and spatial extensions)</a:t>
            </a:r>
            <a:endParaRPr dirty="0"/>
          </a:p>
          <a:p>
            <a:pPr marL="335379" indent="-230604" defTabSz="457200">
              <a:spcBef>
                <a:spcPts val="1200"/>
              </a:spcBef>
              <a:defRPr sz="2300">
                <a:solidFill>
                  <a:srgbClr val="115BB8"/>
                </a:solidFill>
              </a:defRPr>
            </a:pPr>
            <a:r>
              <a:rPr dirty="0" err="1"/>
              <a:t>Strabon</a:t>
            </a:r>
            <a:endParaRPr dirty="0"/>
          </a:p>
          <a:p>
            <a:pPr marL="335379" indent="-230604" defTabSz="457200">
              <a:spcBef>
                <a:spcPts val="1200"/>
              </a:spcBef>
              <a:defRPr sz="2300">
                <a:solidFill>
                  <a:srgbClr val="115BB8"/>
                </a:solidFill>
              </a:defRPr>
            </a:pPr>
            <a:r>
              <a:rPr dirty="0" err="1"/>
              <a:t>Ontop</a:t>
            </a:r>
            <a:r>
              <a:rPr dirty="0"/>
              <a:t>-spatial</a:t>
            </a:r>
          </a:p>
          <a:p>
            <a:pPr marL="335379" indent="-230604" defTabSz="457200">
              <a:spcBef>
                <a:spcPts val="1200"/>
              </a:spcBef>
              <a:defRPr sz="2300">
                <a:solidFill>
                  <a:srgbClr val="115BB8"/>
                </a:solidFill>
              </a:defRPr>
            </a:pPr>
            <a:r>
              <a:rPr dirty="0"/>
              <a:t>Sextant</a:t>
            </a:r>
          </a:p>
        </p:txBody>
      </p:sp>
      <p:pic>
        <p:nvPicPr>
          <p:cNvPr id="148" name="image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9010" y="5191936"/>
            <a:ext cx="7492588" cy="1012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685800" y="3510765"/>
            <a:ext cx="7772400" cy="133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>
                <a:solidFill>
                  <a:srgbClr val="D26D12"/>
                </a:solidFill>
              </a:defRPr>
            </a:pPr>
            <a:r>
              <a:t>Publishing geospatial data</a:t>
            </a:r>
          </a:p>
          <a:p>
            <a:pPr algn="ctr">
              <a:defRPr sz="4000">
                <a:solidFill>
                  <a:srgbClr val="D26D12"/>
                </a:solidFill>
              </a:defRPr>
            </a:pPr>
            <a:r>
              <a:t>as RDF graphs</a:t>
            </a:r>
          </a:p>
        </p:txBody>
      </p:sp>
      <p:pic>
        <p:nvPicPr>
          <p:cNvPr id="162" name="image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3850" y="1607354"/>
            <a:ext cx="6116300" cy="1506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dirty="0" err="1" smtClean="0"/>
              <a:t>GeoTriples</a:t>
            </a:r>
            <a:r>
              <a:rPr lang="en-US" dirty="0" smtClean="0"/>
              <a:t> (Terra </a:t>
            </a:r>
            <a:r>
              <a:rPr lang="en-US" dirty="0" err="1" smtClean="0"/>
              <a:t>Cognita</a:t>
            </a:r>
            <a:r>
              <a:rPr lang="en-US" dirty="0" smtClean="0"/>
              <a:t> 2014, JWS submission)</a:t>
            </a:r>
            <a:endParaRPr dirty="0"/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4294967295"/>
          </p:nvPr>
        </p:nvSpPr>
        <p:spPr>
          <a:xfrm>
            <a:off x="8350936" y="6356349"/>
            <a:ext cx="335865" cy="3708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166" name="image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3094" y="2101437"/>
            <a:ext cx="6217812" cy="438232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1518179" y="1428016"/>
            <a:ext cx="5035991" cy="41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  <a:defRPr sz="2300">
                <a:solidFill>
                  <a:srgbClr val="1D71B8"/>
                </a:solidFill>
              </a:defRPr>
            </a:pPr>
            <a:r>
              <a:rPr dirty="0"/>
              <a:t>Find more at: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://</a:t>
            </a:r>
            <a:r>
              <a:rPr lang="en-US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g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eo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t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riples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.di.uoa.gr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685800" y="3505199"/>
            <a:ext cx="7772400" cy="133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>
                <a:solidFill>
                  <a:srgbClr val="D26D12"/>
                </a:solidFill>
              </a:defRPr>
            </a:lvl1pPr>
          </a:lstStyle>
          <a:p>
            <a:r>
              <a:t>Discovering Spatial and Temporal Links among RDF Data</a:t>
            </a:r>
          </a:p>
        </p:txBody>
      </p:sp>
      <p:pic>
        <p:nvPicPr>
          <p:cNvPr id="170" name="image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2155" y="1397000"/>
            <a:ext cx="2579689" cy="1362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503808" y="274638"/>
            <a:ext cx="8182993" cy="1143001"/>
          </a:xfrm>
          <a:prstGeom prst="rect">
            <a:avLst/>
          </a:prstGeom>
        </p:spPr>
        <p:txBody>
          <a:bodyPr/>
          <a:lstStyle/>
          <a:p>
            <a:r>
              <a:rPr dirty="0" smtClean="0"/>
              <a:t>Silk</a:t>
            </a:r>
            <a:r>
              <a:rPr lang="en-US" dirty="0" smtClean="0"/>
              <a:t> (LDOW 2016)</a:t>
            </a:r>
            <a:endParaRPr dirty="0"/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4294967295"/>
          </p:nvPr>
        </p:nvSpPr>
        <p:spPr>
          <a:xfrm>
            <a:off x="8350936" y="6356349"/>
            <a:ext cx="335865" cy="3708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grpSp>
        <p:nvGrpSpPr>
          <p:cNvPr id="184" name="Group 184"/>
          <p:cNvGrpSpPr/>
          <p:nvPr/>
        </p:nvGrpSpPr>
        <p:grpSpPr>
          <a:xfrm>
            <a:off x="775125" y="2044722"/>
            <a:ext cx="7290923" cy="4000528"/>
            <a:chOff x="0" y="0"/>
            <a:chExt cx="7290922" cy="4000526"/>
          </a:xfrm>
        </p:grpSpPr>
        <p:pic>
          <p:nvPicPr>
            <p:cNvPr id="174" name="image3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7290923" cy="40005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" name="Group 183"/>
            <p:cNvGrpSpPr/>
            <p:nvPr/>
          </p:nvGrpSpPr>
          <p:grpSpPr>
            <a:xfrm>
              <a:off x="2736231" y="35162"/>
              <a:ext cx="2761328" cy="2459657"/>
              <a:chOff x="0" y="0"/>
              <a:chExt cx="2761327" cy="2459656"/>
            </a:xfrm>
          </p:grpSpPr>
          <p:grpSp>
            <p:nvGrpSpPr>
              <p:cNvPr id="177" name="Group 177"/>
              <p:cNvGrpSpPr/>
              <p:nvPr/>
            </p:nvGrpSpPr>
            <p:grpSpPr>
              <a:xfrm>
                <a:off x="0" y="0"/>
                <a:ext cx="1220122" cy="828039"/>
                <a:chOff x="0" y="0"/>
                <a:chExt cx="1220120" cy="828038"/>
              </a:xfrm>
            </p:grpSpPr>
            <p:sp>
              <p:nvSpPr>
                <p:cNvPr id="175" name="Shape 175"/>
                <p:cNvSpPr/>
                <p:nvPr/>
              </p:nvSpPr>
              <p:spPr>
                <a:xfrm>
                  <a:off x="0" y="0"/>
                  <a:ext cx="1220121" cy="387442"/>
                </a:xfrm>
                <a:prstGeom prst="rect">
                  <a:avLst/>
                </a:prstGeom>
                <a:solidFill>
                  <a:srgbClr val="DDDDDD">
                    <a:alpha val="6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algn="ctr">
                    <a:defRPr>
                      <a:solidFill>
                        <a:srgbClr val="0A48FF"/>
                      </a:solidFill>
                    </a:defRPr>
                  </a:pPr>
                  <a:endParaRPr/>
                </a:p>
              </p:txBody>
            </p:sp>
            <p:sp>
              <p:nvSpPr>
                <p:cNvPr id="176" name="Shape 176"/>
                <p:cNvSpPr/>
                <p:nvPr/>
              </p:nvSpPr>
              <p:spPr>
                <a:xfrm>
                  <a:off x="0" y="0"/>
                  <a:ext cx="1220121" cy="8280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t">
                  <a:spAutoFit/>
                </a:bodyPr>
                <a:lstStyle>
                  <a:lvl1pPr algn="ctr">
                    <a:defRPr sz="2400">
                      <a:solidFill>
                        <a:srgbClr val="0A48FF"/>
                      </a:solidFill>
                      <a:effectLst>
                        <a:outerShdw blurRad="38100" dist="38100" dir="2700000" rotWithShape="0">
                          <a:srgbClr val="000000">
                            <a:alpha val="43137"/>
                          </a:srgbClr>
                        </a:outerShdw>
                      </a:effectLst>
                    </a:defRPr>
                  </a:lvl1pPr>
                </a:lstStyle>
                <a:p>
                  <a:r>
                    <a:t>intersects</a:t>
                  </a:r>
                </a:p>
              </p:txBody>
            </p:sp>
          </p:grpSp>
          <p:sp>
            <p:nvSpPr>
              <p:cNvPr id="178" name="Shape 178"/>
              <p:cNvSpPr/>
              <p:nvPr/>
            </p:nvSpPr>
            <p:spPr>
              <a:xfrm rot="16200000" flipH="1">
                <a:off x="85636" y="690672"/>
                <a:ext cx="1061975" cy="449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151" y="0"/>
                    </a:moveTo>
                    <a:cubicBezTo>
                      <a:pt x="5575" y="0"/>
                      <a:pt x="0" y="5400"/>
                      <a:pt x="0" y="10800"/>
                    </a:cubicBezTo>
                    <a:cubicBezTo>
                      <a:pt x="0" y="16200"/>
                      <a:pt x="10800" y="21600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0A48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181" name="Group 181"/>
              <p:cNvGrpSpPr/>
              <p:nvPr/>
            </p:nvGrpSpPr>
            <p:grpSpPr>
              <a:xfrm>
                <a:off x="1541205" y="404713"/>
                <a:ext cx="1220123" cy="459739"/>
                <a:chOff x="0" y="0"/>
                <a:chExt cx="1220122" cy="459738"/>
              </a:xfrm>
            </p:grpSpPr>
            <p:sp>
              <p:nvSpPr>
                <p:cNvPr id="179" name="Shape 179"/>
                <p:cNvSpPr/>
                <p:nvPr/>
              </p:nvSpPr>
              <p:spPr>
                <a:xfrm>
                  <a:off x="0" y="0"/>
                  <a:ext cx="1220123" cy="387444"/>
                </a:xfrm>
                <a:prstGeom prst="rect">
                  <a:avLst/>
                </a:prstGeom>
                <a:solidFill>
                  <a:srgbClr val="DDDDDD">
                    <a:alpha val="6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algn="ctr">
                    <a:defRPr>
                      <a:solidFill>
                        <a:srgbClr val="FF2848"/>
                      </a:solidFill>
                    </a:defRPr>
                  </a:pPr>
                  <a:endParaRPr/>
                </a:p>
              </p:txBody>
            </p:sp>
            <p:sp>
              <p:nvSpPr>
                <p:cNvPr id="180" name="Shape 180"/>
                <p:cNvSpPr/>
                <p:nvPr/>
              </p:nvSpPr>
              <p:spPr>
                <a:xfrm>
                  <a:off x="0" y="0"/>
                  <a:ext cx="1220123" cy="4597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t">
                  <a:spAutoFit/>
                </a:bodyPr>
                <a:lstStyle>
                  <a:lvl1pPr algn="ctr">
                    <a:defRPr sz="2400">
                      <a:solidFill>
                        <a:srgbClr val="FF2848"/>
                      </a:solidFill>
                      <a:effectLst>
                        <a:outerShdw blurRad="38100" dist="38100" dir="2700000" rotWithShape="0">
                          <a:srgbClr val="000000">
                            <a:alpha val="43137"/>
                          </a:srgbClr>
                        </a:outerShdw>
                      </a:effectLst>
                    </a:defRPr>
                  </a:lvl1pPr>
                </a:lstStyle>
                <a:p>
                  <a:r>
                    <a:t>close</a:t>
                  </a:r>
                </a:p>
              </p:txBody>
            </p:sp>
          </p:grpSp>
          <p:sp>
            <p:nvSpPr>
              <p:cNvPr id="182" name="Shape 182"/>
              <p:cNvSpPr/>
              <p:nvPr/>
            </p:nvSpPr>
            <p:spPr>
              <a:xfrm rot="16200000" flipH="1">
                <a:off x="1287500" y="1569132"/>
                <a:ext cx="1657965" cy="123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254" y="0"/>
                    </a:moveTo>
                    <a:cubicBezTo>
                      <a:pt x="9127" y="0"/>
                      <a:pt x="0" y="5400"/>
                      <a:pt x="0" y="10800"/>
                    </a:cubicBezTo>
                    <a:cubicBezTo>
                      <a:pt x="0" y="16200"/>
                      <a:pt x="10800" y="21600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FF2848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solidFill>
                      <a:srgbClr val="FF2848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85" name="Shape 185"/>
          <p:cNvSpPr/>
          <p:nvPr/>
        </p:nvSpPr>
        <p:spPr>
          <a:xfrm>
            <a:off x="742631" y="6102443"/>
            <a:ext cx="7355910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u="sng">
                <a:solidFill>
                  <a:srgbClr val="0A48FF"/>
                </a:solidFill>
              </a:defRPr>
            </a:pPr>
            <a:r>
              <a:t>Natura Protected Areas - Field Boundaries</a:t>
            </a:r>
            <a:r>
              <a:rPr u="none">
                <a:solidFill>
                  <a:srgbClr val="000000"/>
                </a:solidFill>
              </a:rPr>
              <a:t>               </a:t>
            </a:r>
            <a:r>
              <a:rPr>
                <a:solidFill>
                  <a:srgbClr val="FF2848"/>
                </a:solidFill>
              </a:rPr>
              <a:t>Field Boundaries - OSM Water Bodies</a:t>
            </a:r>
          </a:p>
        </p:txBody>
      </p:sp>
      <p:sp>
        <p:nvSpPr>
          <p:cNvPr id="186" name="Shape 186"/>
          <p:cNvSpPr/>
          <p:nvPr/>
        </p:nvSpPr>
        <p:spPr>
          <a:xfrm>
            <a:off x="457067" y="1426188"/>
            <a:ext cx="4881633" cy="51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  <a:defRPr sz="2700">
                <a:solidFill>
                  <a:srgbClr val="1D71B8"/>
                </a:solidFill>
              </a:defRPr>
            </a:pPr>
            <a:r>
              <a:t>Find more at: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http://silk.di.uoa.gr/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1568628"/>
          </a:xfrm>
          <a:prstGeom prst="rect">
            <a:avLst/>
          </a:prstGeom>
        </p:spPr>
        <p:txBody>
          <a:bodyPr/>
          <a:lstStyle/>
          <a:p>
            <a:pPr algn="ctr"/>
            <a:r>
              <a:t>A state-of-the-art</a:t>
            </a:r>
          </a:p>
          <a:p>
            <a:pPr algn="ctr"/>
            <a:r>
              <a:t>spatiotemporal RDF store</a:t>
            </a:r>
          </a:p>
        </p:txBody>
      </p:sp>
      <p:pic>
        <p:nvPicPr>
          <p:cNvPr id="189" name="image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7053" y="1409700"/>
            <a:ext cx="2949894" cy="1568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dirty="0" err="1" smtClean="0"/>
              <a:t>Strabon</a:t>
            </a:r>
            <a:r>
              <a:rPr lang="en-US" dirty="0" smtClean="0"/>
              <a:t> (ISWC 2012, ISWC 2013)</a:t>
            </a:r>
            <a:endParaRPr dirty="0"/>
          </a:p>
        </p:txBody>
      </p:sp>
      <p:pic>
        <p:nvPicPr>
          <p:cNvPr id="192" name="image39.tif"/>
          <p:cNvPicPr>
            <a:picLocks noChangeAspect="1"/>
          </p:cNvPicPr>
          <p:nvPr/>
        </p:nvPicPr>
        <p:blipFill>
          <a:blip r:embed="rId2">
            <a:extLst/>
          </a:blip>
          <a:srcRect l="3806" t="6583" r="4677" b="9421"/>
          <a:stretch>
            <a:fillRect/>
          </a:stretch>
        </p:blipFill>
        <p:spPr>
          <a:xfrm>
            <a:off x="3096136" y="2221010"/>
            <a:ext cx="4589226" cy="3399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3219" y="0"/>
                </a:moveTo>
                <a:cubicBezTo>
                  <a:pt x="2494" y="0"/>
                  <a:pt x="1961" y="4"/>
                  <a:pt x="1514" y="10"/>
                </a:cubicBezTo>
                <a:cubicBezTo>
                  <a:pt x="1510" y="10"/>
                  <a:pt x="1501" y="10"/>
                  <a:pt x="1497" y="10"/>
                </a:cubicBezTo>
                <a:cubicBezTo>
                  <a:pt x="1495" y="10"/>
                  <a:pt x="1494" y="10"/>
                  <a:pt x="1492" y="10"/>
                </a:cubicBezTo>
                <a:cubicBezTo>
                  <a:pt x="1491" y="10"/>
                  <a:pt x="1488" y="10"/>
                  <a:pt x="1486" y="10"/>
                </a:cubicBezTo>
                <a:cubicBezTo>
                  <a:pt x="1485" y="10"/>
                  <a:pt x="1485" y="10"/>
                  <a:pt x="1484" y="10"/>
                </a:cubicBezTo>
                <a:cubicBezTo>
                  <a:pt x="1479" y="10"/>
                  <a:pt x="1474" y="10"/>
                  <a:pt x="1471" y="10"/>
                </a:cubicBezTo>
                <a:cubicBezTo>
                  <a:pt x="1318" y="12"/>
                  <a:pt x="1191" y="16"/>
                  <a:pt x="1068" y="18"/>
                </a:cubicBezTo>
                <a:cubicBezTo>
                  <a:pt x="1061" y="18"/>
                  <a:pt x="1052" y="18"/>
                  <a:pt x="1045" y="18"/>
                </a:cubicBezTo>
                <a:cubicBezTo>
                  <a:pt x="1035" y="18"/>
                  <a:pt x="1025" y="18"/>
                  <a:pt x="1017" y="18"/>
                </a:cubicBezTo>
                <a:cubicBezTo>
                  <a:pt x="1002" y="19"/>
                  <a:pt x="984" y="19"/>
                  <a:pt x="969" y="20"/>
                </a:cubicBezTo>
                <a:cubicBezTo>
                  <a:pt x="964" y="20"/>
                  <a:pt x="953" y="20"/>
                  <a:pt x="948" y="20"/>
                </a:cubicBezTo>
                <a:cubicBezTo>
                  <a:pt x="931" y="20"/>
                  <a:pt x="906" y="19"/>
                  <a:pt x="890" y="20"/>
                </a:cubicBezTo>
                <a:cubicBezTo>
                  <a:pt x="885" y="20"/>
                  <a:pt x="877" y="23"/>
                  <a:pt x="873" y="23"/>
                </a:cubicBezTo>
                <a:cubicBezTo>
                  <a:pt x="864" y="24"/>
                  <a:pt x="852" y="23"/>
                  <a:pt x="843" y="23"/>
                </a:cubicBezTo>
                <a:cubicBezTo>
                  <a:pt x="838" y="23"/>
                  <a:pt x="833" y="23"/>
                  <a:pt x="828" y="23"/>
                </a:cubicBezTo>
                <a:cubicBezTo>
                  <a:pt x="781" y="25"/>
                  <a:pt x="733" y="27"/>
                  <a:pt x="692" y="28"/>
                </a:cubicBezTo>
                <a:cubicBezTo>
                  <a:pt x="517" y="35"/>
                  <a:pt x="387" y="41"/>
                  <a:pt x="291" y="50"/>
                </a:cubicBezTo>
                <a:cubicBezTo>
                  <a:pt x="251" y="54"/>
                  <a:pt x="213" y="58"/>
                  <a:pt x="184" y="63"/>
                </a:cubicBezTo>
                <a:cubicBezTo>
                  <a:pt x="182" y="63"/>
                  <a:pt x="176" y="62"/>
                  <a:pt x="173" y="63"/>
                </a:cubicBezTo>
                <a:cubicBezTo>
                  <a:pt x="171" y="63"/>
                  <a:pt x="167" y="66"/>
                  <a:pt x="165" y="66"/>
                </a:cubicBezTo>
                <a:cubicBezTo>
                  <a:pt x="164" y="66"/>
                  <a:pt x="163" y="66"/>
                  <a:pt x="162" y="66"/>
                </a:cubicBezTo>
                <a:cubicBezTo>
                  <a:pt x="161" y="66"/>
                  <a:pt x="157" y="66"/>
                  <a:pt x="156" y="66"/>
                </a:cubicBezTo>
                <a:cubicBezTo>
                  <a:pt x="142" y="68"/>
                  <a:pt x="129" y="70"/>
                  <a:pt x="119" y="73"/>
                </a:cubicBezTo>
                <a:cubicBezTo>
                  <a:pt x="108" y="75"/>
                  <a:pt x="95" y="79"/>
                  <a:pt x="87" y="81"/>
                </a:cubicBezTo>
                <a:cubicBezTo>
                  <a:pt x="83" y="83"/>
                  <a:pt x="81" y="85"/>
                  <a:pt x="78" y="86"/>
                </a:cubicBezTo>
                <a:cubicBezTo>
                  <a:pt x="67" y="91"/>
                  <a:pt x="59" y="93"/>
                  <a:pt x="57" y="98"/>
                </a:cubicBezTo>
                <a:cubicBezTo>
                  <a:pt x="53" y="106"/>
                  <a:pt x="48" y="196"/>
                  <a:pt x="44" y="358"/>
                </a:cubicBezTo>
                <a:cubicBezTo>
                  <a:pt x="38" y="663"/>
                  <a:pt x="33" y="1342"/>
                  <a:pt x="27" y="2090"/>
                </a:cubicBezTo>
                <a:cubicBezTo>
                  <a:pt x="26" y="2231"/>
                  <a:pt x="26" y="2373"/>
                  <a:pt x="25" y="2527"/>
                </a:cubicBezTo>
                <a:cubicBezTo>
                  <a:pt x="25" y="2554"/>
                  <a:pt x="25" y="2574"/>
                  <a:pt x="25" y="2602"/>
                </a:cubicBezTo>
                <a:cubicBezTo>
                  <a:pt x="25" y="2604"/>
                  <a:pt x="23" y="2605"/>
                  <a:pt x="23" y="2607"/>
                </a:cubicBezTo>
                <a:cubicBezTo>
                  <a:pt x="23" y="2608"/>
                  <a:pt x="23" y="2610"/>
                  <a:pt x="23" y="2612"/>
                </a:cubicBezTo>
                <a:cubicBezTo>
                  <a:pt x="23" y="2614"/>
                  <a:pt x="23" y="2615"/>
                  <a:pt x="23" y="2617"/>
                </a:cubicBezTo>
                <a:cubicBezTo>
                  <a:pt x="23" y="2619"/>
                  <a:pt x="23" y="2622"/>
                  <a:pt x="23" y="2625"/>
                </a:cubicBezTo>
                <a:cubicBezTo>
                  <a:pt x="23" y="2626"/>
                  <a:pt x="23" y="2628"/>
                  <a:pt x="23" y="2630"/>
                </a:cubicBezTo>
                <a:cubicBezTo>
                  <a:pt x="23" y="2653"/>
                  <a:pt x="23" y="2671"/>
                  <a:pt x="23" y="2695"/>
                </a:cubicBezTo>
                <a:cubicBezTo>
                  <a:pt x="23" y="2739"/>
                  <a:pt x="23" y="2775"/>
                  <a:pt x="23" y="2822"/>
                </a:cubicBezTo>
                <a:cubicBezTo>
                  <a:pt x="23" y="2826"/>
                  <a:pt x="23" y="2830"/>
                  <a:pt x="23" y="2834"/>
                </a:cubicBezTo>
                <a:cubicBezTo>
                  <a:pt x="19" y="3591"/>
                  <a:pt x="15" y="4476"/>
                  <a:pt x="12" y="5439"/>
                </a:cubicBezTo>
                <a:cubicBezTo>
                  <a:pt x="11" y="5703"/>
                  <a:pt x="9" y="5937"/>
                  <a:pt x="8" y="6213"/>
                </a:cubicBezTo>
                <a:cubicBezTo>
                  <a:pt x="5" y="7487"/>
                  <a:pt x="3" y="8853"/>
                  <a:pt x="1" y="10247"/>
                </a:cubicBezTo>
                <a:cubicBezTo>
                  <a:pt x="0" y="11734"/>
                  <a:pt x="0" y="13236"/>
                  <a:pt x="1" y="14635"/>
                </a:cubicBezTo>
                <a:cubicBezTo>
                  <a:pt x="3" y="16237"/>
                  <a:pt x="7" y="17581"/>
                  <a:pt x="12" y="18737"/>
                </a:cubicBezTo>
                <a:cubicBezTo>
                  <a:pt x="12" y="18750"/>
                  <a:pt x="12" y="18757"/>
                  <a:pt x="12" y="18770"/>
                </a:cubicBezTo>
                <a:cubicBezTo>
                  <a:pt x="12" y="18784"/>
                  <a:pt x="12" y="18799"/>
                  <a:pt x="12" y="18810"/>
                </a:cubicBezTo>
                <a:cubicBezTo>
                  <a:pt x="14" y="19261"/>
                  <a:pt x="18" y="19699"/>
                  <a:pt x="20" y="20043"/>
                </a:cubicBezTo>
                <a:cubicBezTo>
                  <a:pt x="22" y="20273"/>
                  <a:pt x="23" y="20530"/>
                  <a:pt x="25" y="20704"/>
                </a:cubicBezTo>
                <a:cubicBezTo>
                  <a:pt x="25" y="20752"/>
                  <a:pt x="26" y="20795"/>
                  <a:pt x="27" y="20838"/>
                </a:cubicBezTo>
                <a:cubicBezTo>
                  <a:pt x="27" y="20868"/>
                  <a:pt x="26" y="20901"/>
                  <a:pt x="27" y="20928"/>
                </a:cubicBezTo>
                <a:cubicBezTo>
                  <a:pt x="27" y="20954"/>
                  <a:pt x="27" y="20986"/>
                  <a:pt x="27" y="21009"/>
                </a:cubicBezTo>
                <a:cubicBezTo>
                  <a:pt x="28" y="21022"/>
                  <a:pt x="27" y="21041"/>
                  <a:pt x="27" y="21052"/>
                </a:cubicBezTo>
                <a:cubicBezTo>
                  <a:pt x="28" y="21057"/>
                  <a:pt x="27" y="21062"/>
                  <a:pt x="27" y="21067"/>
                </a:cubicBezTo>
                <a:cubicBezTo>
                  <a:pt x="28" y="21116"/>
                  <a:pt x="30" y="21167"/>
                  <a:pt x="31" y="21206"/>
                </a:cubicBezTo>
                <a:cubicBezTo>
                  <a:pt x="34" y="21341"/>
                  <a:pt x="38" y="21440"/>
                  <a:pt x="42" y="21453"/>
                </a:cubicBezTo>
                <a:cubicBezTo>
                  <a:pt x="44" y="21461"/>
                  <a:pt x="49" y="21468"/>
                  <a:pt x="57" y="21475"/>
                </a:cubicBezTo>
                <a:cubicBezTo>
                  <a:pt x="72" y="21490"/>
                  <a:pt x="101" y="21504"/>
                  <a:pt x="152" y="21516"/>
                </a:cubicBezTo>
                <a:cubicBezTo>
                  <a:pt x="177" y="21522"/>
                  <a:pt x="205" y="21526"/>
                  <a:pt x="242" y="21531"/>
                </a:cubicBezTo>
                <a:cubicBezTo>
                  <a:pt x="317" y="21541"/>
                  <a:pt x="418" y="21549"/>
                  <a:pt x="552" y="21556"/>
                </a:cubicBezTo>
                <a:cubicBezTo>
                  <a:pt x="687" y="21563"/>
                  <a:pt x="857" y="21571"/>
                  <a:pt x="1069" y="21576"/>
                </a:cubicBezTo>
                <a:cubicBezTo>
                  <a:pt x="1493" y="21586"/>
                  <a:pt x="2088" y="21591"/>
                  <a:pt x="2924" y="21594"/>
                </a:cubicBezTo>
                <a:cubicBezTo>
                  <a:pt x="3759" y="21597"/>
                  <a:pt x="4835" y="21599"/>
                  <a:pt x="6218" y="21599"/>
                </a:cubicBezTo>
                <a:lnTo>
                  <a:pt x="12350" y="21599"/>
                </a:lnTo>
                <a:lnTo>
                  <a:pt x="12371" y="16405"/>
                </a:lnTo>
                <a:lnTo>
                  <a:pt x="12387" y="11210"/>
                </a:lnTo>
                <a:lnTo>
                  <a:pt x="12724" y="11183"/>
                </a:lnTo>
                <a:cubicBezTo>
                  <a:pt x="12821" y="11174"/>
                  <a:pt x="12898" y="11173"/>
                  <a:pt x="12966" y="11175"/>
                </a:cubicBezTo>
                <a:cubicBezTo>
                  <a:pt x="13012" y="11176"/>
                  <a:pt x="13058" y="11179"/>
                  <a:pt x="13092" y="11185"/>
                </a:cubicBezTo>
                <a:cubicBezTo>
                  <a:pt x="13146" y="11196"/>
                  <a:pt x="13180" y="11213"/>
                  <a:pt x="13200" y="11238"/>
                </a:cubicBezTo>
                <a:cubicBezTo>
                  <a:pt x="13210" y="11251"/>
                  <a:pt x="13217" y="11265"/>
                  <a:pt x="13219" y="11281"/>
                </a:cubicBezTo>
                <a:cubicBezTo>
                  <a:pt x="13222" y="11313"/>
                  <a:pt x="13208" y="11353"/>
                  <a:pt x="13179" y="11400"/>
                </a:cubicBezTo>
                <a:cubicBezTo>
                  <a:pt x="13162" y="11428"/>
                  <a:pt x="13153" y="11447"/>
                  <a:pt x="13151" y="11460"/>
                </a:cubicBezTo>
                <a:cubicBezTo>
                  <a:pt x="13151" y="11461"/>
                  <a:pt x="13149" y="11463"/>
                  <a:pt x="13149" y="11463"/>
                </a:cubicBezTo>
                <a:cubicBezTo>
                  <a:pt x="13148" y="11469"/>
                  <a:pt x="13149" y="11470"/>
                  <a:pt x="13151" y="11473"/>
                </a:cubicBezTo>
                <a:cubicBezTo>
                  <a:pt x="13152" y="11473"/>
                  <a:pt x="13153" y="11475"/>
                  <a:pt x="13153" y="11475"/>
                </a:cubicBezTo>
                <a:cubicBezTo>
                  <a:pt x="13157" y="11478"/>
                  <a:pt x="13162" y="11479"/>
                  <a:pt x="13170" y="11478"/>
                </a:cubicBezTo>
                <a:cubicBezTo>
                  <a:pt x="13203" y="11473"/>
                  <a:pt x="13274" y="11436"/>
                  <a:pt x="13394" y="11367"/>
                </a:cubicBezTo>
                <a:cubicBezTo>
                  <a:pt x="13561" y="11271"/>
                  <a:pt x="13738" y="11176"/>
                  <a:pt x="13785" y="11155"/>
                </a:cubicBezTo>
                <a:cubicBezTo>
                  <a:pt x="13791" y="11152"/>
                  <a:pt x="13792" y="11147"/>
                  <a:pt x="13792" y="11142"/>
                </a:cubicBezTo>
                <a:cubicBezTo>
                  <a:pt x="13793" y="11137"/>
                  <a:pt x="13792" y="11132"/>
                  <a:pt x="13788" y="11125"/>
                </a:cubicBezTo>
                <a:cubicBezTo>
                  <a:pt x="13778" y="11110"/>
                  <a:pt x="13757" y="11091"/>
                  <a:pt x="13730" y="11069"/>
                </a:cubicBezTo>
                <a:cubicBezTo>
                  <a:pt x="13721" y="11062"/>
                  <a:pt x="13706" y="11052"/>
                  <a:pt x="13695" y="11044"/>
                </a:cubicBezTo>
                <a:cubicBezTo>
                  <a:pt x="13670" y="11026"/>
                  <a:pt x="13640" y="11006"/>
                  <a:pt x="13607" y="10986"/>
                </a:cubicBezTo>
                <a:cubicBezTo>
                  <a:pt x="13570" y="10963"/>
                  <a:pt x="13530" y="10937"/>
                  <a:pt x="13484" y="10913"/>
                </a:cubicBezTo>
                <a:cubicBezTo>
                  <a:pt x="13396" y="10866"/>
                  <a:pt x="13333" y="10837"/>
                  <a:pt x="13282" y="10817"/>
                </a:cubicBezTo>
                <a:cubicBezTo>
                  <a:pt x="13264" y="10809"/>
                  <a:pt x="13248" y="10803"/>
                  <a:pt x="13235" y="10799"/>
                </a:cubicBezTo>
                <a:cubicBezTo>
                  <a:pt x="13223" y="10796"/>
                  <a:pt x="13212" y="10790"/>
                  <a:pt x="13204" y="10789"/>
                </a:cubicBezTo>
                <a:cubicBezTo>
                  <a:pt x="13202" y="10789"/>
                  <a:pt x="13196" y="10789"/>
                  <a:pt x="13194" y="10789"/>
                </a:cubicBezTo>
                <a:cubicBezTo>
                  <a:pt x="13182" y="10788"/>
                  <a:pt x="13172" y="10791"/>
                  <a:pt x="13168" y="10797"/>
                </a:cubicBezTo>
                <a:cubicBezTo>
                  <a:pt x="13166" y="10801"/>
                  <a:pt x="13166" y="10808"/>
                  <a:pt x="13168" y="10815"/>
                </a:cubicBezTo>
                <a:cubicBezTo>
                  <a:pt x="13171" y="10823"/>
                  <a:pt x="13176" y="10831"/>
                  <a:pt x="13183" y="10842"/>
                </a:cubicBezTo>
                <a:cubicBezTo>
                  <a:pt x="13197" y="10865"/>
                  <a:pt x="13207" y="10886"/>
                  <a:pt x="13213" y="10905"/>
                </a:cubicBezTo>
                <a:cubicBezTo>
                  <a:pt x="13219" y="10923"/>
                  <a:pt x="13221" y="10939"/>
                  <a:pt x="13220" y="10953"/>
                </a:cubicBezTo>
                <a:cubicBezTo>
                  <a:pt x="13219" y="10956"/>
                  <a:pt x="13219" y="10958"/>
                  <a:pt x="13219" y="10961"/>
                </a:cubicBezTo>
                <a:cubicBezTo>
                  <a:pt x="13216" y="10974"/>
                  <a:pt x="13209" y="10985"/>
                  <a:pt x="13200" y="10996"/>
                </a:cubicBezTo>
                <a:cubicBezTo>
                  <a:pt x="13199" y="10998"/>
                  <a:pt x="13196" y="10999"/>
                  <a:pt x="13194" y="11001"/>
                </a:cubicBezTo>
                <a:cubicBezTo>
                  <a:pt x="13191" y="11005"/>
                  <a:pt x="13185" y="11008"/>
                  <a:pt x="13181" y="11011"/>
                </a:cubicBezTo>
                <a:cubicBezTo>
                  <a:pt x="13179" y="11013"/>
                  <a:pt x="13175" y="11017"/>
                  <a:pt x="13172" y="11019"/>
                </a:cubicBezTo>
                <a:cubicBezTo>
                  <a:pt x="13171" y="11019"/>
                  <a:pt x="13171" y="11020"/>
                  <a:pt x="13170" y="11021"/>
                </a:cubicBezTo>
                <a:cubicBezTo>
                  <a:pt x="13157" y="11029"/>
                  <a:pt x="13141" y="11037"/>
                  <a:pt x="13123" y="11042"/>
                </a:cubicBezTo>
                <a:cubicBezTo>
                  <a:pt x="13114" y="11045"/>
                  <a:pt x="13105" y="11047"/>
                  <a:pt x="13095" y="11049"/>
                </a:cubicBezTo>
                <a:cubicBezTo>
                  <a:pt x="13066" y="11055"/>
                  <a:pt x="13034" y="11059"/>
                  <a:pt x="12993" y="11062"/>
                </a:cubicBezTo>
                <a:cubicBezTo>
                  <a:pt x="12921" y="11065"/>
                  <a:pt x="12831" y="11063"/>
                  <a:pt x="12724" y="11054"/>
                </a:cubicBezTo>
                <a:lnTo>
                  <a:pt x="12387" y="11024"/>
                </a:lnTo>
                <a:lnTo>
                  <a:pt x="12352" y="5527"/>
                </a:lnTo>
                <a:lnTo>
                  <a:pt x="12316" y="30"/>
                </a:lnTo>
                <a:lnTo>
                  <a:pt x="6216" y="8"/>
                </a:lnTo>
                <a:cubicBezTo>
                  <a:pt x="5007" y="3"/>
                  <a:pt x="4020" y="-1"/>
                  <a:pt x="3219" y="0"/>
                </a:cubicBezTo>
                <a:close/>
                <a:moveTo>
                  <a:pt x="19910" y="96"/>
                </a:moveTo>
                <a:cubicBezTo>
                  <a:pt x="19845" y="95"/>
                  <a:pt x="19780" y="97"/>
                  <a:pt x="19715" y="101"/>
                </a:cubicBezTo>
                <a:cubicBezTo>
                  <a:pt x="19714" y="102"/>
                  <a:pt x="19713" y="101"/>
                  <a:pt x="19713" y="101"/>
                </a:cubicBezTo>
                <a:cubicBezTo>
                  <a:pt x="19710" y="102"/>
                  <a:pt x="19708" y="101"/>
                  <a:pt x="19706" y="101"/>
                </a:cubicBezTo>
                <a:cubicBezTo>
                  <a:pt x="19702" y="102"/>
                  <a:pt x="19701" y="103"/>
                  <a:pt x="19697" y="103"/>
                </a:cubicBezTo>
                <a:cubicBezTo>
                  <a:pt x="19680" y="105"/>
                  <a:pt x="19661" y="106"/>
                  <a:pt x="19644" y="108"/>
                </a:cubicBezTo>
                <a:cubicBezTo>
                  <a:pt x="19642" y="108"/>
                  <a:pt x="19638" y="108"/>
                  <a:pt x="19635" y="108"/>
                </a:cubicBezTo>
                <a:cubicBezTo>
                  <a:pt x="19598" y="112"/>
                  <a:pt x="19564" y="118"/>
                  <a:pt x="19527" y="124"/>
                </a:cubicBezTo>
                <a:cubicBezTo>
                  <a:pt x="19525" y="124"/>
                  <a:pt x="19521" y="124"/>
                  <a:pt x="19519" y="124"/>
                </a:cubicBezTo>
                <a:cubicBezTo>
                  <a:pt x="19495" y="128"/>
                  <a:pt x="19472" y="135"/>
                  <a:pt x="19448" y="139"/>
                </a:cubicBezTo>
                <a:cubicBezTo>
                  <a:pt x="19447" y="140"/>
                  <a:pt x="19446" y="139"/>
                  <a:pt x="19444" y="139"/>
                </a:cubicBezTo>
                <a:cubicBezTo>
                  <a:pt x="19443" y="140"/>
                  <a:pt x="19444" y="139"/>
                  <a:pt x="19443" y="139"/>
                </a:cubicBezTo>
                <a:cubicBezTo>
                  <a:pt x="19402" y="148"/>
                  <a:pt x="19361" y="158"/>
                  <a:pt x="19321" y="169"/>
                </a:cubicBezTo>
                <a:cubicBezTo>
                  <a:pt x="19321" y="169"/>
                  <a:pt x="19320" y="168"/>
                  <a:pt x="19319" y="169"/>
                </a:cubicBezTo>
                <a:cubicBezTo>
                  <a:pt x="19297" y="175"/>
                  <a:pt x="19275" y="180"/>
                  <a:pt x="19252" y="187"/>
                </a:cubicBezTo>
                <a:cubicBezTo>
                  <a:pt x="19191" y="206"/>
                  <a:pt x="19128" y="227"/>
                  <a:pt x="19069" y="252"/>
                </a:cubicBezTo>
                <a:cubicBezTo>
                  <a:pt x="18576" y="459"/>
                  <a:pt x="18362" y="647"/>
                  <a:pt x="18228" y="983"/>
                </a:cubicBezTo>
                <a:cubicBezTo>
                  <a:pt x="18222" y="1000"/>
                  <a:pt x="18218" y="1027"/>
                  <a:pt x="18212" y="1064"/>
                </a:cubicBezTo>
                <a:cubicBezTo>
                  <a:pt x="18205" y="1107"/>
                  <a:pt x="18197" y="1175"/>
                  <a:pt x="18191" y="1248"/>
                </a:cubicBezTo>
                <a:cubicBezTo>
                  <a:pt x="18191" y="1248"/>
                  <a:pt x="18191" y="1251"/>
                  <a:pt x="18191" y="1251"/>
                </a:cubicBezTo>
                <a:cubicBezTo>
                  <a:pt x="18183" y="1361"/>
                  <a:pt x="18176" y="1491"/>
                  <a:pt x="18170" y="1664"/>
                </a:cubicBezTo>
                <a:cubicBezTo>
                  <a:pt x="18156" y="2051"/>
                  <a:pt x="18148" y="2600"/>
                  <a:pt x="18148" y="3311"/>
                </a:cubicBezTo>
                <a:cubicBezTo>
                  <a:pt x="18148" y="3757"/>
                  <a:pt x="18151" y="4114"/>
                  <a:pt x="18154" y="4403"/>
                </a:cubicBezTo>
                <a:cubicBezTo>
                  <a:pt x="18157" y="4667"/>
                  <a:pt x="18162" y="4860"/>
                  <a:pt x="18169" y="5023"/>
                </a:cubicBezTo>
                <a:cubicBezTo>
                  <a:pt x="18173" y="5129"/>
                  <a:pt x="18178" y="5227"/>
                  <a:pt x="18185" y="5300"/>
                </a:cubicBezTo>
                <a:cubicBezTo>
                  <a:pt x="18190" y="5357"/>
                  <a:pt x="18194" y="5402"/>
                  <a:pt x="18200" y="5444"/>
                </a:cubicBezTo>
                <a:cubicBezTo>
                  <a:pt x="18202" y="5454"/>
                  <a:pt x="18202" y="5464"/>
                  <a:pt x="18204" y="5474"/>
                </a:cubicBezTo>
                <a:cubicBezTo>
                  <a:pt x="18204" y="5475"/>
                  <a:pt x="18206" y="5477"/>
                  <a:pt x="18206" y="5477"/>
                </a:cubicBezTo>
                <a:cubicBezTo>
                  <a:pt x="18211" y="5506"/>
                  <a:pt x="18219" y="5532"/>
                  <a:pt x="18225" y="5555"/>
                </a:cubicBezTo>
                <a:cubicBezTo>
                  <a:pt x="18227" y="5563"/>
                  <a:pt x="18226" y="5571"/>
                  <a:pt x="18228" y="5578"/>
                </a:cubicBezTo>
                <a:cubicBezTo>
                  <a:pt x="18237" y="5605"/>
                  <a:pt x="18246" y="5628"/>
                  <a:pt x="18256" y="5648"/>
                </a:cubicBezTo>
                <a:cubicBezTo>
                  <a:pt x="18272" y="5678"/>
                  <a:pt x="18297" y="5710"/>
                  <a:pt x="18324" y="5744"/>
                </a:cubicBezTo>
                <a:cubicBezTo>
                  <a:pt x="18332" y="5754"/>
                  <a:pt x="18339" y="5764"/>
                  <a:pt x="18348" y="5774"/>
                </a:cubicBezTo>
                <a:cubicBezTo>
                  <a:pt x="18350" y="5776"/>
                  <a:pt x="18353" y="5781"/>
                  <a:pt x="18355" y="5782"/>
                </a:cubicBezTo>
                <a:cubicBezTo>
                  <a:pt x="18356" y="5784"/>
                  <a:pt x="18356" y="5783"/>
                  <a:pt x="18357" y="5784"/>
                </a:cubicBezTo>
                <a:cubicBezTo>
                  <a:pt x="18376" y="5805"/>
                  <a:pt x="18395" y="5825"/>
                  <a:pt x="18417" y="5847"/>
                </a:cubicBezTo>
                <a:cubicBezTo>
                  <a:pt x="18430" y="5860"/>
                  <a:pt x="18444" y="5875"/>
                  <a:pt x="18458" y="5888"/>
                </a:cubicBezTo>
                <a:cubicBezTo>
                  <a:pt x="18483" y="5912"/>
                  <a:pt x="18510" y="5935"/>
                  <a:pt x="18538" y="5958"/>
                </a:cubicBezTo>
                <a:cubicBezTo>
                  <a:pt x="18546" y="5965"/>
                  <a:pt x="18556" y="5971"/>
                  <a:pt x="18565" y="5978"/>
                </a:cubicBezTo>
                <a:cubicBezTo>
                  <a:pt x="18566" y="5979"/>
                  <a:pt x="18566" y="5982"/>
                  <a:pt x="18568" y="5983"/>
                </a:cubicBezTo>
                <a:cubicBezTo>
                  <a:pt x="18569" y="5984"/>
                  <a:pt x="18569" y="5985"/>
                  <a:pt x="18570" y="5986"/>
                </a:cubicBezTo>
                <a:cubicBezTo>
                  <a:pt x="18573" y="5988"/>
                  <a:pt x="18577" y="5988"/>
                  <a:pt x="18580" y="5991"/>
                </a:cubicBezTo>
                <a:cubicBezTo>
                  <a:pt x="18581" y="5992"/>
                  <a:pt x="18580" y="5995"/>
                  <a:pt x="18581" y="5996"/>
                </a:cubicBezTo>
                <a:cubicBezTo>
                  <a:pt x="18583" y="5997"/>
                  <a:pt x="18585" y="5999"/>
                  <a:pt x="18587" y="6001"/>
                </a:cubicBezTo>
                <a:cubicBezTo>
                  <a:pt x="18588" y="6002"/>
                  <a:pt x="18592" y="6003"/>
                  <a:pt x="18593" y="6004"/>
                </a:cubicBezTo>
                <a:cubicBezTo>
                  <a:pt x="18594" y="6005"/>
                  <a:pt x="18594" y="6005"/>
                  <a:pt x="18596" y="6006"/>
                </a:cubicBezTo>
                <a:cubicBezTo>
                  <a:pt x="18617" y="6023"/>
                  <a:pt x="18641" y="6040"/>
                  <a:pt x="18664" y="6057"/>
                </a:cubicBezTo>
                <a:cubicBezTo>
                  <a:pt x="18666" y="6059"/>
                  <a:pt x="18667" y="6061"/>
                  <a:pt x="18669" y="6062"/>
                </a:cubicBezTo>
                <a:cubicBezTo>
                  <a:pt x="18670" y="6063"/>
                  <a:pt x="18669" y="6064"/>
                  <a:pt x="18669" y="6064"/>
                </a:cubicBezTo>
                <a:cubicBezTo>
                  <a:pt x="18670" y="6064"/>
                  <a:pt x="18671" y="6064"/>
                  <a:pt x="18671" y="6064"/>
                </a:cubicBezTo>
                <a:cubicBezTo>
                  <a:pt x="18673" y="6066"/>
                  <a:pt x="18676" y="6067"/>
                  <a:pt x="18679" y="6069"/>
                </a:cubicBezTo>
                <a:cubicBezTo>
                  <a:pt x="18684" y="6073"/>
                  <a:pt x="18689" y="6078"/>
                  <a:pt x="18695" y="6082"/>
                </a:cubicBezTo>
                <a:cubicBezTo>
                  <a:pt x="18705" y="6089"/>
                  <a:pt x="18713" y="6098"/>
                  <a:pt x="18723" y="6105"/>
                </a:cubicBezTo>
                <a:cubicBezTo>
                  <a:pt x="18782" y="6146"/>
                  <a:pt x="18841" y="6182"/>
                  <a:pt x="18901" y="6218"/>
                </a:cubicBezTo>
                <a:cubicBezTo>
                  <a:pt x="18913" y="6225"/>
                  <a:pt x="18924" y="6231"/>
                  <a:pt x="18936" y="6238"/>
                </a:cubicBezTo>
                <a:cubicBezTo>
                  <a:pt x="18996" y="6272"/>
                  <a:pt x="19058" y="6304"/>
                  <a:pt x="19116" y="6329"/>
                </a:cubicBezTo>
                <a:cubicBezTo>
                  <a:pt x="19211" y="6370"/>
                  <a:pt x="19583" y="6395"/>
                  <a:pt x="19943" y="6384"/>
                </a:cubicBezTo>
                <a:cubicBezTo>
                  <a:pt x="20506" y="6367"/>
                  <a:pt x="20657" y="6328"/>
                  <a:pt x="20999" y="6102"/>
                </a:cubicBezTo>
                <a:cubicBezTo>
                  <a:pt x="21068" y="6055"/>
                  <a:pt x="21127" y="6014"/>
                  <a:pt x="21182" y="5973"/>
                </a:cubicBezTo>
                <a:cubicBezTo>
                  <a:pt x="21182" y="5973"/>
                  <a:pt x="21183" y="5974"/>
                  <a:pt x="21183" y="5973"/>
                </a:cubicBezTo>
                <a:cubicBezTo>
                  <a:pt x="21184" y="5973"/>
                  <a:pt x="21183" y="5971"/>
                  <a:pt x="21183" y="5971"/>
                </a:cubicBezTo>
                <a:cubicBezTo>
                  <a:pt x="21184" y="5970"/>
                  <a:pt x="21185" y="5971"/>
                  <a:pt x="21185" y="5971"/>
                </a:cubicBezTo>
                <a:cubicBezTo>
                  <a:pt x="21186" y="5970"/>
                  <a:pt x="21187" y="5971"/>
                  <a:pt x="21187" y="5971"/>
                </a:cubicBezTo>
                <a:cubicBezTo>
                  <a:pt x="21188" y="5970"/>
                  <a:pt x="21187" y="5968"/>
                  <a:pt x="21187" y="5968"/>
                </a:cubicBezTo>
                <a:cubicBezTo>
                  <a:pt x="21223" y="5941"/>
                  <a:pt x="21256" y="5913"/>
                  <a:pt x="21286" y="5885"/>
                </a:cubicBezTo>
                <a:cubicBezTo>
                  <a:pt x="21287" y="5884"/>
                  <a:pt x="21288" y="5885"/>
                  <a:pt x="21288" y="5885"/>
                </a:cubicBezTo>
                <a:cubicBezTo>
                  <a:pt x="21289" y="5884"/>
                  <a:pt x="21289" y="5884"/>
                  <a:pt x="21290" y="5883"/>
                </a:cubicBezTo>
                <a:cubicBezTo>
                  <a:pt x="21291" y="5882"/>
                  <a:pt x="21291" y="5880"/>
                  <a:pt x="21292" y="5880"/>
                </a:cubicBezTo>
                <a:cubicBezTo>
                  <a:pt x="21293" y="5879"/>
                  <a:pt x="21295" y="5880"/>
                  <a:pt x="21296" y="5880"/>
                </a:cubicBezTo>
                <a:cubicBezTo>
                  <a:pt x="21308" y="5867"/>
                  <a:pt x="21318" y="5854"/>
                  <a:pt x="21329" y="5842"/>
                </a:cubicBezTo>
                <a:cubicBezTo>
                  <a:pt x="21330" y="5841"/>
                  <a:pt x="21331" y="5843"/>
                  <a:pt x="21331" y="5842"/>
                </a:cubicBezTo>
                <a:cubicBezTo>
                  <a:pt x="21338" y="5835"/>
                  <a:pt x="21345" y="5828"/>
                  <a:pt x="21352" y="5820"/>
                </a:cubicBezTo>
                <a:cubicBezTo>
                  <a:pt x="21365" y="5805"/>
                  <a:pt x="21375" y="5789"/>
                  <a:pt x="21387" y="5772"/>
                </a:cubicBezTo>
                <a:cubicBezTo>
                  <a:pt x="21393" y="5763"/>
                  <a:pt x="21402" y="5753"/>
                  <a:pt x="21408" y="5744"/>
                </a:cubicBezTo>
                <a:cubicBezTo>
                  <a:pt x="21419" y="5725"/>
                  <a:pt x="21427" y="5703"/>
                  <a:pt x="21437" y="5683"/>
                </a:cubicBezTo>
                <a:cubicBezTo>
                  <a:pt x="21442" y="5674"/>
                  <a:pt x="21447" y="5667"/>
                  <a:pt x="21452" y="5658"/>
                </a:cubicBezTo>
                <a:cubicBezTo>
                  <a:pt x="21465" y="5627"/>
                  <a:pt x="21478" y="5593"/>
                  <a:pt x="21490" y="5557"/>
                </a:cubicBezTo>
                <a:cubicBezTo>
                  <a:pt x="21514" y="5480"/>
                  <a:pt x="21531" y="5392"/>
                  <a:pt x="21546" y="5282"/>
                </a:cubicBezTo>
                <a:cubicBezTo>
                  <a:pt x="21553" y="5228"/>
                  <a:pt x="21561" y="5168"/>
                  <a:pt x="21566" y="5103"/>
                </a:cubicBezTo>
                <a:cubicBezTo>
                  <a:pt x="21577" y="4974"/>
                  <a:pt x="21584" y="4824"/>
                  <a:pt x="21589" y="4647"/>
                </a:cubicBezTo>
                <a:cubicBezTo>
                  <a:pt x="21594" y="4468"/>
                  <a:pt x="21597" y="4261"/>
                  <a:pt x="21598" y="4024"/>
                </a:cubicBezTo>
                <a:cubicBezTo>
                  <a:pt x="21599" y="3786"/>
                  <a:pt x="21600" y="3518"/>
                  <a:pt x="21600" y="3210"/>
                </a:cubicBezTo>
                <a:cubicBezTo>
                  <a:pt x="21600" y="2594"/>
                  <a:pt x="21599" y="2184"/>
                  <a:pt x="21594" y="1871"/>
                </a:cubicBezTo>
                <a:cubicBezTo>
                  <a:pt x="21594" y="1870"/>
                  <a:pt x="21594" y="1869"/>
                  <a:pt x="21594" y="1868"/>
                </a:cubicBezTo>
                <a:cubicBezTo>
                  <a:pt x="21594" y="1864"/>
                  <a:pt x="21594" y="1862"/>
                  <a:pt x="21594" y="1858"/>
                </a:cubicBezTo>
                <a:cubicBezTo>
                  <a:pt x="21594" y="1814"/>
                  <a:pt x="21594" y="1770"/>
                  <a:pt x="21594" y="1730"/>
                </a:cubicBezTo>
                <a:cubicBezTo>
                  <a:pt x="21593" y="1726"/>
                  <a:pt x="21594" y="1725"/>
                  <a:pt x="21594" y="1720"/>
                </a:cubicBezTo>
                <a:cubicBezTo>
                  <a:pt x="21591" y="1625"/>
                  <a:pt x="21587" y="1541"/>
                  <a:pt x="21583" y="1470"/>
                </a:cubicBezTo>
                <a:cubicBezTo>
                  <a:pt x="21582" y="1442"/>
                  <a:pt x="21581" y="1412"/>
                  <a:pt x="21579" y="1387"/>
                </a:cubicBezTo>
                <a:cubicBezTo>
                  <a:pt x="21574" y="1295"/>
                  <a:pt x="21567" y="1218"/>
                  <a:pt x="21557" y="1160"/>
                </a:cubicBezTo>
                <a:cubicBezTo>
                  <a:pt x="21540" y="1059"/>
                  <a:pt x="21517" y="996"/>
                  <a:pt x="21484" y="935"/>
                </a:cubicBezTo>
                <a:cubicBezTo>
                  <a:pt x="21468" y="905"/>
                  <a:pt x="21449" y="876"/>
                  <a:pt x="21428" y="842"/>
                </a:cubicBezTo>
                <a:cubicBezTo>
                  <a:pt x="21404" y="803"/>
                  <a:pt x="21377" y="766"/>
                  <a:pt x="21348" y="729"/>
                </a:cubicBezTo>
                <a:cubicBezTo>
                  <a:pt x="21347" y="729"/>
                  <a:pt x="21347" y="727"/>
                  <a:pt x="21346" y="726"/>
                </a:cubicBezTo>
                <a:cubicBezTo>
                  <a:pt x="21346" y="725"/>
                  <a:pt x="21344" y="726"/>
                  <a:pt x="21344" y="726"/>
                </a:cubicBezTo>
                <a:cubicBezTo>
                  <a:pt x="21341" y="722"/>
                  <a:pt x="21340" y="718"/>
                  <a:pt x="21337" y="714"/>
                </a:cubicBezTo>
                <a:cubicBezTo>
                  <a:pt x="21336" y="714"/>
                  <a:pt x="21337" y="711"/>
                  <a:pt x="21337" y="711"/>
                </a:cubicBezTo>
                <a:cubicBezTo>
                  <a:pt x="21336" y="710"/>
                  <a:pt x="21333" y="711"/>
                  <a:pt x="21333" y="711"/>
                </a:cubicBezTo>
                <a:cubicBezTo>
                  <a:pt x="21316" y="690"/>
                  <a:pt x="21299" y="671"/>
                  <a:pt x="21281" y="651"/>
                </a:cubicBezTo>
                <a:cubicBezTo>
                  <a:pt x="21280" y="651"/>
                  <a:pt x="21277" y="648"/>
                  <a:pt x="21277" y="648"/>
                </a:cubicBezTo>
                <a:cubicBezTo>
                  <a:pt x="21276" y="647"/>
                  <a:pt x="21275" y="648"/>
                  <a:pt x="21275" y="648"/>
                </a:cubicBezTo>
                <a:cubicBezTo>
                  <a:pt x="21247" y="618"/>
                  <a:pt x="21218" y="590"/>
                  <a:pt x="21187" y="562"/>
                </a:cubicBezTo>
                <a:cubicBezTo>
                  <a:pt x="21187" y="562"/>
                  <a:pt x="21188" y="561"/>
                  <a:pt x="21187" y="560"/>
                </a:cubicBezTo>
                <a:cubicBezTo>
                  <a:pt x="21187" y="560"/>
                  <a:pt x="21186" y="561"/>
                  <a:pt x="21185" y="560"/>
                </a:cubicBezTo>
                <a:cubicBezTo>
                  <a:pt x="21185" y="560"/>
                  <a:pt x="21186" y="557"/>
                  <a:pt x="21185" y="557"/>
                </a:cubicBezTo>
                <a:cubicBezTo>
                  <a:pt x="21185" y="556"/>
                  <a:pt x="21184" y="557"/>
                  <a:pt x="21183" y="557"/>
                </a:cubicBezTo>
                <a:cubicBezTo>
                  <a:pt x="21183" y="556"/>
                  <a:pt x="21183" y="556"/>
                  <a:pt x="21183" y="555"/>
                </a:cubicBezTo>
                <a:cubicBezTo>
                  <a:pt x="21170" y="544"/>
                  <a:pt x="21158" y="530"/>
                  <a:pt x="21144" y="519"/>
                </a:cubicBezTo>
                <a:cubicBezTo>
                  <a:pt x="21144" y="518"/>
                  <a:pt x="21141" y="520"/>
                  <a:pt x="21140" y="519"/>
                </a:cubicBezTo>
                <a:cubicBezTo>
                  <a:pt x="21094" y="481"/>
                  <a:pt x="21046" y="444"/>
                  <a:pt x="20995" y="411"/>
                </a:cubicBezTo>
                <a:cubicBezTo>
                  <a:pt x="20987" y="406"/>
                  <a:pt x="20980" y="403"/>
                  <a:pt x="20972" y="398"/>
                </a:cubicBezTo>
                <a:cubicBezTo>
                  <a:pt x="20969" y="396"/>
                  <a:pt x="20964" y="393"/>
                  <a:pt x="20961" y="391"/>
                </a:cubicBezTo>
                <a:cubicBezTo>
                  <a:pt x="20960" y="391"/>
                  <a:pt x="20960" y="392"/>
                  <a:pt x="20959" y="391"/>
                </a:cubicBezTo>
                <a:cubicBezTo>
                  <a:pt x="20956" y="389"/>
                  <a:pt x="20953" y="388"/>
                  <a:pt x="20950" y="386"/>
                </a:cubicBezTo>
                <a:cubicBezTo>
                  <a:pt x="20948" y="385"/>
                  <a:pt x="20947" y="383"/>
                  <a:pt x="20944" y="381"/>
                </a:cubicBezTo>
                <a:cubicBezTo>
                  <a:pt x="20906" y="358"/>
                  <a:pt x="20869" y="335"/>
                  <a:pt x="20829" y="315"/>
                </a:cubicBezTo>
                <a:cubicBezTo>
                  <a:pt x="20828" y="315"/>
                  <a:pt x="20825" y="315"/>
                  <a:pt x="20825" y="315"/>
                </a:cubicBezTo>
                <a:cubicBezTo>
                  <a:pt x="20824" y="315"/>
                  <a:pt x="20823" y="313"/>
                  <a:pt x="20823" y="313"/>
                </a:cubicBezTo>
                <a:cubicBezTo>
                  <a:pt x="20803" y="303"/>
                  <a:pt x="20784" y="294"/>
                  <a:pt x="20763" y="285"/>
                </a:cubicBezTo>
                <a:cubicBezTo>
                  <a:pt x="20720" y="265"/>
                  <a:pt x="20676" y="246"/>
                  <a:pt x="20631" y="229"/>
                </a:cubicBezTo>
                <a:cubicBezTo>
                  <a:pt x="20630" y="229"/>
                  <a:pt x="20627" y="229"/>
                  <a:pt x="20627" y="229"/>
                </a:cubicBezTo>
                <a:cubicBezTo>
                  <a:pt x="20626" y="229"/>
                  <a:pt x="20625" y="229"/>
                  <a:pt x="20625" y="229"/>
                </a:cubicBezTo>
                <a:cubicBezTo>
                  <a:pt x="20624" y="229"/>
                  <a:pt x="20624" y="227"/>
                  <a:pt x="20623" y="227"/>
                </a:cubicBezTo>
                <a:cubicBezTo>
                  <a:pt x="20608" y="221"/>
                  <a:pt x="20594" y="214"/>
                  <a:pt x="20578" y="209"/>
                </a:cubicBezTo>
                <a:cubicBezTo>
                  <a:pt x="20516" y="188"/>
                  <a:pt x="20451" y="171"/>
                  <a:pt x="20386" y="156"/>
                </a:cubicBezTo>
                <a:cubicBezTo>
                  <a:pt x="20385" y="156"/>
                  <a:pt x="20385" y="155"/>
                  <a:pt x="20384" y="154"/>
                </a:cubicBezTo>
                <a:cubicBezTo>
                  <a:pt x="20383" y="154"/>
                  <a:pt x="20383" y="155"/>
                  <a:pt x="20382" y="154"/>
                </a:cubicBezTo>
                <a:cubicBezTo>
                  <a:pt x="20368" y="151"/>
                  <a:pt x="20353" y="149"/>
                  <a:pt x="20339" y="146"/>
                </a:cubicBezTo>
                <a:cubicBezTo>
                  <a:pt x="20289" y="135"/>
                  <a:pt x="20238" y="126"/>
                  <a:pt x="20186" y="119"/>
                </a:cubicBezTo>
                <a:cubicBezTo>
                  <a:pt x="20186" y="119"/>
                  <a:pt x="20184" y="119"/>
                  <a:pt x="20184" y="119"/>
                </a:cubicBezTo>
                <a:cubicBezTo>
                  <a:pt x="20183" y="118"/>
                  <a:pt x="20183" y="119"/>
                  <a:pt x="20182" y="119"/>
                </a:cubicBezTo>
                <a:cubicBezTo>
                  <a:pt x="20181" y="119"/>
                  <a:pt x="20181" y="116"/>
                  <a:pt x="20180" y="116"/>
                </a:cubicBezTo>
                <a:cubicBezTo>
                  <a:pt x="20157" y="113"/>
                  <a:pt x="20135" y="110"/>
                  <a:pt x="20113" y="108"/>
                </a:cubicBezTo>
                <a:cubicBezTo>
                  <a:pt x="20045" y="101"/>
                  <a:pt x="19978" y="98"/>
                  <a:pt x="19910" y="96"/>
                </a:cubicBezTo>
                <a:close/>
                <a:moveTo>
                  <a:pt x="17788" y="5989"/>
                </a:moveTo>
                <a:cubicBezTo>
                  <a:pt x="17779" y="5979"/>
                  <a:pt x="17632" y="6050"/>
                  <a:pt x="17464" y="6147"/>
                </a:cubicBezTo>
                <a:cubicBezTo>
                  <a:pt x="17347" y="6215"/>
                  <a:pt x="17275" y="6267"/>
                  <a:pt x="17240" y="6311"/>
                </a:cubicBezTo>
                <a:cubicBezTo>
                  <a:pt x="17223" y="6333"/>
                  <a:pt x="17216" y="6354"/>
                  <a:pt x="17216" y="6374"/>
                </a:cubicBezTo>
                <a:cubicBezTo>
                  <a:pt x="17216" y="6384"/>
                  <a:pt x="17219" y="6392"/>
                  <a:pt x="17223" y="6402"/>
                </a:cubicBezTo>
                <a:cubicBezTo>
                  <a:pt x="17227" y="6412"/>
                  <a:pt x="17233" y="6424"/>
                  <a:pt x="17240" y="6435"/>
                </a:cubicBezTo>
                <a:cubicBezTo>
                  <a:pt x="17256" y="6456"/>
                  <a:pt x="17265" y="6478"/>
                  <a:pt x="17265" y="6508"/>
                </a:cubicBezTo>
                <a:cubicBezTo>
                  <a:pt x="17264" y="6537"/>
                  <a:pt x="17255" y="6573"/>
                  <a:pt x="17236" y="6616"/>
                </a:cubicBezTo>
                <a:cubicBezTo>
                  <a:pt x="17217" y="6659"/>
                  <a:pt x="17190" y="6708"/>
                  <a:pt x="17151" y="6770"/>
                </a:cubicBezTo>
                <a:cubicBezTo>
                  <a:pt x="17111" y="6832"/>
                  <a:pt x="17059" y="6905"/>
                  <a:pt x="16997" y="6990"/>
                </a:cubicBezTo>
                <a:cubicBezTo>
                  <a:pt x="16952" y="7052"/>
                  <a:pt x="16910" y="7111"/>
                  <a:pt x="16874" y="7164"/>
                </a:cubicBezTo>
                <a:cubicBezTo>
                  <a:pt x="16834" y="7226"/>
                  <a:pt x="16803" y="7276"/>
                  <a:pt x="16779" y="7320"/>
                </a:cubicBezTo>
                <a:cubicBezTo>
                  <a:pt x="16772" y="7332"/>
                  <a:pt x="16769" y="7343"/>
                  <a:pt x="16764" y="7353"/>
                </a:cubicBezTo>
                <a:cubicBezTo>
                  <a:pt x="16761" y="7360"/>
                  <a:pt x="16758" y="7364"/>
                  <a:pt x="16756" y="7370"/>
                </a:cubicBezTo>
                <a:cubicBezTo>
                  <a:pt x="16754" y="7373"/>
                  <a:pt x="16750" y="7377"/>
                  <a:pt x="16749" y="7380"/>
                </a:cubicBezTo>
                <a:cubicBezTo>
                  <a:pt x="16746" y="7386"/>
                  <a:pt x="16742" y="7394"/>
                  <a:pt x="16741" y="7398"/>
                </a:cubicBezTo>
                <a:cubicBezTo>
                  <a:pt x="16736" y="7411"/>
                  <a:pt x="16732" y="7422"/>
                  <a:pt x="16732" y="7428"/>
                </a:cubicBezTo>
                <a:cubicBezTo>
                  <a:pt x="16732" y="7434"/>
                  <a:pt x="16736" y="7438"/>
                  <a:pt x="16741" y="7438"/>
                </a:cubicBezTo>
                <a:cubicBezTo>
                  <a:pt x="16779" y="7438"/>
                  <a:pt x="16945" y="7249"/>
                  <a:pt x="17111" y="7020"/>
                </a:cubicBezTo>
                <a:cubicBezTo>
                  <a:pt x="17322" y="6729"/>
                  <a:pt x="17438" y="6632"/>
                  <a:pt x="17494" y="6695"/>
                </a:cubicBezTo>
                <a:cubicBezTo>
                  <a:pt x="17552" y="6760"/>
                  <a:pt x="17609" y="6672"/>
                  <a:pt x="17690" y="6394"/>
                </a:cubicBezTo>
                <a:cubicBezTo>
                  <a:pt x="17752" y="6180"/>
                  <a:pt x="17797" y="5999"/>
                  <a:pt x="17788" y="5989"/>
                </a:cubicBezTo>
                <a:close/>
                <a:moveTo>
                  <a:pt x="16112" y="7953"/>
                </a:moveTo>
                <a:cubicBezTo>
                  <a:pt x="15541" y="7953"/>
                  <a:pt x="15441" y="7982"/>
                  <a:pt x="15030" y="8255"/>
                </a:cubicBezTo>
                <a:cubicBezTo>
                  <a:pt x="14956" y="8304"/>
                  <a:pt x="14892" y="8348"/>
                  <a:pt x="14834" y="8391"/>
                </a:cubicBezTo>
                <a:cubicBezTo>
                  <a:pt x="14820" y="8402"/>
                  <a:pt x="14805" y="8414"/>
                  <a:pt x="14791" y="8424"/>
                </a:cubicBezTo>
                <a:cubicBezTo>
                  <a:pt x="14775" y="8436"/>
                  <a:pt x="14762" y="8448"/>
                  <a:pt x="14748" y="8460"/>
                </a:cubicBezTo>
                <a:cubicBezTo>
                  <a:pt x="14725" y="8479"/>
                  <a:pt x="14703" y="8499"/>
                  <a:pt x="14683" y="8518"/>
                </a:cubicBezTo>
                <a:cubicBezTo>
                  <a:pt x="14681" y="8520"/>
                  <a:pt x="14681" y="8521"/>
                  <a:pt x="14679" y="8523"/>
                </a:cubicBezTo>
                <a:cubicBezTo>
                  <a:pt x="14671" y="8530"/>
                  <a:pt x="14662" y="8535"/>
                  <a:pt x="14655" y="8543"/>
                </a:cubicBezTo>
                <a:cubicBezTo>
                  <a:pt x="14655" y="8543"/>
                  <a:pt x="14656" y="8545"/>
                  <a:pt x="14655" y="8545"/>
                </a:cubicBezTo>
                <a:cubicBezTo>
                  <a:pt x="14628" y="8574"/>
                  <a:pt x="14602" y="8606"/>
                  <a:pt x="14580" y="8639"/>
                </a:cubicBezTo>
                <a:cubicBezTo>
                  <a:pt x="14540" y="8697"/>
                  <a:pt x="14508" y="8760"/>
                  <a:pt x="14481" y="8838"/>
                </a:cubicBezTo>
                <a:cubicBezTo>
                  <a:pt x="14467" y="8876"/>
                  <a:pt x="14453" y="8921"/>
                  <a:pt x="14442" y="8966"/>
                </a:cubicBezTo>
                <a:cubicBezTo>
                  <a:pt x="14431" y="9012"/>
                  <a:pt x="14422" y="9060"/>
                  <a:pt x="14414" y="9113"/>
                </a:cubicBezTo>
                <a:cubicBezTo>
                  <a:pt x="14413" y="9122"/>
                  <a:pt x="14412" y="9132"/>
                  <a:pt x="14410" y="9140"/>
                </a:cubicBezTo>
                <a:cubicBezTo>
                  <a:pt x="14403" y="9190"/>
                  <a:pt x="14398" y="9244"/>
                  <a:pt x="14393" y="9302"/>
                </a:cubicBezTo>
                <a:cubicBezTo>
                  <a:pt x="14387" y="9362"/>
                  <a:pt x="14383" y="9425"/>
                  <a:pt x="14379" y="9496"/>
                </a:cubicBezTo>
                <a:cubicBezTo>
                  <a:pt x="14374" y="9570"/>
                  <a:pt x="14369" y="9649"/>
                  <a:pt x="14367" y="9735"/>
                </a:cubicBezTo>
                <a:cubicBezTo>
                  <a:pt x="14355" y="10080"/>
                  <a:pt x="14352" y="10526"/>
                  <a:pt x="14352" y="11117"/>
                </a:cubicBezTo>
                <a:cubicBezTo>
                  <a:pt x="14352" y="11683"/>
                  <a:pt x="14356" y="12117"/>
                  <a:pt x="14367" y="12454"/>
                </a:cubicBezTo>
                <a:cubicBezTo>
                  <a:pt x="14372" y="12623"/>
                  <a:pt x="14381" y="12767"/>
                  <a:pt x="14392" y="12892"/>
                </a:cubicBezTo>
                <a:cubicBezTo>
                  <a:pt x="14403" y="13018"/>
                  <a:pt x="14417" y="13124"/>
                  <a:pt x="14435" y="13215"/>
                </a:cubicBezTo>
                <a:cubicBezTo>
                  <a:pt x="14453" y="13306"/>
                  <a:pt x="14473" y="13384"/>
                  <a:pt x="14500" y="13450"/>
                </a:cubicBezTo>
                <a:cubicBezTo>
                  <a:pt x="14514" y="13484"/>
                  <a:pt x="14531" y="13514"/>
                  <a:pt x="14547" y="13543"/>
                </a:cubicBezTo>
                <a:cubicBezTo>
                  <a:pt x="14565" y="13576"/>
                  <a:pt x="14584" y="13606"/>
                  <a:pt x="14606" y="13634"/>
                </a:cubicBezTo>
                <a:cubicBezTo>
                  <a:pt x="14606" y="13635"/>
                  <a:pt x="14607" y="13634"/>
                  <a:pt x="14608" y="13634"/>
                </a:cubicBezTo>
                <a:cubicBezTo>
                  <a:pt x="14615" y="13644"/>
                  <a:pt x="14625" y="13652"/>
                  <a:pt x="14633" y="13661"/>
                </a:cubicBezTo>
                <a:cubicBezTo>
                  <a:pt x="14648" y="13680"/>
                  <a:pt x="14662" y="13699"/>
                  <a:pt x="14679" y="13717"/>
                </a:cubicBezTo>
                <a:cubicBezTo>
                  <a:pt x="14681" y="13718"/>
                  <a:pt x="14680" y="13718"/>
                  <a:pt x="14681" y="13719"/>
                </a:cubicBezTo>
                <a:cubicBezTo>
                  <a:pt x="14690" y="13728"/>
                  <a:pt x="14701" y="13738"/>
                  <a:pt x="14711" y="13747"/>
                </a:cubicBezTo>
                <a:cubicBezTo>
                  <a:pt x="14712" y="13748"/>
                  <a:pt x="14716" y="13750"/>
                  <a:pt x="14717" y="13750"/>
                </a:cubicBezTo>
                <a:cubicBezTo>
                  <a:pt x="14730" y="13763"/>
                  <a:pt x="14742" y="13775"/>
                  <a:pt x="14756" y="13787"/>
                </a:cubicBezTo>
                <a:cubicBezTo>
                  <a:pt x="14802" y="13826"/>
                  <a:pt x="14851" y="13864"/>
                  <a:pt x="14907" y="13906"/>
                </a:cubicBezTo>
                <a:cubicBezTo>
                  <a:pt x="14954" y="13940"/>
                  <a:pt x="15005" y="13975"/>
                  <a:pt x="15060" y="14009"/>
                </a:cubicBezTo>
                <a:cubicBezTo>
                  <a:pt x="15116" y="14043"/>
                  <a:pt x="15175" y="14075"/>
                  <a:pt x="15232" y="14105"/>
                </a:cubicBezTo>
                <a:cubicBezTo>
                  <a:pt x="15248" y="14113"/>
                  <a:pt x="15262" y="14120"/>
                  <a:pt x="15277" y="14128"/>
                </a:cubicBezTo>
                <a:cubicBezTo>
                  <a:pt x="15279" y="14128"/>
                  <a:pt x="15281" y="14129"/>
                  <a:pt x="15283" y="14130"/>
                </a:cubicBezTo>
                <a:cubicBezTo>
                  <a:pt x="15288" y="14133"/>
                  <a:pt x="15293" y="14135"/>
                  <a:pt x="15299" y="14138"/>
                </a:cubicBezTo>
                <a:cubicBezTo>
                  <a:pt x="15301" y="14139"/>
                  <a:pt x="15302" y="14139"/>
                  <a:pt x="15305" y="14140"/>
                </a:cubicBezTo>
                <a:cubicBezTo>
                  <a:pt x="15344" y="14160"/>
                  <a:pt x="15383" y="14178"/>
                  <a:pt x="15419" y="14193"/>
                </a:cubicBezTo>
                <a:cubicBezTo>
                  <a:pt x="15464" y="14212"/>
                  <a:pt x="15505" y="14229"/>
                  <a:pt x="15540" y="14239"/>
                </a:cubicBezTo>
                <a:cubicBezTo>
                  <a:pt x="15597" y="14255"/>
                  <a:pt x="15657" y="14268"/>
                  <a:pt x="15718" y="14277"/>
                </a:cubicBezTo>
                <a:cubicBezTo>
                  <a:pt x="15737" y="14281"/>
                  <a:pt x="15759" y="14282"/>
                  <a:pt x="15779" y="14284"/>
                </a:cubicBezTo>
                <a:cubicBezTo>
                  <a:pt x="15779" y="14284"/>
                  <a:pt x="15780" y="14284"/>
                  <a:pt x="15781" y="14284"/>
                </a:cubicBezTo>
                <a:cubicBezTo>
                  <a:pt x="15827" y="14290"/>
                  <a:pt x="15875" y="14294"/>
                  <a:pt x="15923" y="14297"/>
                </a:cubicBezTo>
                <a:cubicBezTo>
                  <a:pt x="15941" y="14298"/>
                  <a:pt x="15959" y="14299"/>
                  <a:pt x="15977" y="14299"/>
                </a:cubicBezTo>
                <a:cubicBezTo>
                  <a:pt x="16043" y="14301"/>
                  <a:pt x="16109" y="14301"/>
                  <a:pt x="16177" y="14297"/>
                </a:cubicBezTo>
                <a:cubicBezTo>
                  <a:pt x="16183" y="14296"/>
                  <a:pt x="16188" y="14295"/>
                  <a:pt x="16194" y="14294"/>
                </a:cubicBezTo>
                <a:cubicBezTo>
                  <a:pt x="16337" y="14283"/>
                  <a:pt x="16482" y="14258"/>
                  <a:pt x="16622" y="14221"/>
                </a:cubicBezTo>
                <a:cubicBezTo>
                  <a:pt x="16687" y="14204"/>
                  <a:pt x="16751" y="14184"/>
                  <a:pt x="16814" y="14161"/>
                </a:cubicBezTo>
                <a:cubicBezTo>
                  <a:pt x="16832" y="14155"/>
                  <a:pt x="16851" y="14147"/>
                  <a:pt x="16869" y="14140"/>
                </a:cubicBezTo>
                <a:cubicBezTo>
                  <a:pt x="16869" y="14140"/>
                  <a:pt x="16869" y="14140"/>
                  <a:pt x="16870" y="14140"/>
                </a:cubicBezTo>
                <a:cubicBezTo>
                  <a:pt x="16870" y="14140"/>
                  <a:pt x="16870" y="14138"/>
                  <a:pt x="16870" y="14138"/>
                </a:cubicBezTo>
                <a:cubicBezTo>
                  <a:pt x="16871" y="14138"/>
                  <a:pt x="16872" y="14138"/>
                  <a:pt x="16872" y="14138"/>
                </a:cubicBezTo>
                <a:cubicBezTo>
                  <a:pt x="16917" y="14120"/>
                  <a:pt x="16961" y="14103"/>
                  <a:pt x="17003" y="14082"/>
                </a:cubicBezTo>
                <a:cubicBezTo>
                  <a:pt x="17004" y="14082"/>
                  <a:pt x="17004" y="14080"/>
                  <a:pt x="17005" y="14080"/>
                </a:cubicBezTo>
                <a:cubicBezTo>
                  <a:pt x="17023" y="14071"/>
                  <a:pt x="17041" y="14061"/>
                  <a:pt x="17059" y="14052"/>
                </a:cubicBezTo>
                <a:cubicBezTo>
                  <a:pt x="17117" y="14022"/>
                  <a:pt x="17174" y="13991"/>
                  <a:pt x="17227" y="13956"/>
                </a:cubicBezTo>
                <a:cubicBezTo>
                  <a:pt x="17306" y="13905"/>
                  <a:pt x="17375" y="13859"/>
                  <a:pt x="17436" y="13813"/>
                </a:cubicBezTo>
                <a:cubicBezTo>
                  <a:pt x="17466" y="13789"/>
                  <a:pt x="17493" y="13766"/>
                  <a:pt x="17520" y="13742"/>
                </a:cubicBezTo>
                <a:cubicBezTo>
                  <a:pt x="17557" y="13708"/>
                  <a:pt x="17589" y="13673"/>
                  <a:pt x="17619" y="13634"/>
                </a:cubicBezTo>
                <a:cubicBezTo>
                  <a:pt x="17620" y="13634"/>
                  <a:pt x="17621" y="13631"/>
                  <a:pt x="17621" y="13631"/>
                </a:cubicBezTo>
                <a:cubicBezTo>
                  <a:pt x="17623" y="13629"/>
                  <a:pt x="17622" y="13631"/>
                  <a:pt x="17623" y="13629"/>
                </a:cubicBezTo>
                <a:cubicBezTo>
                  <a:pt x="17633" y="13616"/>
                  <a:pt x="17646" y="13602"/>
                  <a:pt x="17655" y="13588"/>
                </a:cubicBezTo>
                <a:cubicBezTo>
                  <a:pt x="17674" y="13559"/>
                  <a:pt x="17691" y="13528"/>
                  <a:pt x="17707" y="13495"/>
                </a:cubicBezTo>
                <a:cubicBezTo>
                  <a:pt x="17725" y="13457"/>
                  <a:pt x="17740" y="13416"/>
                  <a:pt x="17754" y="13371"/>
                </a:cubicBezTo>
                <a:cubicBezTo>
                  <a:pt x="17759" y="13356"/>
                  <a:pt x="17764" y="13338"/>
                  <a:pt x="17769" y="13321"/>
                </a:cubicBezTo>
                <a:cubicBezTo>
                  <a:pt x="17778" y="13289"/>
                  <a:pt x="17786" y="13256"/>
                  <a:pt x="17793" y="13220"/>
                </a:cubicBezTo>
                <a:cubicBezTo>
                  <a:pt x="17797" y="13200"/>
                  <a:pt x="17801" y="13178"/>
                  <a:pt x="17804" y="13157"/>
                </a:cubicBezTo>
                <a:cubicBezTo>
                  <a:pt x="17811" y="13116"/>
                  <a:pt x="17817" y="13073"/>
                  <a:pt x="17823" y="13026"/>
                </a:cubicBezTo>
                <a:cubicBezTo>
                  <a:pt x="17823" y="13025"/>
                  <a:pt x="17823" y="13024"/>
                  <a:pt x="17823" y="13023"/>
                </a:cubicBezTo>
                <a:cubicBezTo>
                  <a:pt x="17823" y="13022"/>
                  <a:pt x="17823" y="13022"/>
                  <a:pt x="17823" y="13021"/>
                </a:cubicBezTo>
                <a:cubicBezTo>
                  <a:pt x="17824" y="13020"/>
                  <a:pt x="17823" y="13018"/>
                  <a:pt x="17823" y="13018"/>
                </a:cubicBezTo>
                <a:cubicBezTo>
                  <a:pt x="17823" y="13017"/>
                  <a:pt x="17825" y="13017"/>
                  <a:pt x="17825" y="13016"/>
                </a:cubicBezTo>
                <a:cubicBezTo>
                  <a:pt x="17827" y="12999"/>
                  <a:pt x="17830" y="12983"/>
                  <a:pt x="17832" y="12965"/>
                </a:cubicBezTo>
                <a:cubicBezTo>
                  <a:pt x="17834" y="12940"/>
                  <a:pt x="17834" y="12912"/>
                  <a:pt x="17836" y="12885"/>
                </a:cubicBezTo>
                <a:cubicBezTo>
                  <a:pt x="17840" y="12834"/>
                  <a:pt x="17844" y="12770"/>
                  <a:pt x="17847" y="12713"/>
                </a:cubicBezTo>
                <a:cubicBezTo>
                  <a:pt x="17848" y="12696"/>
                  <a:pt x="17848" y="12679"/>
                  <a:pt x="17849" y="12663"/>
                </a:cubicBezTo>
                <a:cubicBezTo>
                  <a:pt x="17849" y="12659"/>
                  <a:pt x="17849" y="12656"/>
                  <a:pt x="17849" y="12653"/>
                </a:cubicBezTo>
                <a:cubicBezTo>
                  <a:pt x="17849" y="12650"/>
                  <a:pt x="17851" y="12648"/>
                  <a:pt x="17851" y="12645"/>
                </a:cubicBezTo>
                <a:cubicBezTo>
                  <a:pt x="17851" y="12644"/>
                  <a:pt x="17851" y="12643"/>
                  <a:pt x="17851" y="12643"/>
                </a:cubicBezTo>
                <a:cubicBezTo>
                  <a:pt x="17851" y="12639"/>
                  <a:pt x="17851" y="12638"/>
                  <a:pt x="17851" y="12635"/>
                </a:cubicBezTo>
                <a:cubicBezTo>
                  <a:pt x="17851" y="12627"/>
                  <a:pt x="17853" y="12620"/>
                  <a:pt x="17853" y="12612"/>
                </a:cubicBezTo>
                <a:cubicBezTo>
                  <a:pt x="17854" y="12584"/>
                  <a:pt x="17858" y="12562"/>
                  <a:pt x="17859" y="12532"/>
                </a:cubicBezTo>
                <a:cubicBezTo>
                  <a:pt x="17859" y="12529"/>
                  <a:pt x="17859" y="12527"/>
                  <a:pt x="17860" y="12524"/>
                </a:cubicBezTo>
                <a:cubicBezTo>
                  <a:pt x="17860" y="12522"/>
                  <a:pt x="17859" y="12521"/>
                  <a:pt x="17860" y="12519"/>
                </a:cubicBezTo>
                <a:cubicBezTo>
                  <a:pt x="17860" y="12516"/>
                  <a:pt x="17859" y="12512"/>
                  <a:pt x="17860" y="12509"/>
                </a:cubicBezTo>
                <a:cubicBezTo>
                  <a:pt x="17860" y="12507"/>
                  <a:pt x="17860" y="12505"/>
                  <a:pt x="17860" y="12504"/>
                </a:cubicBezTo>
                <a:cubicBezTo>
                  <a:pt x="17860" y="12492"/>
                  <a:pt x="17860" y="12482"/>
                  <a:pt x="17860" y="12469"/>
                </a:cubicBezTo>
                <a:cubicBezTo>
                  <a:pt x="17865" y="12316"/>
                  <a:pt x="17870" y="12141"/>
                  <a:pt x="17872" y="11947"/>
                </a:cubicBezTo>
                <a:cubicBezTo>
                  <a:pt x="17874" y="11703"/>
                  <a:pt x="17873" y="11438"/>
                  <a:pt x="17873" y="11117"/>
                </a:cubicBezTo>
                <a:cubicBezTo>
                  <a:pt x="17873" y="10785"/>
                  <a:pt x="17874" y="10513"/>
                  <a:pt x="17872" y="10265"/>
                </a:cubicBezTo>
                <a:cubicBezTo>
                  <a:pt x="17872" y="10264"/>
                  <a:pt x="17872" y="10263"/>
                  <a:pt x="17872" y="10262"/>
                </a:cubicBezTo>
                <a:cubicBezTo>
                  <a:pt x="17872" y="10260"/>
                  <a:pt x="17872" y="10257"/>
                  <a:pt x="17872" y="10255"/>
                </a:cubicBezTo>
                <a:cubicBezTo>
                  <a:pt x="17870" y="10072"/>
                  <a:pt x="17865" y="9906"/>
                  <a:pt x="17860" y="9761"/>
                </a:cubicBezTo>
                <a:cubicBezTo>
                  <a:pt x="17857" y="9667"/>
                  <a:pt x="17854" y="9576"/>
                  <a:pt x="17849" y="9496"/>
                </a:cubicBezTo>
                <a:cubicBezTo>
                  <a:pt x="17844" y="9411"/>
                  <a:pt x="17839" y="9336"/>
                  <a:pt x="17832" y="9266"/>
                </a:cubicBezTo>
                <a:cubicBezTo>
                  <a:pt x="17829" y="9244"/>
                  <a:pt x="17826" y="9222"/>
                  <a:pt x="17823" y="9201"/>
                </a:cubicBezTo>
                <a:cubicBezTo>
                  <a:pt x="17817" y="9155"/>
                  <a:pt x="17811" y="9112"/>
                  <a:pt x="17804" y="9072"/>
                </a:cubicBezTo>
                <a:cubicBezTo>
                  <a:pt x="17803" y="9072"/>
                  <a:pt x="17803" y="9070"/>
                  <a:pt x="17804" y="9070"/>
                </a:cubicBezTo>
                <a:cubicBezTo>
                  <a:pt x="17803" y="9068"/>
                  <a:pt x="17804" y="9068"/>
                  <a:pt x="17804" y="9067"/>
                </a:cubicBezTo>
                <a:cubicBezTo>
                  <a:pt x="17800" y="9047"/>
                  <a:pt x="17795" y="9028"/>
                  <a:pt x="17791" y="9009"/>
                </a:cubicBezTo>
                <a:cubicBezTo>
                  <a:pt x="17791" y="9008"/>
                  <a:pt x="17790" y="9008"/>
                  <a:pt x="17789" y="9007"/>
                </a:cubicBezTo>
                <a:cubicBezTo>
                  <a:pt x="17782" y="8971"/>
                  <a:pt x="17774" y="8937"/>
                  <a:pt x="17765" y="8906"/>
                </a:cubicBezTo>
                <a:cubicBezTo>
                  <a:pt x="17760" y="8889"/>
                  <a:pt x="17755" y="8871"/>
                  <a:pt x="17750" y="8855"/>
                </a:cubicBezTo>
                <a:cubicBezTo>
                  <a:pt x="17735" y="8810"/>
                  <a:pt x="17721" y="8769"/>
                  <a:pt x="17703" y="8732"/>
                </a:cubicBezTo>
                <a:cubicBezTo>
                  <a:pt x="17686" y="8698"/>
                  <a:pt x="17667" y="8668"/>
                  <a:pt x="17647" y="8639"/>
                </a:cubicBezTo>
                <a:cubicBezTo>
                  <a:pt x="17620" y="8600"/>
                  <a:pt x="17588" y="8564"/>
                  <a:pt x="17554" y="8530"/>
                </a:cubicBezTo>
                <a:cubicBezTo>
                  <a:pt x="17553" y="8529"/>
                  <a:pt x="17553" y="8529"/>
                  <a:pt x="17552" y="8528"/>
                </a:cubicBezTo>
                <a:cubicBezTo>
                  <a:pt x="17545" y="8521"/>
                  <a:pt x="17540" y="8514"/>
                  <a:pt x="17533" y="8507"/>
                </a:cubicBezTo>
                <a:cubicBezTo>
                  <a:pt x="17532" y="8507"/>
                  <a:pt x="17532" y="8505"/>
                  <a:pt x="17532" y="8505"/>
                </a:cubicBezTo>
                <a:cubicBezTo>
                  <a:pt x="17497" y="8472"/>
                  <a:pt x="17458" y="8441"/>
                  <a:pt x="17416" y="8409"/>
                </a:cubicBezTo>
                <a:cubicBezTo>
                  <a:pt x="17352" y="8361"/>
                  <a:pt x="17278" y="8310"/>
                  <a:pt x="17195" y="8255"/>
                </a:cubicBezTo>
                <a:cubicBezTo>
                  <a:pt x="16784" y="7982"/>
                  <a:pt x="16683" y="7953"/>
                  <a:pt x="16112" y="7953"/>
                </a:cubicBezTo>
                <a:close/>
                <a:moveTo>
                  <a:pt x="16665" y="14564"/>
                </a:moveTo>
                <a:lnTo>
                  <a:pt x="17009" y="15053"/>
                </a:lnTo>
                <a:cubicBezTo>
                  <a:pt x="17076" y="15149"/>
                  <a:pt x="17127" y="15230"/>
                  <a:pt x="17169" y="15298"/>
                </a:cubicBezTo>
                <a:cubicBezTo>
                  <a:pt x="17211" y="15366"/>
                  <a:pt x="17243" y="15419"/>
                  <a:pt x="17263" y="15464"/>
                </a:cubicBezTo>
                <a:cubicBezTo>
                  <a:pt x="17302" y="15556"/>
                  <a:pt x="17299" y="15611"/>
                  <a:pt x="17266" y="15656"/>
                </a:cubicBezTo>
                <a:cubicBezTo>
                  <a:pt x="17257" y="15667"/>
                  <a:pt x="17251" y="15678"/>
                  <a:pt x="17246" y="15689"/>
                </a:cubicBezTo>
                <a:cubicBezTo>
                  <a:pt x="17241" y="15698"/>
                  <a:pt x="17238" y="15707"/>
                  <a:pt x="17238" y="15716"/>
                </a:cubicBezTo>
                <a:cubicBezTo>
                  <a:pt x="17237" y="15719"/>
                  <a:pt x="17238" y="15721"/>
                  <a:pt x="17238" y="15724"/>
                </a:cubicBezTo>
                <a:cubicBezTo>
                  <a:pt x="17238" y="15725"/>
                  <a:pt x="17238" y="15726"/>
                  <a:pt x="17238" y="15726"/>
                </a:cubicBezTo>
                <a:cubicBezTo>
                  <a:pt x="17239" y="15733"/>
                  <a:pt x="17238" y="15738"/>
                  <a:pt x="17240" y="15744"/>
                </a:cubicBezTo>
                <a:cubicBezTo>
                  <a:pt x="17241" y="15747"/>
                  <a:pt x="17243" y="15749"/>
                  <a:pt x="17244" y="15752"/>
                </a:cubicBezTo>
                <a:cubicBezTo>
                  <a:pt x="17244" y="15752"/>
                  <a:pt x="17244" y="15754"/>
                  <a:pt x="17244" y="15754"/>
                </a:cubicBezTo>
                <a:cubicBezTo>
                  <a:pt x="17247" y="15761"/>
                  <a:pt x="17250" y="15767"/>
                  <a:pt x="17255" y="15774"/>
                </a:cubicBezTo>
                <a:cubicBezTo>
                  <a:pt x="17257" y="15776"/>
                  <a:pt x="17262" y="15778"/>
                  <a:pt x="17263" y="15779"/>
                </a:cubicBezTo>
                <a:cubicBezTo>
                  <a:pt x="17266" y="15783"/>
                  <a:pt x="17274" y="15788"/>
                  <a:pt x="17278" y="15792"/>
                </a:cubicBezTo>
                <a:cubicBezTo>
                  <a:pt x="17282" y="15796"/>
                  <a:pt x="17288" y="15803"/>
                  <a:pt x="17293" y="15807"/>
                </a:cubicBezTo>
                <a:cubicBezTo>
                  <a:pt x="17294" y="15808"/>
                  <a:pt x="17294" y="15809"/>
                  <a:pt x="17294" y="15810"/>
                </a:cubicBezTo>
                <a:cubicBezTo>
                  <a:pt x="17295" y="15810"/>
                  <a:pt x="17295" y="15811"/>
                  <a:pt x="17296" y="15812"/>
                </a:cubicBezTo>
                <a:cubicBezTo>
                  <a:pt x="17303" y="15818"/>
                  <a:pt x="17308" y="15823"/>
                  <a:pt x="17317" y="15830"/>
                </a:cubicBezTo>
                <a:cubicBezTo>
                  <a:pt x="17318" y="15831"/>
                  <a:pt x="17321" y="15832"/>
                  <a:pt x="17322" y="15832"/>
                </a:cubicBezTo>
                <a:cubicBezTo>
                  <a:pt x="17329" y="15838"/>
                  <a:pt x="17334" y="15844"/>
                  <a:pt x="17343" y="15850"/>
                </a:cubicBezTo>
                <a:cubicBezTo>
                  <a:pt x="17378" y="15873"/>
                  <a:pt x="17422" y="15897"/>
                  <a:pt x="17477" y="15926"/>
                </a:cubicBezTo>
                <a:cubicBezTo>
                  <a:pt x="17545" y="15962"/>
                  <a:pt x="17602" y="15990"/>
                  <a:pt x="17655" y="16014"/>
                </a:cubicBezTo>
                <a:cubicBezTo>
                  <a:pt x="17688" y="16028"/>
                  <a:pt x="17723" y="16042"/>
                  <a:pt x="17745" y="16049"/>
                </a:cubicBezTo>
                <a:cubicBezTo>
                  <a:pt x="17747" y="16050"/>
                  <a:pt x="17748" y="16051"/>
                  <a:pt x="17750" y="16052"/>
                </a:cubicBezTo>
                <a:cubicBezTo>
                  <a:pt x="17751" y="16052"/>
                  <a:pt x="17750" y="16054"/>
                  <a:pt x="17750" y="16054"/>
                </a:cubicBezTo>
                <a:cubicBezTo>
                  <a:pt x="17751" y="16054"/>
                  <a:pt x="17752" y="16054"/>
                  <a:pt x="17752" y="16054"/>
                </a:cubicBezTo>
                <a:cubicBezTo>
                  <a:pt x="17752" y="16054"/>
                  <a:pt x="17754" y="16054"/>
                  <a:pt x="17754" y="16054"/>
                </a:cubicBezTo>
                <a:cubicBezTo>
                  <a:pt x="17755" y="16055"/>
                  <a:pt x="17757" y="16056"/>
                  <a:pt x="17758" y="16057"/>
                </a:cubicBezTo>
                <a:cubicBezTo>
                  <a:pt x="17775" y="16062"/>
                  <a:pt x="17786" y="16062"/>
                  <a:pt x="17789" y="16059"/>
                </a:cubicBezTo>
                <a:cubicBezTo>
                  <a:pt x="17791" y="16057"/>
                  <a:pt x="17791" y="16045"/>
                  <a:pt x="17788" y="16027"/>
                </a:cubicBezTo>
                <a:cubicBezTo>
                  <a:pt x="17788" y="16027"/>
                  <a:pt x="17788" y="16024"/>
                  <a:pt x="17788" y="16024"/>
                </a:cubicBezTo>
                <a:cubicBezTo>
                  <a:pt x="17788" y="16024"/>
                  <a:pt x="17784" y="16024"/>
                  <a:pt x="17784" y="16024"/>
                </a:cubicBezTo>
                <a:cubicBezTo>
                  <a:pt x="17780" y="16006"/>
                  <a:pt x="17776" y="15982"/>
                  <a:pt x="17769" y="15953"/>
                </a:cubicBezTo>
                <a:cubicBezTo>
                  <a:pt x="17769" y="15953"/>
                  <a:pt x="17767" y="15951"/>
                  <a:pt x="17767" y="15951"/>
                </a:cubicBezTo>
                <a:cubicBezTo>
                  <a:pt x="17767" y="15950"/>
                  <a:pt x="17767" y="15949"/>
                  <a:pt x="17767" y="15948"/>
                </a:cubicBezTo>
                <a:cubicBezTo>
                  <a:pt x="17767" y="15947"/>
                  <a:pt x="17767" y="15947"/>
                  <a:pt x="17767" y="15946"/>
                </a:cubicBezTo>
                <a:cubicBezTo>
                  <a:pt x="17766" y="15940"/>
                  <a:pt x="17765" y="15936"/>
                  <a:pt x="17763" y="15931"/>
                </a:cubicBezTo>
                <a:cubicBezTo>
                  <a:pt x="17744" y="15856"/>
                  <a:pt x="17714" y="15759"/>
                  <a:pt x="17679" y="15653"/>
                </a:cubicBezTo>
                <a:cubicBezTo>
                  <a:pt x="17655" y="15580"/>
                  <a:pt x="17633" y="15520"/>
                  <a:pt x="17614" y="15474"/>
                </a:cubicBezTo>
                <a:cubicBezTo>
                  <a:pt x="17595" y="15428"/>
                  <a:pt x="17579" y="15394"/>
                  <a:pt x="17563" y="15373"/>
                </a:cubicBezTo>
                <a:cubicBezTo>
                  <a:pt x="17555" y="15363"/>
                  <a:pt x="17545" y="15355"/>
                  <a:pt x="17537" y="15351"/>
                </a:cubicBezTo>
                <a:cubicBezTo>
                  <a:pt x="17530" y="15346"/>
                  <a:pt x="17522" y="15342"/>
                  <a:pt x="17515" y="15343"/>
                </a:cubicBezTo>
                <a:cubicBezTo>
                  <a:pt x="17513" y="15343"/>
                  <a:pt x="17511" y="15345"/>
                  <a:pt x="17509" y="15346"/>
                </a:cubicBezTo>
                <a:cubicBezTo>
                  <a:pt x="17503" y="15347"/>
                  <a:pt x="17498" y="15351"/>
                  <a:pt x="17492" y="15356"/>
                </a:cubicBezTo>
                <a:cubicBezTo>
                  <a:pt x="17485" y="15361"/>
                  <a:pt x="17477" y="15370"/>
                  <a:pt x="17470" y="15379"/>
                </a:cubicBezTo>
                <a:cubicBezTo>
                  <a:pt x="17454" y="15400"/>
                  <a:pt x="17437" y="15410"/>
                  <a:pt x="17414" y="15409"/>
                </a:cubicBezTo>
                <a:cubicBezTo>
                  <a:pt x="17399" y="15408"/>
                  <a:pt x="17382" y="15398"/>
                  <a:pt x="17362" y="15386"/>
                </a:cubicBezTo>
                <a:cubicBezTo>
                  <a:pt x="17357" y="15383"/>
                  <a:pt x="17349" y="15383"/>
                  <a:pt x="17345" y="15379"/>
                </a:cubicBezTo>
                <a:cubicBezTo>
                  <a:pt x="17334" y="15372"/>
                  <a:pt x="17321" y="15358"/>
                  <a:pt x="17309" y="15348"/>
                </a:cubicBezTo>
                <a:cubicBezTo>
                  <a:pt x="17309" y="15348"/>
                  <a:pt x="17309" y="15346"/>
                  <a:pt x="17309" y="15346"/>
                </a:cubicBezTo>
                <a:cubicBezTo>
                  <a:pt x="17303" y="15340"/>
                  <a:pt x="17294" y="15334"/>
                  <a:pt x="17287" y="15326"/>
                </a:cubicBezTo>
                <a:cubicBezTo>
                  <a:pt x="17286" y="15326"/>
                  <a:pt x="17286" y="15324"/>
                  <a:pt x="17285" y="15323"/>
                </a:cubicBezTo>
                <a:cubicBezTo>
                  <a:pt x="17285" y="15323"/>
                  <a:pt x="17284" y="15322"/>
                  <a:pt x="17283" y="15321"/>
                </a:cubicBezTo>
                <a:cubicBezTo>
                  <a:pt x="17282" y="15320"/>
                  <a:pt x="17282" y="15318"/>
                  <a:pt x="17281" y="15318"/>
                </a:cubicBezTo>
                <a:cubicBezTo>
                  <a:pt x="17280" y="15317"/>
                  <a:pt x="17280" y="15316"/>
                  <a:pt x="17279" y="15315"/>
                </a:cubicBezTo>
                <a:cubicBezTo>
                  <a:pt x="17261" y="15298"/>
                  <a:pt x="17244" y="15282"/>
                  <a:pt x="17223" y="15260"/>
                </a:cubicBezTo>
                <a:cubicBezTo>
                  <a:pt x="17212" y="15247"/>
                  <a:pt x="17200" y="15236"/>
                  <a:pt x="17188" y="15222"/>
                </a:cubicBezTo>
                <a:cubicBezTo>
                  <a:pt x="17142" y="15169"/>
                  <a:pt x="17090" y="15105"/>
                  <a:pt x="17027" y="15025"/>
                </a:cubicBezTo>
                <a:lnTo>
                  <a:pt x="16665" y="14564"/>
                </a:lnTo>
                <a:close/>
                <a:moveTo>
                  <a:pt x="19910" y="15283"/>
                </a:moveTo>
                <a:cubicBezTo>
                  <a:pt x="19845" y="15282"/>
                  <a:pt x="19778" y="15283"/>
                  <a:pt x="19713" y="15288"/>
                </a:cubicBezTo>
                <a:cubicBezTo>
                  <a:pt x="19706" y="15288"/>
                  <a:pt x="19699" y="15290"/>
                  <a:pt x="19691" y="15290"/>
                </a:cubicBezTo>
                <a:cubicBezTo>
                  <a:pt x="19687" y="15290"/>
                  <a:pt x="19685" y="15292"/>
                  <a:pt x="19682" y="15293"/>
                </a:cubicBezTo>
                <a:cubicBezTo>
                  <a:pt x="19678" y="15293"/>
                  <a:pt x="19674" y="15292"/>
                  <a:pt x="19670" y="15293"/>
                </a:cubicBezTo>
                <a:cubicBezTo>
                  <a:pt x="19665" y="15293"/>
                  <a:pt x="19660" y="15292"/>
                  <a:pt x="19655" y="15293"/>
                </a:cubicBezTo>
                <a:cubicBezTo>
                  <a:pt x="19653" y="15293"/>
                  <a:pt x="19649" y="15295"/>
                  <a:pt x="19648" y="15295"/>
                </a:cubicBezTo>
                <a:cubicBezTo>
                  <a:pt x="19605" y="15300"/>
                  <a:pt x="19562" y="15303"/>
                  <a:pt x="19519" y="15310"/>
                </a:cubicBezTo>
                <a:cubicBezTo>
                  <a:pt x="19517" y="15311"/>
                  <a:pt x="19516" y="15313"/>
                  <a:pt x="19515" y="15313"/>
                </a:cubicBezTo>
                <a:cubicBezTo>
                  <a:pt x="19514" y="15313"/>
                  <a:pt x="19515" y="15313"/>
                  <a:pt x="19514" y="15313"/>
                </a:cubicBezTo>
                <a:cubicBezTo>
                  <a:pt x="19494" y="15316"/>
                  <a:pt x="19472" y="15319"/>
                  <a:pt x="19452" y="15323"/>
                </a:cubicBezTo>
                <a:cubicBezTo>
                  <a:pt x="19408" y="15332"/>
                  <a:pt x="19363" y="15344"/>
                  <a:pt x="19319" y="15356"/>
                </a:cubicBezTo>
                <a:cubicBezTo>
                  <a:pt x="19297" y="15362"/>
                  <a:pt x="19275" y="15366"/>
                  <a:pt x="19252" y="15373"/>
                </a:cubicBezTo>
                <a:cubicBezTo>
                  <a:pt x="19191" y="15392"/>
                  <a:pt x="19128" y="15414"/>
                  <a:pt x="19069" y="15439"/>
                </a:cubicBezTo>
                <a:cubicBezTo>
                  <a:pt x="18974" y="15479"/>
                  <a:pt x="18895" y="15519"/>
                  <a:pt x="18819" y="15558"/>
                </a:cubicBezTo>
                <a:cubicBezTo>
                  <a:pt x="18818" y="15559"/>
                  <a:pt x="18815" y="15560"/>
                  <a:pt x="18815" y="15560"/>
                </a:cubicBezTo>
                <a:cubicBezTo>
                  <a:pt x="18814" y="15560"/>
                  <a:pt x="18812" y="15559"/>
                  <a:pt x="18811" y="15560"/>
                </a:cubicBezTo>
                <a:cubicBezTo>
                  <a:pt x="18796" y="15568"/>
                  <a:pt x="18779" y="15577"/>
                  <a:pt x="18764" y="15585"/>
                </a:cubicBezTo>
                <a:cubicBezTo>
                  <a:pt x="18751" y="15593"/>
                  <a:pt x="18738" y="15600"/>
                  <a:pt x="18725" y="15608"/>
                </a:cubicBezTo>
                <a:cubicBezTo>
                  <a:pt x="18724" y="15608"/>
                  <a:pt x="18724" y="15607"/>
                  <a:pt x="18723" y="15608"/>
                </a:cubicBezTo>
                <a:cubicBezTo>
                  <a:pt x="18695" y="15625"/>
                  <a:pt x="18667" y="15644"/>
                  <a:pt x="18641" y="15661"/>
                </a:cubicBezTo>
                <a:cubicBezTo>
                  <a:pt x="18641" y="15661"/>
                  <a:pt x="18640" y="15660"/>
                  <a:pt x="18639" y="15661"/>
                </a:cubicBezTo>
                <a:cubicBezTo>
                  <a:pt x="18638" y="15661"/>
                  <a:pt x="18638" y="15663"/>
                  <a:pt x="18637" y="15663"/>
                </a:cubicBezTo>
                <a:cubicBezTo>
                  <a:pt x="18636" y="15664"/>
                  <a:pt x="18636" y="15663"/>
                  <a:pt x="18636" y="15663"/>
                </a:cubicBezTo>
                <a:cubicBezTo>
                  <a:pt x="18624" y="15672"/>
                  <a:pt x="18610" y="15683"/>
                  <a:pt x="18598" y="15691"/>
                </a:cubicBezTo>
                <a:cubicBezTo>
                  <a:pt x="18587" y="15699"/>
                  <a:pt x="18578" y="15706"/>
                  <a:pt x="18568" y="15714"/>
                </a:cubicBezTo>
                <a:cubicBezTo>
                  <a:pt x="18564" y="15717"/>
                  <a:pt x="18561" y="15721"/>
                  <a:pt x="18557" y="15724"/>
                </a:cubicBezTo>
                <a:cubicBezTo>
                  <a:pt x="18556" y="15724"/>
                  <a:pt x="18554" y="15723"/>
                  <a:pt x="18553" y="15724"/>
                </a:cubicBezTo>
                <a:cubicBezTo>
                  <a:pt x="18553" y="15724"/>
                  <a:pt x="18554" y="15726"/>
                  <a:pt x="18553" y="15726"/>
                </a:cubicBezTo>
                <a:cubicBezTo>
                  <a:pt x="18552" y="15727"/>
                  <a:pt x="18552" y="15726"/>
                  <a:pt x="18552" y="15726"/>
                </a:cubicBezTo>
                <a:cubicBezTo>
                  <a:pt x="18549" y="15728"/>
                  <a:pt x="18546" y="15731"/>
                  <a:pt x="18544" y="15732"/>
                </a:cubicBezTo>
                <a:cubicBezTo>
                  <a:pt x="18542" y="15734"/>
                  <a:pt x="18540" y="15736"/>
                  <a:pt x="18538" y="15737"/>
                </a:cubicBezTo>
                <a:cubicBezTo>
                  <a:pt x="18524" y="15749"/>
                  <a:pt x="18511" y="15758"/>
                  <a:pt x="18499" y="15769"/>
                </a:cubicBezTo>
                <a:cubicBezTo>
                  <a:pt x="18478" y="15789"/>
                  <a:pt x="18459" y="15809"/>
                  <a:pt x="18439" y="15830"/>
                </a:cubicBezTo>
                <a:cubicBezTo>
                  <a:pt x="18433" y="15837"/>
                  <a:pt x="18426" y="15843"/>
                  <a:pt x="18419" y="15850"/>
                </a:cubicBezTo>
                <a:cubicBezTo>
                  <a:pt x="18419" y="15850"/>
                  <a:pt x="18417" y="15853"/>
                  <a:pt x="18417" y="15853"/>
                </a:cubicBezTo>
                <a:cubicBezTo>
                  <a:pt x="18396" y="15878"/>
                  <a:pt x="18376" y="15902"/>
                  <a:pt x="18357" y="15928"/>
                </a:cubicBezTo>
                <a:cubicBezTo>
                  <a:pt x="18353" y="15934"/>
                  <a:pt x="18348" y="15940"/>
                  <a:pt x="18344" y="15946"/>
                </a:cubicBezTo>
                <a:cubicBezTo>
                  <a:pt x="18321" y="15979"/>
                  <a:pt x="18303" y="16013"/>
                  <a:pt x="18284" y="16049"/>
                </a:cubicBezTo>
                <a:cubicBezTo>
                  <a:pt x="18264" y="16087"/>
                  <a:pt x="18245" y="16128"/>
                  <a:pt x="18228" y="16170"/>
                </a:cubicBezTo>
                <a:cubicBezTo>
                  <a:pt x="18222" y="16187"/>
                  <a:pt x="18218" y="16212"/>
                  <a:pt x="18212" y="16248"/>
                </a:cubicBezTo>
                <a:cubicBezTo>
                  <a:pt x="18205" y="16291"/>
                  <a:pt x="18197" y="16361"/>
                  <a:pt x="18191" y="16432"/>
                </a:cubicBezTo>
                <a:cubicBezTo>
                  <a:pt x="18191" y="16433"/>
                  <a:pt x="18191" y="16435"/>
                  <a:pt x="18191" y="16435"/>
                </a:cubicBezTo>
                <a:cubicBezTo>
                  <a:pt x="18191" y="16436"/>
                  <a:pt x="18191" y="16438"/>
                  <a:pt x="18191" y="16438"/>
                </a:cubicBezTo>
                <a:cubicBezTo>
                  <a:pt x="18182" y="16548"/>
                  <a:pt x="18176" y="16677"/>
                  <a:pt x="18170" y="16851"/>
                </a:cubicBezTo>
                <a:cubicBezTo>
                  <a:pt x="18156" y="17239"/>
                  <a:pt x="18148" y="17786"/>
                  <a:pt x="18148" y="18498"/>
                </a:cubicBezTo>
                <a:cubicBezTo>
                  <a:pt x="18148" y="20278"/>
                  <a:pt x="18166" y="20661"/>
                  <a:pt x="18256" y="20835"/>
                </a:cubicBezTo>
                <a:cubicBezTo>
                  <a:pt x="18272" y="20865"/>
                  <a:pt x="18297" y="20897"/>
                  <a:pt x="18324" y="20931"/>
                </a:cubicBezTo>
                <a:cubicBezTo>
                  <a:pt x="18331" y="20940"/>
                  <a:pt x="18340" y="20949"/>
                  <a:pt x="18348" y="20959"/>
                </a:cubicBezTo>
                <a:cubicBezTo>
                  <a:pt x="18349" y="20959"/>
                  <a:pt x="18351" y="20960"/>
                  <a:pt x="18352" y="20961"/>
                </a:cubicBezTo>
                <a:cubicBezTo>
                  <a:pt x="18373" y="20985"/>
                  <a:pt x="18393" y="21011"/>
                  <a:pt x="18419" y="21037"/>
                </a:cubicBezTo>
                <a:cubicBezTo>
                  <a:pt x="18420" y="21037"/>
                  <a:pt x="18422" y="21038"/>
                  <a:pt x="18423" y="21039"/>
                </a:cubicBezTo>
                <a:cubicBezTo>
                  <a:pt x="18423" y="21040"/>
                  <a:pt x="18424" y="21039"/>
                  <a:pt x="18425" y="21039"/>
                </a:cubicBezTo>
                <a:cubicBezTo>
                  <a:pt x="18434" y="21048"/>
                  <a:pt x="18443" y="21058"/>
                  <a:pt x="18453" y="21067"/>
                </a:cubicBezTo>
                <a:cubicBezTo>
                  <a:pt x="18482" y="21095"/>
                  <a:pt x="18512" y="21124"/>
                  <a:pt x="18546" y="21153"/>
                </a:cubicBezTo>
                <a:cubicBezTo>
                  <a:pt x="18546" y="21153"/>
                  <a:pt x="18549" y="21152"/>
                  <a:pt x="18550" y="21153"/>
                </a:cubicBezTo>
                <a:cubicBezTo>
                  <a:pt x="18551" y="21154"/>
                  <a:pt x="18551" y="21155"/>
                  <a:pt x="18552" y="21155"/>
                </a:cubicBezTo>
                <a:cubicBezTo>
                  <a:pt x="18562" y="21164"/>
                  <a:pt x="18570" y="21172"/>
                  <a:pt x="18581" y="21180"/>
                </a:cubicBezTo>
                <a:cubicBezTo>
                  <a:pt x="18582" y="21181"/>
                  <a:pt x="18582" y="21182"/>
                  <a:pt x="18583" y="21183"/>
                </a:cubicBezTo>
                <a:cubicBezTo>
                  <a:pt x="18584" y="21184"/>
                  <a:pt x="18586" y="21185"/>
                  <a:pt x="18587" y="21185"/>
                </a:cubicBezTo>
                <a:cubicBezTo>
                  <a:pt x="18631" y="21221"/>
                  <a:pt x="18676" y="21256"/>
                  <a:pt x="18723" y="21289"/>
                </a:cubicBezTo>
                <a:cubicBezTo>
                  <a:pt x="18778" y="21328"/>
                  <a:pt x="18836" y="21363"/>
                  <a:pt x="18893" y="21397"/>
                </a:cubicBezTo>
                <a:cubicBezTo>
                  <a:pt x="18893" y="21398"/>
                  <a:pt x="18893" y="21399"/>
                  <a:pt x="18893" y="21400"/>
                </a:cubicBezTo>
                <a:cubicBezTo>
                  <a:pt x="18894" y="21400"/>
                  <a:pt x="18895" y="21399"/>
                  <a:pt x="18895" y="21400"/>
                </a:cubicBezTo>
                <a:cubicBezTo>
                  <a:pt x="18898" y="21401"/>
                  <a:pt x="18903" y="21403"/>
                  <a:pt x="18906" y="21405"/>
                </a:cubicBezTo>
                <a:cubicBezTo>
                  <a:pt x="18907" y="21406"/>
                  <a:pt x="18905" y="21407"/>
                  <a:pt x="18906" y="21407"/>
                </a:cubicBezTo>
                <a:cubicBezTo>
                  <a:pt x="18919" y="21415"/>
                  <a:pt x="18931" y="21423"/>
                  <a:pt x="18944" y="21430"/>
                </a:cubicBezTo>
                <a:cubicBezTo>
                  <a:pt x="18945" y="21431"/>
                  <a:pt x="18947" y="21429"/>
                  <a:pt x="18949" y="21430"/>
                </a:cubicBezTo>
                <a:cubicBezTo>
                  <a:pt x="19005" y="21462"/>
                  <a:pt x="19062" y="21492"/>
                  <a:pt x="19116" y="21516"/>
                </a:cubicBezTo>
                <a:cubicBezTo>
                  <a:pt x="19211" y="21557"/>
                  <a:pt x="19583" y="21582"/>
                  <a:pt x="19943" y="21571"/>
                </a:cubicBezTo>
                <a:cubicBezTo>
                  <a:pt x="20070" y="21568"/>
                  <a:pt x="20171" y="21562"/>
                  <a:pt x="20263" y="21554"/>
                </a:cubicBezTo>
                <a:cubicBezTo>
                  <a:pt x="20285" y="21552"/>
                  <a:pt x="20307" y="21551"/>
                  <a:pt x="20328" y="21549"/>
                </a:cubicBezTo>
                <a:cubicBezTo>
                  <a:pt x="20352" y="21546"/>
                  <a:pt x="20375" y="21542"/>
                  <a:pt x="20397" y="21538"/>
                </a:cubicBezTo>
                <a:cubicBezTo>
                  <a:pt x="20399" y="21538"/>
                  <a:pt x="20403" y="21539"/>
                  <a:pt x="20406" y="21538"/>
                </a:cubicBezTo>
                <a:cubicBezTo>
                  <a:pt x="20432" y="21534"/>
                  <a:pt x="20457" y="21528"/>
                  <a:pt x="20481" y="21523"/>
                </a:cubicBezTo>
                <a:cubicBezTo>
                  <a:pt x="20482" y="21523"/>
                  <a:pt x="20482" y="21523"/>
                  <a:pt x="20483" y="21523"/>
                </a:cubicBezTo>
                <a:cubicBezTo>
                  <a:pt x="20485" y="21523"/>
                  <a:pt x="20488" y="21524"/>
                  <a:pt x="20490" y="21523"/>
                </a:cubicBezTo>
                <a:cubicBezTo>
                  <a:pt x="20492" y="21523"/>
                  <a:pt x="20494" y="21521"/>
                  <a:pt x="20496" y="21521"/>
                </a:cubicBezTo>
                <a:cubicBezTo>
                  <a:pt x="20499" y="21520"/>
                  <a:pt x="20503" y="21519"/>
                  <a:pt x="20505" y="21518"/>
                </a:cubicBezTo>
                <a:cubicBezTo>
                  <a:pt x="20517" y="21516"/>
                  <a:pt x="20528" y="21513"/>
                  <a:pt x="20539" y="21511"/>
                </a:cubicBezTo>
                <a:cubicBezTo>
                  <a:pt x="20582" y="21500"/>
                  <a:pt x="20621" y="21488"/>
                  <a:pt x="20660" y="21473"/>
                </a:cubicBezTo>
                <a:cubicBezTo>
                  <a:pt x="20704" y="21456"/>
                  <a:pt x="20749" y="21434"/>
                  <a:pt x="20793" y="21410"/>
                </a:cubicBezTo>
                <a:cubicBezTo>
                  <a:pt x="20856" y="21376"/>
                  <a:pt x="20923" y="21339"/>
                  <a:pt x="20999" y="21289"/>
                </a:cubicBezTo>
                <a:cubicBezTo>
                  <a:pt x="21073" y="21239"/>
                  <a:pt x="21136" y="21196"/>
                  <a:pt x="21193" y="21153"/>
                </a:cubicBezTo>
                <a:cubicBezTo>
                  <a:pt x="21250" y="21109"/>
                  <a:pt x="21300" y="21065"/>
                  <a:pt x="21342" y="21017"/>
                </a:cubicBezTo>
                <a:cubicBezTo>
                  <a:pt x="21346" y="21012"/>
                  <a:pt x="21350" y="21008"/>
                  <a:pt x="21353" y="21004"/>
                </a:cubicBezTo>
                <a:cubicBezTo>
                  <a:pt x="21368" y="20986"/>
                  <a:pt x="21382" y="20968"/>
                  <a:pt x="21395" y="20948"/>
                </a:cubicBezTo>
                <a:cubicBezTo>
                  <a:pt x="21399" y="20941"/>
                  <a:pt x="21404" y="20933"/>
                  <a:pt x="21409" y="20926"/>
                </a:cubicBezTo>
                <a:cubicBezTo>
                  <a:pt x="21421" y="20906"/>
                  <a:pt x="21431" y="20885"/>
                  <a:pt x="21441" y="20863"/>
                </a:cubicBezTo>
                <a:cubicBezTo>
                  <a:pt x="21445" y="20855"/>
                  <a:pt x="21449" y="20848"/>
                  <a:pt x="21452" y="20840"/>
                </a:cubicBezTo>
                <a:cubicBezTo>
                  <a:pt x="21466" y="20810"/>
                  <a:pt x="21479" y="20779"/>
                  <a:pt x="21490" y="20744"/>
                </a:cubicBezTo>
                <a:cubicBezTo>
                  <a:pt x="21501" y="20709"/>
                  <a:pt x="21513" y="20668"/>
                  <a:pt x="21522" y="20626"/>
                </a:cubicBezTo>
                <a:cubicBezTo>
                  <a:pt x="21530" y="20585"/>
                  <a:pt x="21535" y="20544"/>
                  <a:pt x="21542" y="20497"/>
                </a:cubicBezTo>
                <a:cubicBezTo>
                  <a:pt x="21543" y="20488"/>
                  <a:pt x="21544" y="20479"/>
                  <a:pt x="21546" y="20469"/>
                </a:cubicBezTo>
                <a:cubicBezTo>
                  <a:pt x="21556" y="20396"/>
                  <a:pt x="21564" y="20304"/>
                  <a:pt x="21570" y="20212"/>
                </a:cubicBezTo>
                <a:cubicBezTo>
                  <a:pt x="21570" y="20211"/>
                  <a:pt x="21570" y="20211"/>
                  <a:pt x="21570" y="20210"/>
                </a:cubicBezTo>
                <a:cubicBezTo>
                  <a:pt x="21572" y="20181"/>
                  <a:pt x="21572" y="20146"/>
                  <a:pt x="21574" y="20114"/>
                </a:cubicBezTo>
                <a:cubicBezTo>
                  <a:pt x="21574" y="20106"/>
                  <a:pt x="21577" y="20097"/>
                  <a:pt x="21578" y="20089"/>
                </a:cubicBezTo>
                <a:cubicBezTo>
                  <a:pt x="21578" y="20087"/>
                  <a:pt x="21578" y="20085"/>
                  <a:pt x="21578" y="20084"/>
                </a:cubicBezTo>
                <a:cubicBezTo>
                  <a:pt x="21578" y="20081"/>
                  <a:pt x="21578" y="20080"/>
                  <a:pt x="21578" y="20079"/>
                </a:cubicBezTo>
                <a:cubicBezTo>
                  <a:pt x="21578" y="20075"/>
                  <a:pt x="21578" y="20072"/>
                  <a:pt x="21579" y="20068"/>
                </a:cubicBezTo>
                <a:cubicBezTo>
                  <a:pt x="21579" y="20054"/>
                  <a:pt x="21579" y="20040"/>
                  <a:pt x="21579" y="20026"/>
                </a:cubicBezTo>
                <a:cubicBezTo>
                  <a:pt x="21581" y="19993"/>
                  <a:pt x="21582" y="19965"/>
                  <a:pt x="21583" y="19930"/>
                </a:cubicBezTo>
                <a:cubicBezTo>
                  <a:pt x="21583" y="19928"/>
                  <a:pt x="21585" y="19924"/>
                  <a:pt x="21585" y="19922"/>
                </a:cubicBezTo>
                <a:cubicBezTo>
                  <a:pt x="21585" y="19918"/>
                  <a:pt x="21585" y="19916"/>
                  <a:pt x="21585" y="19912"/>
                </a:cubicBezTo>
                <a:cubicBezTo>
                  <a:pt x="21585" y="19912"/>
                  <a:pt x="21585" y="19910"/>
                  <a:pt x="21585" y="19910"/>
                </a:cubicBezTo>
                <a:cubicBezTo>
                  <a:pt x="21587" y="19862"/>
                  <a:pt x="21587" y="19817"/>
                  <a:pt x="21589" y="19763"/>
                </a:cubicBezTo>
                <a:cubicBezTo>
                  <a:pt x="21590" y="19704"/>
                  <a:pt x="21592" y="19629"/>
                  <a:pt x="21594" y="19562"/>
                </a:cubicBezTo>
                <a:cubicBezTo>
                  <a:pt x="21594" y="19540"/>
                  <a:pt x="21593" y="19517"/>
                  <a:pt x="21594" y="19496"/>
                </a:cubicBezTo>
                <a:cubicBezTo>
                  <a:pt x="21594" y="19475"/>
                  <a:pt x="21594" y="19456"/>
                  <a:pt x="21594" y="19436"/>
                </a:cubicBezTo>
                <a:cubicBezTo>
                  <a:pt x="21594" y="19434"/>
                  <a:pt x="21594" y="19433"/>
                  <a:pt x="21594" y="19431"/>
                </a:cubicBezTo>
                <a:cubicBezTo>
                  <a:pt x="21594" y="19431"/>
                  <a:pt x="21594" y="19429"/>
                  <a:pt x="21594" y="19428"/>
                </a:cubicBezTo>
                <a:cubicBezTo>
                  <a:pt x="21594" y="19427"/>
                  <a:pt x="21594" y="19426"/>
                  <a:pt x="21594" y="19425"/>
                </a:cubicBezTo>
                <a:cubicBezTo>
                  <a:pt x="21594" y="19425"/>
                  <a:pt x="21594" y="19424"/>
                  <a:pt x="21594" y="19423"/>
                </a:cubicBezTo>
                <a:cubicBezTo>
                  <a:pt x="21594" y="19422"/>
                  <a:pt x="21594" y="19421"/>
                  <a:pt x="21594" y="19420"/>
                </a:cubicBezTo>
                <a:cubicBezTo>
                  <a:pt x="21595" y="19393"/>
                  <a:pt x="21596" y="19371"/>
                  <a:pt x="21596" y="19342"/>
                </a:cubicBezTo>
                <a:cubicBezTo>
                  <a:pt x="21596" y="19331"/>
                  <a:pt x="21596" y="19320"/>
                  <a:pt x="21596" y="19309"/>
                </a:cubicBezTo>
                <a:cubicBezTo>
                  <a:pt x="21596" y="19302"/>
                  <a:pt x="21596" y="19296"/>
                  <a:pt x="21596" y="19289"/>
                </a:cubicBezTo>
                <a:cubicBezTo>
                  <a:pt x="21597" y="19246"/>
                  <a:pt x="21598" y="19203"/>
                  <a:pt x="21598" y="19153"/>
                </a:cubicBezTo>
                <a:cubicBezTo>
                  <a:pt x="21599" y="18928"/>
                  <a:pt x="21600" y="18682"/>
                  <a:pt x="21600" y="18397"/>
                </a:cubicBezTo>
                <a:cubicBezTo>
                  <a:pt x="21600" y="17781"/>
                  <a:pt x="21599" y="17371"/>
                  <a:pt x="21594" y="17058"/>
                </a:cubicBezTo>
                <a:cubicBezTo>
                  <a:pt x="21594" y="17057"/>
                  <a:pt x="21594" y="17056"/>
                  <a:pt x="21594" y="17055"/>
                </a:cubicBezTo>
                <a:cubicBezTo>
                  <a:pt x="21594" y="17051"/>
                  <a:pt x="21594" y="17046"/>
                  <a:pt x="21594" y="17043"/>
                </a:cubicBezTo>
                <a:cubicBezTo>
                  <a:pt x="21594" y="16998"/>
                  <a:pt x="21594" y="16956"/>
                  <a:pt x="21594" y="16917"/>
                </a:cubicBezTo>
                <a:cubicBezTo>
                  <a:pt x="21593" y="16912"/>
                  <a:pt x="21594" y="16908"/>
                  <a:pt x="21594" y="16904"/>
                </a:cubicBezTo>
                <a:cubicBezTo>
                  <a:pt x="21591" y="16809"/>
                  <a:pt x="21587" y="16728"/>
                  <a:pt x="21583" y="16657"/>
                </a:cubicBezTo>
                <a:cubicBezTo>
                  <a:pt x="21582" y="16629"/>
                  <a:pt x="21581" y="16598"/>
                  <a:pt x="21579" y="16574"/>
                </a:cubicBezTo>
                <a:cubicBezTo>
                  <a:pt x="21574" y="16481"/>
                  <a:pt x="21567" y="16405"/>
                  <a:pt x="21557" y="16347"/>
                </a:cubicBezTo>
                <a:cubicBezTo>
                  <a:pt x="21540" y="16246"/>
                  <a:pt x="21517" y="16183"/>
                  <a:pt x="21484" y="16122"/>
                </a:cubicBezTo>
                <a:cubicBezTo>
                  <a:pt x="21468" y="16091"/>
                  <a:pt x="21449" y="16063"/>
                  <a:pt x="21428" y="16029"/>
                </a:cubicBezTo>
                <a:cubicBezTo>
                  <a:pt x="21405" y="15991"/>
                  <a:pt x="21380" y="15956"/>
                  <a:pt x="21353" y="15921"/>
                </a:cubicBezTo>
                <a:cubicBezTo>
                  <a:pt x="21345" y="15911"/>
                  <a:pt x="21335" y="15902"/>
                  <a:pt x="21327" y="15893"/>
                </a:cubicBezTo>
                <a:cubicBezTo>
                  <a:pt x="21313" y="15876"/>
                  <a:pt x="21299" y="15859"/>
                  <a:pt x="21284" y="15842"/>
                </a:cubicBezTo>
                <a:cubicBezTo>
                  <a:pt x="21252" y="15807"/>
                  <a:pt x="21218" y="15772"/>
                  <a:pt x="21182" y="15739"/>
                </a:cubicBezTo>
                <a:cubicBezTo>
                  <a:pt x="21170" y="15728"/>
                  <a:pt x="21156" y="15719"/>
                  <a:pt x="21144" y="15709"/>
                </a:cubicBezTo>
                <a:cubicBezTo>
                  <a:pt x="21143" y="15708"/>
                  <a:pt x="21143" y="15707"/>
                  <a:pt x="21142" y="15706"/>
                </a:cubicBezTo>
                <a:cubicBezTo>
                  <a:pt x="21095" y="15667"/>
                  <a:pt x="21045" y="15632"/>
                  <a:pt x="20993" y="15598"/>
                </a:cubicBezTo>
                <a:cubicBezTo>
                  <a:pt x="20992" y="15597"/>
                  <a:pt x="20992" y="15596"/>
                  <a:pt x="20991" y="15595"/>
                </a:cubicBezTo>
                <a:cubicBezTo>
                  <a:pt x="20981" y="15589"/>
                  <a:pt x="20971" y="15584"/>
                  <a:pt x="20961" y="15578"/>
                </a:cubicBezTo>
                <a:cubicBezTo>
                  <a:pt x="20916" y="15550"/>
                  <a:pt x="20870" y="15525"/>
                  <a:pt x="20821" y="15500"/>
                </a:cubicBezTo>
                <a:cubicBezTo>
                  <a:pt x="20804" y="15492"/>
                  <a:pt x="20788" y="15482"/>
                  <a:pt x="20771" y="15474"/>
                </a:cubicBezTo>
                <a:cubicBezTo>
                  <a:pt x="20721" y="15451"/>
                  <a:pt x="20668" y="15430"/>
                  <a:pt x="20617" y="15411"/>
                </a:cubicBezTo>
                <a:cubicBezTo>
                  <a:pt x="20611" y="15409"/>
                  <a:pt x="20608" y="15408"/>
                  <a:pt x="20603" y="15406"/>
                </a:cubicBezTo>
                <a:cubicBezTo>
                  <a:pt x="20601" y="15405"/>
                  <a:pt x="20597" y="15404"/>
                  <a:pt x="20595" y="15404"/>
                </a:cubicBezTo>
                <a:cubicBezTo>
                  <a:pt x="20589" y="15402"/>
                  <a:pt x="20584" y="15398"/>
                  <a:pt x="20578" y="15396"/>
                </a:cubicBezTo>
                <a:cubicBezTo>
                  <a:pt x="20578" y="15396"/>
                  <a:pt x="20577" y="15396"/>
                  <a:pt x="20576" y="15396"/>
                </a:cubicBezTo>
                <a:cubicBezTo>
                  <a:pt x="20514" y="15375"/>
                  <a:pt x="20451" y="15359"/>
                  <a:pt x="20386" y="15343"/>
                </a:cubicBezTo>
                <a:cubicBezTo>
                  <a:pt x="20385" y="15343"/>
                  <a:pt x="20385" y="15341"/>
                  <a:pt x="20384" y="15341"/>
                </a:cubicBezTo>
                <a:cubicBezTo>
                  <a:pt x="20383" y="15340"/>
                  <a:pt x="20383" y="15341"/>
                  <a:pt x="20382" y="15341"/>
                </a:cubicBezTo>
                <a:cubicBezTo>
                  <a:pt x="20368" y="15337"/>
                  <a:pt x="20353" y="15336"/>
                  <a:pt x="20339" y="15333"/>
                </a:cubicBezTo>
                <a:cubicBezTo>
                  <a:pt x="20289" y="15322"/>
                  <a:pt x="20238" y="15313"/>
                  <a:pt x="20186" y="15305"/>
                </a:cubicBezTo>
                <a:cubicBezTo>
                  <a:pt x="20186" y="15305"/>
                  <a:pt x="20184" y="15305"/>
                  <a:pt x="20184" y="15305"/>
                </a:cubicBezTo>
                <a:cubicBezTo>
                  <a:pt x="20183" y="15305"/>
                  <a:pt x="20183" y="15305"/>
                  <a:pt x="20182" y="15305"/>
                </a:cubicBezTo>
                <a:cubicBezTo>
                  <a:pt x="20181" y="15305"/>
                  <a:pt x="20181" y="15303"/>
                  <a:pt x="20180" y="15303"/>
                </a:cubicBezTo>
                <a:cubicBezTo>
                  <a:pt x="20157" y="15300"/>
                  <a:pt x="20135" y="15298"/>
                  <a:pt x="20113" y="15295"/>
                </a:cubicBezTo>
                <a:cubicBezTo>
                  <a:pt x="20045" y="15288"/>
                  <a:pt x="19978" y="15284"/>
                  <a:pt x="19910" y="1528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7" name="Group 197"/>
          <p:cNvGrpSpPr/>
          <p:nvPr/>
        </p:nvGrpSpPr>
        <p:grpSpPr>
          <a:xfrm>
            <a:off x="1224068" y="2737004"/>
            <a:ext cx="1560824" cy="2770380"/>
            <a:chOff x="0" y="0"/>
            <a:chExt cx="1560822" cy="2770378"/>
          </a:xfrm>
        </p:grpSpPr>
        <p:sp>
          <p:nvSpPr>
            <p:cNvPr id="193" name="Shape 193"/>
            <p:cNvSpPr/>
            <p:nvPr/>
          </p:nvSpPr>
          <p:spPr>
            <a:xfrm>
              <a:off x="243195" y="610550"/>
              <a:ext cx="1317628" cy="35881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2DCD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>
                <a:lnSpc>
                  <a:spcPct val="93000"/>
                </a:lnSpc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79804" y="-1"/>
              <a:ext cx="1420288" cy="59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lnSpc>
                  <a:spcPct val="93000"/>
                </a:lnSpc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stRDF</a:t>
              </a:r>
              <a:br/>
              <a:r>
                <a:t>graphs</a:t>
              </a:r>
            </a:p>
          </p:txBody>
        </p:sp>
        <p:sp>
          <p:nvSpPr>
            <p:cNvPr id="195" name="Shape 195"/>
            <p:cNvSpPr/>
            <p:nvPr/>
          </p:nvSpPr>
          <p:spPr>
            <a:xfrm>
              <a:off x="244781" y="2408094"/>
              <a:ext cx="1316042" cy="36228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2DCD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>
                <a:lnSpc>
                  <a:spcPct val="93000"/>
                </a:lnSpc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-1" y="1470582"/>
              <a:ext cx="1543717" cy="8477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 defTabSz="457200">
                <a:lnSpc>
                  <a:spcPct val="93000"/>
                </a:lnSpc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stSPARQL/</a:t>
              </a:r>
            </a:p>
            <a:p>
              <a:pPr algn="ctr" defTabSz="457200">
                <a:lnSpc>
                  <a:spcPct val="93000"/>
                </a:lnSpc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GeoSPARQL</a:t>
              </a:r>
            </a:p>
            <a:p>
              <a:pPr algn="ctr" defTabSz="457200">
                <a:lnSpc>
                  <a:spcPct val="93000"/>
                </a:lnSpc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queries</a:t>
              </a:r>
            </a:p>
          </p:txBody>
        </p:sp>
      </p:grpSp>
      <p:grpSp>
        <p:nvGrpSpPr>
          <p:cNvPr id="200" name="Group 200"/>
          <p:cNvGrpSpPr/>
          <p:nvPr/>
        </p:nvGrpSpPr>
        <p:grpSpPr>
          <a:xfrm>
            <a:off x="1289221" y="2218995"/>
            <a:ext cx="679193" cy="500209"/>
            <a:chOff x="-1" y="0"/>
            <a:chExt cx="679192" cy="500207"/>
          </a:xfrm>
        </p:grpSpPr>
        <p:sp>
          <p:nvSpPr>
            <p:cNvPr id="198" name="Shape 198"/>
            <p:cNvSpPr/>
            <p:nvPr/>
          </p:nvSpPr>
          <p:spPr>
            <a:xfrm>
              <a:off x="-2" y="0"/>
              <a:ext cx="679194" cy="500209"/>
            </a:xfrm>
            <a:prstGeom prst="ellipse">
              <a:avLst/>
            </a:prstGeom>
            <a:solidFill>
              <a:srgbClr val="00B0F0"/>
            </a:solidFill>
            <a:ln w="57150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93000"/>
                </a:lnSpc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27279" y="74772"/>
              <a:ext cx="624628" cy="350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457200">
                <a:lnSpc>
                  <a:spcPct val="93000"/>
                </a:lnSpc>
                <a:defRPr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WKT</a:t>
              </a:r>
            </a:p>
          </p:txBody>
        </p:sp>
      </p:grpSp>
      <p:grpSp>
        <p:nvGrpSpPr>
          <p:cNvPr id="203" name="Group 203"/>
          <p:cNvGrpSpPr/>
          <p:nvPr/>
        </p:nvGrpSpPr>
        <p:grpSpPr>
          <a:xfrm>
            <a:off x="2082012" y="2218995"/>
            <a:ext cx="679193" cy="500209"/>
            <a:chOff x="-1" y="0"/>
            <a:chExt cx="679192" cy="500207"/>
          </a:xfrm>
        </p:grpSpPr>
        <p:sp>
          <p:nvSpPr>
            <p:cNvPr id="201" name="Shape 201"/>
            <p:cNvSpPr/>
            <p:nvPr/>
          </p:nvSpPr>
          <p:spPr>
            <a:xfrm>
              <a:off x="-2" y="0"/>
              <a:ext cx="679194" cy="500209"/>
            </a:xfrm>
            <a:prstGeom prst="ellipse">
              <a:avLst/>
            </a:prstGeom>
            <a:solidFill>
              <a:srgbClr val="00B0F0"/>
            </a:solidFill>
            <a:ln w="57150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93000"/>
                </a:lnSpc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33586" y="74772"/>
              <a:ext cx="612015" cy="350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457200">
                <a:lnSpc>
                  <a:spcPct val="93000"/>
                </a:lnSpc>
                <a:defRPr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GML</a:t>
              </a:r>
            </a:p>
          </p:txBody>
        </p:sp>
      </p:grpSp>
      <p:sp>
        <p:nvSpPr>
          <p:cNvPr id="204" name="Shape 204"/>
          <p:cNvSpPr/>
          <p:nvPr/>
        </p:nvSpPr>
        <p:spPr>
          <a:xfrm>
            <a:off x="829287" y="1426188"/>
            <a:ext cx="5425520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  <a:defRPr sz="2700">
                <a:solidFill>
                  <a:srgbClr val="1D71B8"/>
                </a:solidFill>
              </a:defRPr>
            </a:pPr>
            <a:r>
              <a:rPr dirty="0"/>
              <a:t>Find more at: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:/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/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strabon.di.uoa.gr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rPr dirty="0"/>
              <a:t>Motivation – </a:t>
            </a:r>
            <a:r>
              <a:rPr lang="en-US" dirty="0" smtClean="0"/>
              <a:t>Big Earth Observation Data</a:t>
            </a:r>
            <a:endParaRPr dirty="0"/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/>
          <a:lstStyle>
            <a:lvl1pPr marL="0" indent="114300" defTabSz="457200">
              <a:spcBef>
                <a:spcPts val="0"/>
              </a:spcBef>
              <a:buSzTx/>
              <a:buNone/>
              <a:defRPr sz="2300">
                <a:solidFill>
                  <a:srgbClr val="0472B8"/>
                </a:solidFill>
              </a:defRPr>
            </a:lvl1pPr>
          </a:lstStyle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Lots of </a:t>
            </a:r>
            <a:r>
              <a:rPr lang="en-US" b="1" dirty="0" smtClean="0"/>
              <a:t>Earth Observation (EO) data </a:t>
            </a:r>
            <a:r>
              <a:rPr lang="en-US" dirty="0" smtClean="0"/>
              <a:t>has also been made freely available recently in Europe and the United States.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Europe is a pioneer in this area with its flagship Earth Observation </a:t>
            </a:r>
            <a:r>
              <a:rPr lang="en-US" dirty="0" err="1" smtClean="0"/>
              <a:t>Programme</a:t>
            </a:r>
            <a:r>
              <a:rPr lang="en-US" dirty="0" smtClean="0"/>
              <a:t> </a:t>
            </a:r>
            <a:r>
              <a:rPr lang="en-US" b="1" dirty="0" smtClean="0"/>
              <a:t>Copernicus</a:t>
            </a:r>
            <a:r>
              <a:rPr lang="en-US" dirty="0" smtClean="0"/>
              <a:t>.</a:t>
            </a:r>
            <a:endParaRPr dirty="0"/>
          </a:p>
        </p:txBody>
      </p:sp>
      <p:pic>
        <p:nvPicPr>
          <p:cNvPr id="77" name="image5.jpeg"/>
          <p:cNvPicPr>
            <a:picLocks noChangeAspect="1"/>
          </p:cNvPicPr>
          <p:nvPr/>
        </p:nvPicPr>
        <p:blipFill>
          <a:blip r:embed="rId2">
            <a:extLst/>
          </a:blip>
          <a:srcRect r="1254"/>
          <a:stretch>
            <a:fillRect/>
          </a:stretch>
        </p:blipFill>
        <p:spPr>
          <a:xfrm>
            <a:off x="4716016" y="4605072"/>
            <a:ext cx="3434160" cy="1165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2152" y="21600"/>
                </a:lnTo>
                <a:cubicBezTo>
                  <a:pt x="2845" y="21600"/>
                  <a:pt x="3391" y="21575"/>
                  <a:pt x="3772" y="21526"/>
                </a:cubicBezTo>
                <a:cubicBezTo>
                  <a:pt x="4153" y="21478"/>
                  <a:pt x="4367" y="21405"/>
                  <a:pt x="4398" y="21313"/>
                </a:cubicBezTo>
                <a:cubicBezTo>
                  <a:pt x="4466" y="21117"/>
                  <a:pt x="7089" y="21034"/>
                  <a:pt x="12823" y="21048"/>
                </a:cubicBezTo>
                <a:cubicBezTo>
                  <a:pt x="18184" y="21062"/>
                  <a:pt x="21129" y="20982"/>
                  <a:pt x="21093" y="20813"/>
                </a:cubicBezTo>
                <a:cubicBezTo>
                  <a:pt x="21085" y="20773"/>
                  <a:pt x="21082" y="20727"/>
                  <a:pt x="21086" y="20680"/>
                </a:cubicBezTo>
                <a:cubicBezTo>
                  <a:pt x="21089" y="20632"/>
                  <a:pt x="21097" y="20584"/>
                  <a:pt x="21111" y="20533"/>
                </a:cubicBezTo>
                <a:cubicBezTo>
                  <a:pt x="21137" y="20436"/>
                  <a:pt x="21180" y="20341"/>
                  <a:pt x="21228" y="20261"/>
                </a:cubicBezTo>
                <a:cubicBezTo>
                  <a:pt x="21324" y="20100"/>
                  <a:pt x="21445" y="20008"/>
                  <a:pt x="21508" y="20121"/>
                </a:cubicBezTo>
                <a:cubicBezTo>
                  <a:pt x="21519" y="20143"/>
                  <a:pt x="21532" y="20141"/>
                  <a:pt x="21543" y="20129"/>
                </a:cubicBezTo>
                <a:cubicBezTo>
                  <a:pt x="21553" y="20114"/>
                  <a:pt x="21564" y="20087"/>
                  <a:pt x="21573" y="20040"/>
                </a:cubicBezTo>
                <a:cubicBezTo>
                  <a:pt x="21589" y="19947"/>
                  <a:pt x="21598" y="19792"/>
                  <a:pt x="21598" y="19606"/>
                </a:cubicBezTo>
                <a:cubicBezTo>
                  <a:pt x="21598" y="19235"/>
                  <a:pt x="21556" y="18859"/>
                  <a:pt x="21505" y="18768"/>
                </a:cubicBezTo>
                <a:cubicBezTo>
                  <a:pt x="21477" y="18716"/>
                  <a:pt x="21455" y="18516"/>
                  <a:pt x="21440" y="18245"/>
                </a:cubicBezTo>
                <a:cubicBezTo>
                  <a:pt x="21425" y="17976"/>
                  <a:pt x="21416" y="17631"/>
                  <a:pt x="21415" y="17289"/>
                </a:cubicBezTo>
                <a:cubicBezTo>
                  <a:pt x="21413" y="16602"/>
                  <a:pt x="21439" y="15912"/>
                  <a:pt x="21495" y="15810"/>
                </a:cubicBezTo>
                <a:cubicBezTo>
                  <a:pt x="21506" y="15790"/>
                  <a:pt x="21520" y="15703"/>
                  <a:pt x="21530" y="15567"/>
                </a:cubicBezTo>
                <a:cubicBezTo>
                  <a:pt x="21530" y="15566"/>
                  <a:pt x="21530" y="15561"/>
                  <a:pt x="21530" y="15560"/>
                </a:cubicBezTo>
                <a:cubicBezTo>
                  <a:pt x="21540" y="15421"/>
                  <a:pt x="21549" y="15230"/>
                  <a:pt x="21558" y="15001"/>
                </a:cubicBezTo>
                <a:cubicBezTo>
                  <a:pt x="21558" y="14999"/>
                  <a:pt x="21558" y="14995"/>
                  <a:pt x="21558" y="14993"/>
                </a:cubicBezTo>
                <a:cubicBezTo>
                  <a:pt x="21574" y="14529"/>
                  <a:pt x="21587" y="13913"/>
                  <a:pt x="21590" y="13250"/>
                </a:cubicBezTo>
                <a:lnTo>
                  <a:pt x="21600" y="10844"/>
                </a:lnTo>
                <a:lnTo>
                  <a:pt x="20307" y="10829"/>
                </a:lnTo>
                <a:lnTo>
                  <a:pt x="19014" y="10822"/>
                </a:lnTo>
                <a:lnTo>
                  <a:pt x="19049" y="13140"/>
                </a:lnTo>
                <a:cubicBezTo>
                  <a:pt x="19077" y="15139"/>
                  <a:pt x="19058" y="15536"/>
                  <a:pt x="18907" y="15979"/>
                </a:cubicBezTo>
                <a:cubicBezTo>
                  <a:pt x="18803" y="16283"/>
                  <a:pt x="18683" y="16406"/>
                  <a:pt x="18617" y="16281"/>
                </a:cubicBezTo>
                <a:cubicBezTo>
                  <a:pt x="18555" y="16165"/>
                  <a:pt x="18382" y="16068"/>
                  <a:pt x="18230" y="16068"/>
                </a:cubicBezTo>
                <a:lnTo>
                  <a:pt x="17953" y="16068"/>
                </a:lnTo>
                <a:lnTo>
                  <a:pt x="17983" y="13419"/>
                </a:lnTo>
                <a:lnTo>
                  <a:pt x="18015" y="10785"/>
                </a:lnTo>
                <a:lnTo>
                  <a:pt x="16720" y="10815"/>
                </a:lnTo>
                <a:cubicBezTo>
                  <a:pt x="16007" y="10833"/>
                  <a:pt x="15380" y="10771"/>
                  <a:pt x="15327" y="10675"/>
                </a:cubicBezTo>
                <a:cubicBezTo>
                  <a:pt x="15274" y="10578"/>
                  <a:pt x="15230" y="9959"/>
                  <a:pt x="15230" y="9299"/>
                </a:cubicBezTo>
                <a:lnTo>
                  <a:pt x="15230" y="8100"/>
                </a:lnTo>
                <a:lnTo>
                  <a:pt x="14860" y="8100"/>
                </a:lnTo>
                <a:lnTo>
                  <a:pt x="14491" y="8100"/>
                </a:lnTo>
                <a:lnTo>
                  <a:pt x="14491" y="9299"/>
                </a:lnTo>
                <a:cubicBezTo>
                  <a:pt x="14491" y="9959"/>
                  <a:pt x="14449" y="10576"/>
                  <a:pt x="14398" y="10668"/>
                </a:cubicBezTo>
                <a:cubicBezTo>
                  <a:pt x="14347" y="10759"/>
                  <a:pt x="11817" y="10831"/>
                  <a:pt x="8777" y="10829"/>
                </a:cubicBezTo>
                <a:lnTo>
                  <a:pt x="3248" y="10829"/>
                </a:lnTo>
                <a:lnTo>
                  <a:pt x="3180" y="11425"/>
                </a:lnTo>
                <a:cubicBezTo>
                  <a:pt x="3142" y="11752"/>
                  <a:pt x="3084" y="12319"/>
                  <a:pt x="3050" y="12691"/>
                </a:cubicBezTo>
                <a:cubicBezTo>
                  <a:pt x="3017" y="13062"/>
                  <a:pt x="2939" y="13331"/>
                  <a:pt x="2878" y="13294"/>
                </a:cubicBezTo>
                <a:cubicBezTo>
                  <a:pt x="2802" y="13247"/>
                  <a:pt x="2768" y="13768"/>
                  <a:pt x="2768" y="14986"/>
                </a:cubicBezTo>
                <a:cubicBezTo>
                  <a:pt x="2768" y="15841"/>
                  <a:pt x="2798" y="16422"/>
                  <a:pt x="2838" y="16649"/>
                </a:cubicBezTo>
                <a:cubicBezTo>
                  <a:pt x="2879" y="16875"/>
                  <a:pt x="2932" y="16742"/>
                  <a:pt x="2983" y="16171"/>
                </a:cubicBezTo>
                <a:cubicBezTo>
                  <a:pt x="3000" y="15986"/>
                  <a:pt x="3023" y="15876"/>
                  <a:pt x="3050" y="15817"/>
                </a:cubicBezTo>
                <a:cubicBezTo>
                  <a:pt x="3076" y="15761"/>
                  <a:pt x="3104" y="15758"/>
                  <a:pt x="3130" y="15803"/>
                </a:cubicBezTo>
                <a:cubicBezTo>
                  <a:pt x="3184" y="15894"/>
                  <a:pt x="3230" y="16181"/>
                  <a:pt x="3230" y="16597"/>
                </a:cubicBezTo>
                <a:cubicBezTo>
                  <a:pt x="3230" y="16771"/>
                  <a:pt x="3247" y="16940"/>
                  <a:pt x="3273" y="17083"/>
                </a:cubicBezTo>
                <a:cubicBezTo>
                  <a:pt x="3298" y="17228"/>
                  <a:pt x="3333" y="17340"/>
                  <a:pt x="3372" y="17384"/>
                </a:cubicBezTo>
                <a:cubicBezTo>
                  <a:pt x="3498" y="17526"/>
                  <a:pt x="3498" y="17619"/>
                  <a:pt x="3362" y="18223"/>
                </a:cubicBezTo>
                <a:cubicBezTo>
                  <a:pt x="3319" y="18419"/>
                  <a:pt x="3274" y="18571"/>
                  <a:pt x="3230" y="18679"/>
                </a:cubicBezTo>
                <a:cubicBezTo>
                  <a:pt x="3187" y="18787"/>
                  <a:pt x="3142" y="18849"/>
                  <a:pt x="3100" y="18871"/>
                </a:cubicBezTo>
                <a:cubicBezTo>
                  <a:pt x="3100" y="18871"/>
                  <a:pt x="3098" y="18870"/>
                  <a:pt x="3098" y="18871"/>
                </a:cubicBezTo>
                <a:cubicBezTo>
                  <a:pt x="3056" y="18892"/>
                  <a:pt x="3018" y="18867"/>
                  <a:pt x="2981" y="18797"/>
                </a:cubicBezTo>
                <a:cubicBezTo>
                  <a:pt x="2943" y="18729"/>
                  <a:pt x="2908" y="18617"/>
                  <a:pt x="2878" y="18459"/>
                </a:cubicBezTo>
                <a:cubicBezTo>
                  <a:pt x="2850" y="18310"/>
                  <a:pt x="2822" y="18224"/>
                  <a:pt x="2798" y="18201"/>
                </a:cubicBezTo>
                <a:cubicBezTo>
                  <a:pt x="2786" y="18190"/>
                  <a:pt x="2775" y="18195"/>
                  <a:pt x="2763" y="18216"/>
                </a:cubicBezTo>
                <a:cubicBezTo>
                  <a:pt x="2752" y="18236"/>
                  <a:pt x="2742" y="18274"/>
                  <a:pt x="2731" y="18326"/>
                </a:cubicBezTo>
                <a:cubicBezTo>
                  <a:pt x="2716" y="18395"/>
                  <a:pt x="2696" y="18449"/>
                  <a:pt x="2673" y="18495"/>
                </a:cubicBezTo>
                <a:cubicBezTo>
                  <a:pt x="2563" y="18720"/>
                  <a:pt x="2373" y="18680"/>
                  <a:pt x="2247" y="18437"/>
                </a:cubicBezTo>
                <a:cubicBezTo>
                  <a:pt x="2221" y="18387"/>
                  <a:pt x="2198" y="18326"/>
                  <a:pt x="2179" y="18260"/>
                </a:cubicBezTo>
                <a:cubicBezTo>
                  <a:pt x="2160" y="18195"/>
                  <a:pt x="2144" y="18126"/>
                  <a:pt x="2134" y="18047"/>
                </a:cubicBezTo>
                <a:cubicBezTo>
                  <a:pt x="2102" y="17789"/>
                  <a:pt x="2083" y="17659"/>
                  <a:pt x="2064" y="17642"/>
                </a:cubicBezTo>
                <a:cubicBezTo>
                  <a:pt x="2046" y="17625"/>
                  <a:pt x="2029" y="17723"/>
                  <a:pt x="2002" y="17929"/>
                </a:cubicBezTo>
                <a:cubicBezTo>
                  <a:pt x="1969" y="18182"/>
                  <a:pt x="1937" y="18311"/>
                  <a:pt x="1907" y="18326"/>
                </a:cubicBezTo>
                <a:cubicBezTo>
                  <a:pt x="1892" y="18334"/>
                  <a:pt x="1878" y="18309"/>
                  <a:pt x="1865" y="18260"/>
                </a:cubicBezTo>
                <a:cubicBezTo>
                  <a:pt x="1852" y="18213"/>
                  <a:pt x="1839" y="18145"/>
                  <a:pt x="1827" y="18047"/>
                </a:cubicBezTo>
                <a:cubicBezTo>
                  <a:pt x="1782" y="17653"/>
                  <a:pt x="1752" y="16863"/>
                  <a:pt x="1752" y="15781"/>
                </a:cubicBezTo>
                <a:cubicBezTo>
                  <a:pt x="1752" y="14841"/>
                  <a:pt x="1731" y="14031"/>
                  <a:pt x="1702" y="13684"/>
                </a:cubicBezTo>
                <a:cubicBezTo>
                  <a:pt x="1693" y="13568"/>
                  <a:pt x="1684" y="13500"/>
                  <a:pt x="1672" y="13500"/>
                </a:cubicBezTo>
                <a:cubicBezTo>
                  <a:pt x="1650" y="13500"/>
                  <a:pt x="1613" y="13569"/>
                  <a:pt x="1573" y="13677"/>
                </a:cubicBezTo>
                <a:cubicBezTo>
                  <a:pt x="1531" y="13787"/>
                  <a:pt x="1486" y="13944"/>
                  <a:pt x="1445" y="14111"/>
                </a:cubicBezTo>
                <a:lnTo>
                  <a:pt x="1298" y="14714"/>
                </a:lnTo>
                <a:lnTo>
                  <a:pt x="1241" y="14133"/>
                </a:lnTo>
                <a:cubicBezTo>
                  <a:pt x="1209" y="13812"/>
                  <a:pt x="1109" y="13489"/>
                  <a:pt x="1018" y="13419"/>
                </a:cubicBezTo>
                <a:cubicBezTo>
                  <a:pt x="921" y="13344"/>
                  <a:pt x="856" y="12977"/>
                  <a:pt x="824" y="12323"/>
                </a:cubicBezTo>
                <a:cubicBezTo>
                  <a:pt x="824" y="12321"/>
                  <a:pt x="824" y="12317"/>
                  <a:pt x="824" y="12316"/>
                </a:cubicBezTo>
                <a:cubicBezTo>
                  <a:pt x="792" y="11662"/>
                  <a:pt x="793" y="10731"/>
                  <a:pt x="829" y="9542"/>
                </a:cubicBezTo>
                <a:lnTo>
                  <a:pt x="876" y="7968"/>
                </a:lnTo>
                <a:lnTo>
                  <a:pt x="1311" y="7879"/>
                </a:lnTo>
                <a:lnTo>
                  <a:pt x="1745" y="7806"/>
                </a:lnTo>
                <a:lnTo>
                  <a:pt x="1772" y="6533"/>
                </a:lnTo>
                <a:lnTo>
                  <a:pt x="1800" y="5268"/>
                </a:lnTo>
                <a:lnTo>
                  <a:pt x="2197" y="5179"/>
                </a:lnTo>
                <a:cubicBezTo>
                  <a:pt x="2351" y="5147"/>
                  <a:pt x="2448" y="5099"/>
                  <a:pt x="2506" y="5017"/>
                </a:cubicBezTo>
                <a:cubicBezTo>
                  <a:pt x="2535" y="4976"/>
                  <a:pt x="2556" y="4925"/>
                  <a:pt x="2566" y="4863"/>
                </a:cubicBezTo>
                <a:cubicBezTo>
                  <a:pt x="2577" y="4801"/>
                  <a:pt x="2580" y="4731"/>
                  <a:pt x="2576" y="4642"/>
                </a:cubicBezTo>
                <a:cubicBezTo>
                  <a:pt x="2566" y="4391"/>
                  <a:pt x="2583" y="3975"/>
                  <a:pt x="2616" y="3715"/>
                </a:cubicBezTo>
                <a:cubicBezTo>
                  <a:pt x="2649" y="3455"/>
                  <a:pt x="2693" y="3082"/>
                  <a:pt x="2713" y="2884"/>
                </a:cubicBezTo>
                <a:cubicBezTo>
                  <a:pt x="2721" y="2815"/>
                  <a:pt x="2743" y="2755"/>
                  <a:pt x="2788" y="2707"/>
                </a:cubicBezTo>
                <a:cubicBezTo>
                  <a:pt x="2922" y="2563"/>
                  <a:pt x="3253" y="2512"/>
                  <a:pt x="3937" y="2501"/>
                </a:cubicBezTo>
                <a:cubicBezTo>
                  <a:pt x="4589" y="2491"/>
                  <a:pt x="5183" y="2443"/>
                  <a:pt x="5260" y="2391"/>
                </a:cubicBezTo>
                <a:cubicBezTo>
                  <a:pt x="5366" y="2319"/>
                  <a:pt x="5405" y="2617"/>
                  <a:pt x="5427" y="3701"/>
                </a:cubicBezTo>
                <a:lnTo>
                  <a:pt x="5454" y="5106"/>
                </a:lnTo>
                <a:lnTo>
                  <a:pt x="5889" y="5179"/>
                </a:lnTo>
                <a:cubicBezTo>
                  <a:pt x="6087" y="5217"/>
                  <a:pt x="6195" y="5259"/>
                  <a:pt x="6258" y="5371"/>
                </a:cubicBezTo>
                <a:cubicBezTo>
                  <a:pt x="6320" y="5481"/>
                  <a:pt x="6337" y="5659"/>
                  <a:pt x="6350" y="5989"/>
                </a:cubicBezTo>
                <a:cubicBezTo>
                  <a:pt x="6357" y="6151"/>
                  <a:pt x="6364" y="6278"/>
                  <a:pt x="6373" y="6371"/>
                </a:cubicBezTo>
                <a:cubicBezTo>
                  <a:pt x="6373" y="6372"/>
                  <a:pt x="6373" y="6377"/>
                  <a:pt x="6373" y="6378"/>
                </a:cubicBezTo>
                <a:cubicBezTo>
                  <a:pt x="6382" y="6468"/>
                  <a:pt x="6393" y="6522"/>
                  <a:pt x="6410" y="6555"/>
                </a:cubicBezTo>
                <a:cubicBezTo>
                  <a:pt x="6428" y="6589"/>
                  <a:pt x="6452" y="6600"/>
                  <a:pt x="6483" y="6584"/>
                </a:cubicBezTo>
                <a:cubicBezTo>
                  <a:pt x="6513" y="6569"/>
                  <a:pt x="6553" y="6529"/>
                  <a:pt x="6603" y="6474"/>
                </a:cubicBezTo>
                <a:cubicBezTo>
                  <a:pt x="6748" y="6312"/>
                  <a:pt x="6845" y="6349"/>
                  <a:pt x="6880" y="6511"/>
                </a:cubicBezTo>
                <a:cubicBezTo>
                  <a:pt x="6897" y="6593"/>
                  <a:pt x="6899" y="6704"/>
                  <a:pt x="6882" y="6842"/>
                </a:cubicBezTo>
                <a:cubicBezTo>
                  <a:pt x="6866" y="6976"/>
                  <a:pt x="6832" y="7135"/>
                  <a:pt x="6780" y="7305"/>
                </a:cubicBezTo>
                <a:cubicBezTo>
                  <a:pt x="6625" y="7806"/>
                  <a:pt x="6625" y="7828"/>
                  <a:pt x="6805" y="7828"/>
                </a:cubicBezTo>
                <a:cubicBezTo>
                  <a:pt x="7031" y="7828"/>
                  <a:pt x="7138" y="7484"/>
                  <a:pt x="7174" y="6504"/>
                </a:cubicBezTo>
                <a:cubicBezTo>
                  <a:pt x="7186" y="6175"/>
                  <a:pt x="7192" y="5772"/>
                  <a:pt x="7189" y="5290"/>
                </a:cubicBezTo>
                <a:cubicBezTo>
                  <a:pt x="7185" y="4445"/>
                  <a:pt x="7179" y="3999"/>
                  <a:pt x="7152" y="3767"/>
                </a:cubicBezTo>
                <a:cubicBezTo>
                  <a:pt x="7138" y="3651"/>
                  <a:pt x="7117" y="3581"/>
                  <a:pt x="7089" y="3553"/>
                </a:cubicBezTo>
                <a:cubicBezTo>
                  <a:pt x="7062" y="3526"/>
                  <a:pt x="7028" y="3536"/>
                  <a:pt x="6982" y="3553"/>
                </a:cubicBezTo>
                <a:cubicBezTo>
                  <a:pt x="6917" y="3578"/>
                  <a:pt x="6841" y="3520"/>
                  <a:pt x="6762" y="3414"/>
                </a:cubicBezTo>
                <a:cubicBezTo>
                  <a:pt x="6605" y="3201"/>
                  <a:pt x="6442" y="2777"/>
                  <a:pt x="6350" y="2347"/>
                </a:cubicBezTo>
                <a:cubicBezTo>
                  <a:pt x="6305" y="2132"/>
                  <a:pt x="6276" y="1915"/>
                  <a:pt x="6276" y="1722"/>
                </a:cubicBezTo>
                <a:cubicBezTo>
                  <a:pt x="6276" y="1386"/>
                  <a:pt x="6231" y="1031"/>
                  <a:pt x="6178" y="934"/>
                </a:cubicBezTo>
                <a:cubicBezTo>
                  <a:pt x="6112" y="815"/>
                  <a:pt x="6117" y="643"/>
                  <a:pt x="6191" y="383"/>
                </a:cubicBezTo>
                <a:cubicBezTo>
                  <a:pt x="6237" y="219"/>
                  <a:pt x="6151" y="120"/>
                  <a:pt x="5716" y="66"/>
                </a:cubicBezTo>
                <a:cubicBezTo>
                  <a:pt x="5282" y="12"/>
                  <a:pt x="4501" y="0"/>
                  <a:pt x="3150" y="0"/>
                </a:cubicBezTo>
                <a:lnTo>
                  <a:pt x="0" y="0"/>
                </a:lnTo>
                <a:close/>
                <a:moveTo>
                  <a:pt x="17009" y="13147"/>
                </a:moveTo>
                <a:cubicBezTo>
                  <a:pt x="17201" y="13146"/>
                  <a:pt x="17203" y="13302"/>
                  <a:pt x="17204" y="13905"/>
                </a:cubicBezTo>
                <a:cubicBezTo>
                  <a:pt x="17206" y="14589"/>
                  <a:pt x="17164" y="14729"/>
                  <a:pt x="16949" y="14802"/>
                </a:cubicBezTo>
                <a:cubicBezTo>
                  <a:pt x="16748" y="14871"/>
                  <a:pt x="16703" y="15013"/>
                  <a:pt x="16725" y="15479"/>
                </a:cubicBezTo>
                <a:cubicBezTo>
                  <a:pt x="16757" y="16163"/>
                  <a:pt x="16452" y="16437"/>
                  <a:pt x="16266" y="15891"/>
                </a:cubicBezTo>
                <a:cubicBezTo>
                  <a:pt x="16221" y="15762"/>
                  <a:pt x="16195" y="15414"/>
                  <a:pt x="16176" y="15038"/>
                </a:cubicBezTo>
                <a:cubicBezTo>
                  <a:pt x="16149" y="15017"/>
                  <a:pt x="16121" y="14937"/>
                  <a:pt x="16101" y="14780"/>
                </a:cubicBezTo>
                <a:cubicBezTo>
                  <a:pt x="16027" y="14220"/>
                  <a:pt x="16080" y="13487"/>
                  <a:pt x="16198" y="13419"/>
                </a:cubicBezTo>
                <a:cubicBezTo>
                  <a:pt x="16203" y="13416"/>
                  <a:pt x="16208" y="13439"/>
                  <a:pt x="16213" y="13441"/>
                </a:cubicBezTo>
                <a:cubicBezTo>
                  <a:pt x="16216" y="13432"/>
                  <a:pt x="16217" y="13411"/>
                  <a:pt x="16221" y="13404"/>
                </a:cubicBezTo>
                <a:cubicBezTo>
                  <a:pt x="16259" y="13337"/>
                  <a:pt x="16494" y="13243"/>
                  <a:pt x="16745" y="13191"/>
                </a:cubicBezTo>
                <a:cubicBezTo>
                  <a:pt x="16858" y="13167"/>
                  <a:pt x="16945" y="13147"/>
                  <a:pt x="17009" y="13147"/>
                </a:cubicBezTo>
                <a:close/>
                <a:moveTo>
                  <a:pt x="20374" y="15236"/>
                </a:moveTo>
                <a:cubicBezTo>
                  <a:pt x="20400" y="15254"/>
                  <a:pt x="20424" y="15298"/>
                  <a:pt x="20439" y="15369"/>
                </a:cubicBezTo>
                <a:cubicBezTo>
                  <a:pt x="20469" y="15509"/>
                  <a:pt x="20452" y="15694"/>
                  <a:pt x="20404" y="15781"/>
                </a:cubicBezTo>
                <a:cubicBezTo>
                  <a:pt x="20356" y="15868"/>
                  <a:pt x="20294" y="15818"/>
                  <a:pt x="20265" y="15678"/>
                </a:cubicBezTo>
                <a:cubicBezTo>
                  <a:pt x="20235" y="15537"/>
                  <a:pt x="20249" y="15360"/>
                  <a:pt x="20297" y="15273"/>
                </a:cubicBezTo>
                <a:cubicBezTo>
                  <a:pt x="20321" y="15230"/>
                  <a:pt x="20349" y="15219"/>
                  <a:pt x="20374" y="15236"/>
                </a:cubicBezTo>
                <a:close/>
                <a:moveTo>
                  <a:pt x="12873" y="15670"/>
                </a:moveTo>
                <a:cubicBezTo>
                  <a:pt x="12956" y="15676"/>
                  <a:pt x="13059" y="15726"/>
                  <a:pt x="13185" y="15817"/>
                </a:cubicBezTo>
                <a:cubicBezTo>
                  <a:pt x="13460" y="16016"/>
                  <a:pt x="13522" y="16186"/>
                  <a:pt x="13522" y="16737"/>
                </a:cubicBezTo>
                <a:cubicBezTo>
                  <a:pt x="13522" y="17232"/>
                  <a:pt x="13473" y="17414"/>
                  <a:pt x="13337" y="17414"/>
                </a:cubicBezTo>
                <a:cubicBezTo>
                  <a:pt x="13214" y="17414"/>
                  <a:pt x="13153" y="17598"/>
                  <a:pt x="13153" y="17958"/>
                </a:cubicBezTo>
                <a:cubicBezTo>
                  <a:pt x="13153" y="18335"/>
                  <a:pt x="13082" y="18520"/>
                  <a:pt x="12918" y="18576"/>
                </a:cubicBezTo>
                <a:cubicBezTo>
                  <a:pt x="12603" y="18684"/>
                  <a:pt x="12554" y="18474"/>
                  <a:pt x="12554" y="17090"/>
                </a:cubicBezTo>
                <a:cubicBezTo>
                  <a:pt x="12554" y="16057"/>
                  <a:pt x="12624" y="15653"/>
                  <a:pt x="12873" y="1567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Picture 7" descr="C:\manolis\talks\edf 2013\images\ldc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4365104"/>
            <a:ext cx="2101087" cy="150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Model </a:t>
            </a:r>
            <a:r>
              <a:rPr lang="en-US" dirty="0" err="1" smtClean="0"/>
              <a:t>stRDF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/>
          </a:bodyPr>
          <a:lstStyle/>
          <a:p>
            <a:r>
              <a:rPr lang="en-US" dirty="0"/>
              <a:t>An extension of RDF for the representation of </a:t>
            </a:r>
            <a:r>
              <a:rPr lang="en-US" b="1" dirty="0"/>
              <a:t>geospatial information that changes over time</a:t>
            </a:r>
            <a:r>
              <a:rPr lang="en-US" dirty="0"/>
              <a:t>.</a:t>
            </a:r>
          </a:p>
          <a:p>
            <a:r>
              <a:rPr lang="en-US" b="1" dirty="0"/>
              <a:t>Geospatial dimension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Two </a:t>
            </a:r>
            <a:r>
              <a:rPr lang="en-US" b="1" dirty="0" smtClean="0"/>
              <a:t>spatial </a:t>
            </a:r>
            <a:r>
              <a:rPr lang="en-US" b="1" dirty="0"/>
              <a:t>data types </a:t>
            </a:r>
            <a:r>
              <a:rPr lang="en-US" dirty="0"/>
              <a:t>are introduced.</a:t>
            </a:r>
          </a:p>
          <a:p>
            <a:pPr lvl="1"/>
            <a:r>
              <a:rPr lang="en-US" dirty="0"/>
              <a:t>Geospatial information is represented using </a:t>
            </a:r>
            <a:r>
              <a:rPr lang="en-US" b="1" dirty="0"/>
              <a:t>spatial literals </a:t>
            </a:r>
            <a:r>
              <a:rPr lang="en-US" dirty="0"/>
              <a:t>of these </a:t>
            </a:r>
            <a:r>
              <a:rPr lang="en-US" dirty="0" err="1"/>
              <a:t>datatypes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OGC standards </a:t>
            </a:r>
            <a:r>
              <a:rPr lang="en-US" b="1" dirty="0"/>
              <a:t>WKT</a:t>
            </a:r>
            <a:r>
              <a:rPr lang="en-US" dirty="0"/>
              <a:t> and </a:t>
            </a:r>
            <a:r>
              <a:rPr lang="en-US" b="1" dirty="0"/>
              <a:t>GML</a:t>
            </a:r>
            <a:r>
              <a:rPr lang="en-US" dirty="0"/>
              <a:t> are used for the serialization of spatial literals.</a:t>
            </a:r>
          </a:p>
          <a:p>
            <a:r>
              <a:rPr lang="en-US" b="1" dirty="0"/>
              <a:t>Temporal </a:t>
            </a:r>
            <a:r>
              <a:rPr lang="en-US" b="1" dirty="0" smtClean="0"/>
              <a:t>dimension </a:t>
            </a:r>
            <a:r>
              <a:rPr lang="en-US" dirty="0" smtClean="0"/>
              <a:t>(more later)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31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</a:t>
            </a:r>
            <a:r>
              <a:rPr lang="en-US" dirty="0" err="1" smtClean="0"/>
              <a:t>stRDF</a:t>
            </a:r>
            <a:r>
              <a:rPr lang="en-US" dirty="0" smtClean="0"/>
              <a:t> (geospatial dimension)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79296" cy="4709120"/>
          </a:xfrm>
        </p:spPr>
        <p:txBody>
          <a:bodyPr>
            <a:normAutofit/>
          </a:bodyPr>
          <a:lstStyle/>
          <a:p>
            <a:pPr lvl="1">
              <a:buFont typeface="Times New Roman" pitchFamily="18" charset="0"/>
              <a:buNone/>
            </a:pPr>
            <a:r>
              <a:rPr lang="en-US" sz="1700" dirty="0" err="1">
                <a:latin typeface="Courier New" pitchFamily="49" charset="0"/>
                <a:cs typeface="Courier New" pitchFamily="49" charset="0"/>
              </a:rPr>
              <a:t>gag:Olympia</a:t>
            </a:r>
            <a:endParaRPr lang="en-US" sz="1700" dirty="0">
              <a:latin typeface="Courier New" pitchFamily="49" charset="0"/>
              <a:cs typeface="Courier New" pitchFamily="49" charset="0"/>
            </a:endParaRPr>
          </a:p>
          <a:p>
            <a:pPr lvl="1">
              <a:buFont typeface="Times New Roman" pitchFamily="18" charset="0"/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700" dirty="0" err="1">
                <a:latin typeface="Courier New" pitchFamily="49" charset="0"/>
                <a:cs typeface="Courier New" pitchFamily="49" charset="0"/>
              </a:rPr>
              <a:t>rdf:type</a:t>
            </a:r>
            <a:r>
              <a:rPr lang="en-US" sz="17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700" dirty="0" err="1">
                <a:latin typeface="Courier New" pitchFamily="49" charset="0"/>
                <a:cs typeface="Courier New" pitchFamily="49" charset="0"/>
              </a:rPr>
              <a:t>gag:MunicipalCommunity</a:t>
            </a:r>
            <a:r>
              <a:rPr lang="en-US" sz="1700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lvl="1">
              <a:buFont typeface="Times New Roman" pitchFamily="18" charset="0"/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700" dirty="0" err="1">
                <a:latin typeface="Courier New" pitchFamily="49" charset="0"/>
                <a:cs typeface="Courier New" pitchFamily="49" charset="0"/>
              </a:rPr>
              <a:t>gag:name</a:t>
            </a:r>
            <a:r>
              <a:rPr lang="en-US" sz="1700" dirty="0">
                <a:latin typeface="Courier New" pitchFamily="49" charset="0"/>
                <a:cs typeface="Courier New" pitchFamily="49" charset="0"/>
              </a:rPr>
              <a:t> "Ancient Olympia";</a:t>
            </a:r>
          </a:p>
          <a:p>
            <a:pPr lvl="1">
              <a:buFont typeface="Times New Roman" pitchFamily="18" charset="0"/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700" dirty="0" err="1">
                <a:latin typeface="Courier New" pitchFamily="49" charset="0"/>
                <a:cs typeface="Courier New" pitchFamily="49" charset="0"/>
              </a:rPr>
              <a:t>gag:population</a:t>
            </a:r>
            <a:r>
              <a:rPr lang="en-US" sz="1700" dirty="0">
                <a:latin typeface="Courier New" pitchFamily="49" charset="0"/>
                <a:cs typeface="Courier New" pitchFamily="49" charset="0"/>
              </a:rPr>
              <a:t> "184"^^</a:t>
            </a:r>
            <a:r>
              <a:rPr lang="en-US" sz="1700" dirty="0" err="1">
                <a:latin typeface="Courier New" pitchFamily="49" charset="0"/>
                <a:cs typeface="Courier New" pitchFamily="49" charset="0"/>
              </a:rPr>
              <a:t>xsd:int</a:t>
            </a:r>
            <a:r>
              <a:rPr lang="en-US" sz="1700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lvl="1">
              <a:buFont typeface="Times New Roman" pitchFamily="18" charset="0"/>
              <a:buNone/>
            </a:pPr>
            <a:r>
              <a:rPr lang="en-US" sz="17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7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strdf:hasGeometry</a:t>
            </a:r>
            <a:r>
              <a:rPr lang="en-US" sz="17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700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"POLYGON</a:t>
            </a:r>
            <a:r>
              <a:rPr lang="en-US" sz="1700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((21.5 18.5,23.5 18.5, </a:t>
            </a:r>
            <a:r>
              <a:rPr lang="en-US" sz="1700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23.5 </a:t>
            </a:r>
            <a:r>
              <a:rPr lang="en-US" sz="1700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21,21.5 21,21.5 18.5</a:t>
            </a:r>
            <a:r>
              <a:rPr lang="en-US" sz="1700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));</a:t>
            </a:r>
          </a:p>
          <a:p>
            <a:pPr lvl="1">
              <a:buFont typeface="Times New Roman" pitchFamily="18" charset="0"/>
              <a:buNone/>
            </a:pPr>
            <a:r>
              <a:rPr lang="en-US" sz="1700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  http</a:t>
            </a:r>
            <a:r>
              <a:rPr lang="en-US" sz="1700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://</a:t>
            </a:r>
            <a:r>
              <a:rPr lang="en-US" sz="1700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www.opengis.net/def/crs/OGC/1.3/CRS84"</a:t>
            </a:r>
            <a:r>
              <a:rPr lang="en-US" sz="1700" dirty="0" smtClean="0">
                <a:latin typeface="Courier New" pitchFamily="49" charset="0"/>
                <a:cs typeface="Courier New" pitchFamily="49" charset="0"/>
              </a:rPr>
              <a:t>^^</a:t>
            </a:r>
            <a:r>
              <a:rPr lang="en-US" sz="17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strdf:WKT</a:t>
            </a:r>
            <a:r>
              <a:rPr lang="en-US" sz="1700" dirty="0" smtClean="0">
                <a:latin typeface="Courier New" pitchFamily="49" charset="0"/>
                <a:cs typeface="Courier New" pitchFamily="49" charset="0"/>
              </a:rPr>
              <a:t>.</a:t>
            </a:r>
            <a:endParaRPr lang="en-US" sz="1700" dirty="0">
              <a:latin typeface="Courier New" pitchFamily="49" charset="0"/>
              <a:cs typeface="Courier New" pitchFamily="49" charset="0"/>
            </a:endParaRPr>
          </a:p>
          <a:p>
            <a:endParaRPr lang="en-US" dirty="0"/>
          </a:p>
        </p:txBody>
      </p:sp>
      <p:pic>
        <p:nvPicPr>
          <p:cNvPr id="7170" name="Picture 2" descr="C:\Manolis\manolis\talks\freiburg26July2017\Greece_location_ma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00525"/>
            <a:ext cx="25717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292080" y="5157192"/>
            <a:ext cx="1185712" cy="25169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4099769" y="4731821"/>
            <a:ext cx="180020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Ancient Olympia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740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Query Language </a:t>
            </a:r>
            <a:r>
              <a:rPr lang="en-US" dirty="0" err="1" smtClean="0"/>
              <a:t>stSPARQL</a:t>
            </a:r>
            <a:r>
              <a:rPr lang="en-US" dirty="0" smtClean="0"/>
              <a:t> (geospatial dimension)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It is an </a:t>
            </a:r>
            <a:r>
              <a:rPr lang="en-US" b="1" dirty="0"/>
              <a:t>extension of SPARQL </a:t>
            </a:r>
            <a:r>
              <a:rPr lang="en-US" b="1" dirty="0" smtClean="0"/>
              <a:t>1.1</a:t>
            </a:r>
            <a:endParaRPr lang="en-US" b="1" dirty="0"/>
          </a:p>
          <a:p>
            <a:r>
              <a:rPr lang="en-US" dirty="0"/>
              <a:t>It offers </a:t>
            </a:r>
            <a:r>
              <a:rPr lang="en-US" b="1" dirty="0"/>
              <a:t>families of functions for querying geometries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functions are taken mostly from the </a:t>
            </a:r>
            <a:r>
              <a:rPr lang="en-US" b="1" dirty="0"/>
              <a:t>OGC standard “</a:t>
            </a:r>
            <a:r>
              <a:rPr lang="en-US" b="1" dirty="0" err="1"/>
              <a:t>OpenGIS</a:t>
            </a:r>
            <a:r>
              <a:rPr lang="en-US" b="1" dirty="0"/>
              <a:t> Simple Feature Access - Part 2: SQL </a:t>
            </a:r>
            <a:r>
              <a:rPr lang="en-US" b="1" dirty="0" smtClean="0"/>
              <a:t>Option”</a:t>
            </a:r>
            <a:r>
              <a:rPr lang="en-US" dirty="0" smtClean="0"/>
              <a:t>.</a:t>
            </a:r>
          </a:p>
          <a:p>
            <a:r>
              <a:rPr lang="en-US" dirty="0"/>
              <a:t>T</a:t>
            </a:r>
            <a:r>
              <a:rPr lang="en-US" dirty="0" smtClean="0"/>
              <a:t>hey are similar to the ones offered by </a:t>
            </a:r>
            <a:r>
              <a:rPr lang="en-US" b="1" dirty="0" smtClean="0"/>
              <a:t>spatially-enabled relational database management systems </a:t>
            </a:r>
            <a:r>
              <a:rPr lang="en-US" dirty="0" smtClean="0"/>
              <a:t>(e.g., </a:t>
            </a:r>
            <a:r>
              <a:rPr lang="en-US" dirty="0" err="1" smtClean="0"/>
              <a:t>PostGIS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8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</a:t>
            </a:r>
            <a:r>
              <a:rPr lang="en-US" dirty="0" err="1" smtClean="0"/>
              <a:t>stSPARQL</a:t>
            </a:r>
            <a:r>
              <a:rPr lang="en-US" dirty="0" smtClean="0"/>
              <a:t> (geospatial dimension)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Query: </a:t>
            </a:r>
            <a:r>
              <a:rPr lang="en-US" sz="1800" dirty="0"/>
              <a:t>Compute the parts of burnt areas that lie in coniferous forests</a:t>
            </a:r>
            <a:endParaRPr lang="en-US" sz="1800" b="1" dirty="0" smtClean="0">
              <a:latin typeface="Courier New" pitchFamily="49" charset="0"/>
              <a:ea typeface="ＭＳ Ｐゴシック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1800" b="1" dirty="0">
              <a:latin typeface="Courier New" pitchFamily="49" charset="0"/>
              <a:ea typeface="ＭＳ Ｐゴシック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1800" b="1" dirty="0" smtClean="0">
              <a:latin typeface="Courier New" pitchFamily="49" charset="0"/>
              <a:ea typeface="ＭＳ Ｐゴシック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SELECT 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?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burntArea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 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strdf:intersection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(?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baGeom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,  </a:t>
            </a:r>
          </a:p>
          <a:p>
            <a:pPr marL="0" indent="0">
              <a:buNone/>
            </a:pP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                  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strdf:union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(?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fGeom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)) 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AS 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?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burntForest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)</a:t>
            </a:r>
          </a:p>
          <a:p>
            <a:pPr marL="0" indent="0">
              <a:buNone/>
            </a:pPr>
            <a:r>
              <a:rPr lang="en-US" sz="1800" b="1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WHERE 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{  ?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burntArea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  </a:t>
            </a:r>
            <a:r>
              <a:rPr lang="en-US" sz="1800" dirty="0" err="1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rdf:type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noa:BurntArea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	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            </a:t>
            </a:r>
            <a:r>
              <a:rPr lang="en-US" sz="1800" dirty="0" err="1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strdf:hasGeometry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 ?</a:t>
            </a:r>
            <a:r>
              <a:rPr lang="en-US" sz="1800" dirty="0" err="1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baGeom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.</a:t>
            </a:r>
          </a:p>
          <a:p>
            <a:pPr marL="0" indent="0">
              <a:buNone/>
            </a:pP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	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  ?forest </a:t>
            </a:r>
            <a:r>
              <a:rPr lang="en-US" sz="1800" dirty="0" err="1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rdf:type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clc:Region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	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          </a:t>
            </a:r>
            <a:r>
              <a:rPr lang="en-US" sz="1800" dirty="0" err="1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clc:hasLandCover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clc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:ConiferousForest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;</a:t>
            </a:r>
            <a:endParaRPr lang="en-US" sz="1800" dirty="0">
              <a:latin typeface="Courier New" pitchFamily="49" charset="0"/>
              <a:ea typeface="ＭＳ Ｐゴシック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		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   </a:t>
            </a:r>
            <a:r>
              <a:rPr lang="en-US" sz="1800" dirty="0" err="1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clc:hasGeometry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 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?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fGeom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.</a:t>
            </a:r>
          </a:p>
          <a:p>
            <a:endParaRPr lang="en-US" sz="1800" dirty="0">
              <a:latin typeface="Courier New" pitchFamily="49" charset="0"/>
              <a:ea typeface="ＭＳ Ｐゴシック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FILTER  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800" dirty="0" err="1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strdf:intersects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(?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baGeom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,?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fGeom</a:t>
            </a:r>
            <a:r>
              <a:rPr lang="en-US" sz="1800" dirty="0" smtClean="0">
                <a:latin typeface="Courier New" pitchFamily="49" charset="0"/>
                <a:ea typeface="ＭＳ Ｐゴシック" charset="0"/>
                <a:cs typeface="Courier New" pitchFamily="49" charset="0"/>
              </a:rPr>
              <a:t>)) }</a:t>
            </a:r>
            <a:endParaRPr lang="en-US" sz="1800" dirty="0">
              <a:latin typeface="Courier New" pitchFamily="49" charset="0"/>
              <a:ea typeface="ＭＳ Ｐゴシック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GROUP BY 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?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burntArea</a:t>
            </a:r>
            <a:r>
              <a:rPr lang="en-US" sz="1800" dirty="0">
                <a:latin typeface="Courier New" pitchFamily="49" charset="0"/>
                <a:ea typeface="ＭＳ Ｐゴシック" charset="0"/>
                <a:cs typeface="Courier New" pitchFamily="49" charset="0"/>
              </a:rPr>
              <a:t> ?</a:t>
            </a:r>
            <a:r>
              <a:rPr lang="en-US" sz="1800" dirty="0" err="1">
                <a:latin typeface="Courier New" pitchFamily="49" charset="0"/>
                <a:ea typeface="ＭＳ Ｐゴシック" charset="0"/>
                <a:cs typeface="Courier New" pitchFamily="49" charset="0"/>
              </a:rPr>
              <a:t>baGeom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endParaRPr lang="en-US" dirty="0"/>
          </a:p>
        </p:txBody>
      </p:sp>
      <p:pic>
        <p:nvPicPr>
          <p:cNvPr id="4" name="image16.jpeg" descr="C:\Manolis\manolis\grants\LEO\esrin workshop January 15 2014\my presentation\cl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0352" y="908720"/>
            <a:ext cx="1319345" cy="1339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51531" y="2348880"/>
            <a:ext cx="922546" cy="10564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56907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OGC Standard </a:t>
            </a:r>
            <a:r>
              <a:rPr lang="en-US" dirty="0" err="1" smtClean="0"/>
              <a:t>GeoSPARQL</a:t>
            </a:r>
            <a:r>
              <a:rPr lang="en-US" dirty="0" smtClean="0"/>
              <a:t> (2012)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3" name="Rounded Rectangle 22"/>
          <p:cNvSpPr/>
          <p:nvPr/>
        </p:nvSpPr>
        <p:spPr bwMode="auto">
          <a:xfrm>
            <a:off x="3850680" y="980728"/>
            <a:ext cx="99060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Core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619672" y="2078360"/>
            <a:ext cx="2801416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Topology Vocabulary</a:t>
            </a:r>
            <a:b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Extension</a:t>
            </a:r>
          </a:p>
          <a:p>
            <a:pPr eaLnBrk="0" hangingPunct="0">
              <a:defRPr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</a:t>
            </a: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relation family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4578896" y="2078360"/>
            <a:ext cx="2801416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Geometry Extension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serialization</a:t>
            </a:r>
          </a:p>
          <a:p>
            <a:pPr eaLnBrk="0" hangingPunct="0">
              <a:defRPr/>
            </a:pP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version</a:t>
            </a:r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020381" y="3726160"/>
            <a:ext cx="2959224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 fontScale="92500" lnSpcReduction="10000"/>
          </a:bodyPr>
          <a:lstStyle/>
          <a:p>
            <a:pPr algn="ctr" eaLnBrk="0" hangingPunct="0">
              <a:defRPr/>
            </a:pP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Geometry Topology</a:t>
            </a:r>
            <a:b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Extension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serialization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version </a:t>
            </a:r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relation family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1619672" y="5598367"/>
            <a:ext cx="2801416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 fontScale="92500" lnSpcReduction="10000"/>
          </a:bodyPr>
          <a:lstStyle/>
          <a:p>
            <a:pPr algn="ctr" eaLnBrk="0" hangingPunct="0">
              <a:defRPr/>
            </a:pP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Query Rewrite</a:t>
            </a:r>
            <a:b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Extension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serialization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version </a:t>
            </a:r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relation family</a:t>
            </a:r>
          </a:p>
        </p:txBody>
      </p:sp>
      <p:cxnSp>
        <p:nvCxnSpPr>
          <p:cNvPr id="28" name="Shape 11"/>
          <p:cNvCxnSpPr>
            <a:cxnSpLocks noChangeShapeType="1"/>
            <a:stCxn id="25" idx="0"/>
            <a:endCxn id="23" idx="2"/>
          </p:cNvCxnSpPr>
          <p:nvPr/>
        </p:nvCxnSpPr>
        <p:spPr bwMode="auto">
          <a:xfrm rot="16200000" flipV="1">
            <a:off x="4842576" y="941332"/>
            <a:ext cx="640432" cy="1633624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hape 11"/>
          <p:cNvCxnSpPr>
            <a:cxnSpLocks noChangeShapeType="1"/>
            <a:stCxn id="24" idx="0"/>
            <a:endCxn id="23" idx="2"/>
          </p:cNvCxnSpPr>
          <p:nvPr/>
        </p:nvCxnSpPr>
        <p:spPr bwMode="auto">
          <a:xfrm rot="5400000" flipH="1" flipV="1">
            <a:off x="3362964" y="1095344"/>
            <a:ext cx="640432" cy="1325600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hape 11"/>
          <p:cNvCxnSpPr>
            <a:cxnSpLocks noChangeShapeType="1"/>
            <a:stCxn id="26" idx="0"/>
            <a:endCxn id="25" idx="2"/>
          </p:cNvCxnSpPr>
          <p:nvPr/>
        </p:nvCxnSpPr>
        <p:spPr bwMode="auto">
          <a:xfrm rot="5400000" flipH="1" flipV="1">
            <a:off x="4911198" y="2657755"/>
            <a:ext cx="657200" cy="1479611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ounded Rectangle 30"/>
          <p:cNvSpPr/>
          <p:nvPr/>
        </p:nvSpPr>
        <p:spPr bwMode="auto">
          <a:xfrm>
            <a:off x="4578896" y="5598368"/>
            <a:ext cx="2801416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 fontScale="92500" lnSpcReduction="10000"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RDFS Entailment </a:t>
            </a:r>
          </a:p>
          <a:p>
            <a:pPr algn="ctr" eaLnBrk="0" hangingPunct="0">
              <a:defRPr/>
            </a:pP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Extension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serialization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version </a:t>
            </a:r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relation family</a:t>
            </a:r>
          </a:p>
        </p:txBody>
      </p:sp>
      <p:cxnSp>
        <p:nvCxnSpPr>
          <p:cNvPr id="32" name="Shape 11"/>
          <p:cNvCxnSpPr>
            <a:cxnSpLocks noChangeShapeType="1"/>
            <a:stCxn id="31" idx="0"/>
            <a:endCxn id="26" idx="2"/>
          </p:cNvCxnSpPr>
          <p:nvPr/>
        </p:nvCxnSpPr>
        <p:spPr bwMode="auto">
          <a:xfrm rot="16200000" flipV="1">
            <a:off x="4875195" y="4493958"/>
            <a:ext cx="729208" cy="1479611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hape 11"/>
          <p:cNvCxnSpPr>
            <a:cxnSpLocks noChangeShapeType="1"/>
          </p:cNvCxnSpPr>
          <p:nvPr/>
        </p:nvCxnSpPr>
        <p:spPr bwMode="auto">
          <a:xfrm rot="5400000" flipH="1" flipV="1">
            <a:off x="3394703" y="4485689"/>
            <a:ext cx="729207" cy="1479613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hape 11"/>
          <p:cNvCxnSpPr>
            <a:cxnSpLocks noChangeShapeType="1"/>
          </p:cNvCxnSpPr>
          <p:nvPr/>
        </p:nvCxnSpPr>
        <p:spPr bwMode="auto">
          <a:xfrm rot="16200000" flipV="1">
            <a:off x="3430707" y="2649484"/>
            <a:ext cx="657200" cy="1479613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01747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GeoSPARQL</a:t>
            </a:r>
            <a:r>
              <a:rPr lang="en-US" dirty="0" smtClean="0"/>
              <a:t> vs. </a:t>
            </a:r>
            <a:r>
              <a:rPr lang="en-US" dirty="0" err="1" smtClean="0"/>
              <a:t>stSPARQL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3" name="Rounded Rectangle 22"/>
          <p:cNvSpPr/>
          <p:nvPr/>
        </p:nvSpPr>
        <p:spPr bwMode="auto">
          <a:xfrm>
            <a:off x="3850680" y="980728"/>
            <a:ext cx="99060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Core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619672" y="2078360"/>
            <a:ext cx="2801416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Topology Vocabulary</a:t>
            </a:r>
            <a:b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Extension</a:t>
            </a:r>
          </a:p>
          <a:p>
            <a:pPr eaLnBrk="0" hangingPunct="0">
              <a:defRPr/>
            </a:pPr>
            <a:r>
              <a:rPr lang="en-US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</a:t>
            </a: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relation family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4578896" y="2078360"/>
            <a:ext cx="2801416" cy="990600"/>
          </a:xfrm>
          <a:prstGeom prst="roundRect">
            <a:avLst/>
          </a:prstGeom>
          <a:solidFill>
            <a:schemeClr val="accent5"/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/>
          </a:bodyPr>
          <a:lstStyle/>
          <a:p>
            <a:pPr algn="ctr" eaLnBrk="0" hangingPunct="0">
              <a:defRPr/>
            </a:pP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Geometry Extension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serialization</a:t>
            </a:r>
          </a:p>
          <a:p>
            <a:pPr eaLnBrk="0" hangingPunct="0">
              <a:defRPr/>
            </a:pP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- version</a:t>
            </a:r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020381" y="3726160"/>
            <a:ext cx="2959224" cy="1143000"/>
          </a:xfrm>
          <a:prstGeom prst="roundRect">
            <a:avLst/>
          </a:prstGeom>
          <a:solidFill>
            <a:schemeClr val="accent5"/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 fontScale="92500" lnSpcReduction="10000"/>
          </a:bodyPr>
          <a:lstStyle/>
          <a:p>
            <a:pPr algn="ctr" eaLnBrk="0" hangingPunct="0">
              <a:defRPr/>
            </a:pP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Geometry Topology</a:t>
            </a:r>
            <a:b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Extension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serialization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version </a:t>
            </a:r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relation family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1619672" y="5598367"/>
            <a:ext cx="2801416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 fontScale="92500" lnSpcReduction="10000"/>
          </a:bodyPr>
          <a:lstStyle/>
          <a:p>
            <a:pPr algn="ctr" eaLnBrk="0" hangingPunct="0">
              <a:defRPr/>
            </a:pP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Query Rewrite</a:t>
            </a:r>
            <a:b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Extension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serialization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version </a:t>
            </a:r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relation family</a:t>
            </a:r>
          </a:p>
        </p:txBody>
      </p:sp>
      <p:cxnSp>
        <p:nvCxnSpPr>
          <p:cNvPr id="28" name="Shape 11"/>
          <p:cNvCxnSpPr>
            <a:cxnSpLocks noChangeShapeType="1"/>
            <a:stCxn id="25" idx="0"/>
            <a:endCxn id="23" idx="2"/>
          </p:cNvCxnSpPr>
          <p:nvPr/>
        </p:nvCxnSpPr>
        <p:spPr bwMode="auto">
          <a:xfrm rot="16200000" flipV="1">
            <a:off x="4842576" y="941332"/>
            <a:ext cx="640432" cy="1633624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hape 11"/>
          <p:cNvCxnSpPr>
            <a:cxnSpLocks noChangeShapeType="1"/>
            <a:stCxn id="24" idx="0"/>
            <a:endCxn id="23" idx="2"/>
          </p:cNvCxnSpPr>
          <p:nvPr/>
        </p:nvCxnSpPr>
        <p:spPr bwMode="auto">
          <a:xfrm rot="5400000" flipH="1" flipV="1">
            <a:off x="3362964" y="1095344"/>
            <a:ext cx="640432" cy="1325600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hape 11"/>
          <p:cNvCxnSpPr>
            <a:cxnSpLocks noChangeShapeType="1"/>
            <a:stCxn id="26" idx="0"/>
            <a:endCxn id="25" idx="2"/>
          </p:cNvCxnSpPr>
          <p:nvPr/>
        </p:nvCxnSpPr>
        <p:spPr bwMode="auto">
          <a:xfrm rot="5400000" flipH="1" flipV="1">
            <a:off x="4911198" y="2657755"/>
            <a:ext cx="657200" cy="1479611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ounded Rectangle 30"/>
          <p:cNvSpPr/>
          <p:nvPr/>
        </p:nvSpPr>
        <p:spPr bwMode="auto">
          <a:xfrm>
            <a:off x="4578896" y="5598368"/>
            <a:ext cx="2801416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lg"/>
            <a:tailEnd type="none" w="med" len="med"/>
          </a:ln>
          <a:effectLst/>
        </p:spPr>
        <p:txBody>
          <a:bodyPr wrap="none" lIns="0" rIns="0" anchor="ctr" anchorCtr="0">
            <a:normAutofit fontScale="92500" lnSpcReduction="10000"/>
          </a:bodyPr>
          <a:lstStyle/>
          <a:p>
            <a:pPr algn="ctr" eaLnBrk="0" hangingPunct="0">
              <a:defRPr/>
            </a:pP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RDFS Entailment </a:t>
            </a:r>
          </a:p>
          <a:p>
            <a:pPr algn="ctr" eaLnBrk="0" hangingPunct="0">
              <a:defRPr/>
            </a:pPr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Extension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serialization</a:t>
            </a: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version </a:t>
            </a:r>
            <a:endParaRPr lang="en-US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0" hangingPunct="0">
              <a:defRPr/>
            </a:pP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- relation family</a:t>
            </a:r>
          </a:p>
        </p:txBody>
      </p:sp>
      <p:cxnSp>
        <p:nvCxnSpPr>
          <p:cNvPr id="32" name="Shape 11"/>
          <p:cNvCxnSpPr>
            <a:cxnSpLocks noChangeShapeType="1"/>
            <a:stCxn id="31" idx="0"/>
            <a:endCxn id="26" idx="2"/>
          </p:cNvCxnSpPr>
          <p:nvPr/>
        </p:nvCxnSpPr>
        <p:spPr bwMode="auto">
          <a:xfrm rot="16200000" flipV="1">
            <a:off x="4875195" y="4493958"/>
            <a:ext cx="729208" cy="1479611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hape 11"/>
          <p:cNvCxnSpPr>
            <a:cxnSpLocks noChangeShapeType="1"/>
          </p:cNvCxnSpPr>
          <p:nvPr/>
        </p:nvCxnSpPr>
        <p:spPr bwMode="auto">
          <a:xfrm rot="5400000" flipH="1" flipV="1">
            <a:off x="3394703" y="4485689"/>
            <a:ext cx="729207" cy="1479613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hape 11"/>
          <p:cNvCxnSpPr>
            <a:cxnSpLocks noChangeShapeType="1"/>
          </p:cNvCxnSpPr>
          <p:nvPr/>
        </p:nvCxnSpPr>
        <p:spPr bwMode="auto">
          <a:xfrm rot="16200000" flipV="1">
            <a:off x="3430707" y="2649484"/>
            <a:ext cx="657200" cy="1479613"/>
          </a:xfrm>
          <a:prstGeom prst="bentConnector3">
            <a:avLst>
              <a:gd name="adj1" fmla="val 50000"/>
            </a:avLst>
          </a:prstGeom>
          <a:noFill/>
          <a:ln w="44450" algn="ctr">
            <a:solidFill>
              <a:schemeClr val="tx1">
                <a:lumMod val="85000"/>
                <a:lumOff val="15000"/>
              </a:schemeClr>
            </a:solidFill>
            <a:round/>
            <a:headEnd type="none" w="med" len="lg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/>
          <p:nvPr/>
        </p:nvCxnSpPr>
        <p:spPr>
          <a:xfrm flipH="1" flipV="1">
            <a:off x="7020272" y="3212976"/>
            <a:ext cx="370597" cy="108468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/>
          <p:nvPr/>
        </p:nvCxnSpPr>
        <p:spPr>
          <a:xfrm flipH="1">
            <a:off x="6084168" y="4297660"/>
            <a:ext cx="1296144" cy="15240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7390869" y="4113681"/>
            <a:ext cx="115212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solidFill>
                  <a:schemeClr val="accent5"/>
                </a:solidFill>
              </a:rPr>
              <a:t>sSPARQL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7215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the Topology Vocabulary Extension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277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Triples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gag:Olympia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rdf:type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gag:MunicipalCommunity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gag:OlympiaMunicipality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rdf:type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gag:Municipality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gag:WesternGreece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rdf:type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gag:Region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.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gag:Olympia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000" dirty="0" err="1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rPr>
              <a:t>geo:sfWithin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gag:OlympiaMunicipality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gag:OlympiaMunicipality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000" dirty="0" err="1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rPr>
              <a:t>geo:sfWithin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gag:WesternGreece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Query</a:t>
            </a:r>
            <a:r>
              <a:rPr lang="en-US" sz="2000" dirty="0" smtClean="0"/>
              <a:t>: Find the municipality in which Ancient Olympia is located.</a:t>
            </a:r>
          </a:p>
          <a:p>
            <a:pPr marL="0" indent="0">
              <a:buNone/>
            </a:pPr>
            <a:r>
              <a:rPr lang="en-US" sz="2000" b="1" dirty="0" smtClean="0"/>
              <a:t>Answer</a:t>
            </a:r>
            <a:r>
              <a:rPr lang="en-US" sz="2000" dirty="0" smtClean="0"/>
              <a:t>: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gag:OlympiaMunicipality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8650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the Topology Vocabulary Extension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2770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b="1" dirty="0" smtClean="0"/>
              <a:t>Triples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gag:Olympia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rdf:type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gag:MunicipalCommunity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gag:OlympiaMunicipality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rdf:type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gag:Municipality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gag:WesternGreece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rdf:type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gag:Region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.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gag:Olympia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800" dirty="0" err="1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rPr>
              <a:t>geo:sfWithin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gag:OlympiaMunicipality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gag:OlympiaMunicipality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800" dirty="0" err="1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rPr>
              <a:t>geo:sfWithin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gag:WesternGreece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Query</a:t>
            </a:r>
            <a:r>
              <a:rPr lang="en-US" sz="2400" dirty="0" smtClean="0"/>
              <a:t>: Find the region in which Ancient Olympia is located.</a:t>
            </a:r>
          </a:p>
          <a:p>
            <a:pPr marL="0" indent="0">
              <a:buNone/>
            </a:pPr>
            <a:r>
              <a:rPr lang="en-US" sz="2400" b="1" dirty="0" smtClean="0"/>
              <a:t>Answer</a:t>
            </a:r>
            <a:r>
              <a:rPr lang="en-US" sz="2400" dirty="0" smtClean="0"/>
              <a:t>: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gag:WesternGreece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Method</a:t>
            </a:r>
            <a:r>
              <a:rPr lang="en-US" sz="2400" dirty="0" smtClean="0"/>
              <a:t>: By transitivity of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geo:sfWithin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Not supported by </a:t>
            </a:r>
            <a:r>
              <a:rPr lang="en-US" sz="2400" b="1" dirty="0" err="1" smtClean="0"/>
              <a:t>GeoSPARQL</a:t>
            </a:r>
            <a:r>
              <a:rPr lang="en-US" sz="2400" b="1" dirty="0" smtClean="0"/>
              <a:t>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4833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Query Rewrite Extension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en-US" dirty="0" smtClean="0"/>
              <a:t>Enables the </a:t>
            </a:r>
            <a:r>
              <a:rPr lang="en-US" b="1" dirty="0" smtClean="0"/>
              <a:t>translation of qualitative topological information appearing in a query to quantitative.</a:t>
            </a:r>
          </a:p>
          <a:p>
            <a:r>
              <a:rPr lang="en-US" dirty="0" smtClean="0"/>
              <a:t>This is done by rewriting of queries with triple patterns involving topological relations into queries with topological functions on geometries.</a:t>
            </a:r>
          </a:p>
          <a:p>
            <a:r>
              <a:rPr lang="en-US" dirty="0" smtClean="0"/>
              <a:t>The rewriting is based on </a:t>
            </a:r>
            <a:r>
              <a:rPr lang="en-US" b="1" dirty="0" smtClean="0"/>
              <a:t>RIF rules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797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Topology Vocabulary Extension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Triples:</a:t>
            </a:r>
          </a:p>
          <a:p>
            <a:pPr marL="0" indent="0"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ex:region1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strdf:hasGeometry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“POLYGON(A)”^^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strdf:WKT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ex:region2 </a:t>
            </a:r>
            <a:r>
              <a:rPr lang="en-US" sz="1800" dirty="0" err="1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strdf:hasGeometry</a:t>
            </a:r>
            <a:r>
              <a:rPr lang="en-US" sz="1800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 “POLYGON(B)”^^</a:t>
            </a:r>
            <a:r>
              <a:rPr lang="en-US" sz="1800" dirty="0" err="1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strdf:WKT</a:t>
            </a:r>
            <a:r>
              <a:rPr lang="en-US" sz="1800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_</a:t>
            </a:r>
            <a:r>
              <a:rPr lang="en-US" sz="1800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:region3 </a:t>
            </a:r>
            <a:r>
              <a:rPr lang="en-US" sz="1800" dirty="0" err="1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geo:sfWithin</a:t>
            </a:r>
            <a:r>
              <a:rPr lang="en-US" sz="1800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 ex:region2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Query</a:t>
            </a:r>
            <a:r>
              <a:rPr lang="en-US" sz="2400" dirty="0" smtClean="0">
                <a:solidFill>
                  <a:schemeClr val="accent1"/>
                </a:solidFill>
              </a:rPr>
              <a:t>: Is region3 contained in region1?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16216" y="3212976"/>
            <a:ext cx="2016224" cy="1224136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04392" y="3356991"/>
            <a:ext cx="1112024" cy="78561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4057521"/>
            <a:ext cx="21602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 New" pitchFamily="49" charset="0"/>
                <a:cs typeface="Courier New" pitchFamily="49" charset="0"/>
                <a:sym typeface="Calibri"/>
              </a:rPr>
              <a:t>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urier New" pitchFamily="49" charset="0"/>
              <a:cs typeface="Courier New" pitchFamily="49" charset="0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9959" y="3825044"/>
            <a:ext cx="21602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B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urier New" pitchFamily="49" charset="0"/>
              <a:cs typeface="Courier New" pitchFamily="49" charset="0"/>
              <a:sym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7740352" y="3681028"/>
            <a:ext cx="504056" cy="396044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407514" y="3861048"/>
            <a:ext cx="603266" cy="79208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7390080" y="4653136"/>
            <a:ext cx="121436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_region3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urier New" pitchFamily="49" charset="0"/>
              <a:cs typeface="Courier New" pitchFamily="49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968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Information </a:t>
            </a:r>
            <a:r>
              <a:rPr lang="en-US" dirty="0"/>
              <a:t>about Copernicus (http://www.copernicus.eu</a:t>
            </a:r>
            <a:r>
              <a:rPr lang="en-US" dirty="0" smtClean="0"/>
              <a:t>/)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Copernicus is the European </a:t>
            </a:r>
            <a:r>
              <a:rPr lang="en-US" sz="2800" dirty="0" err="1" smtClean="0"/>
              <a:t>programme</a:t>
            </a:r>
            <a:r>
              <a:rPr lang="en-US" sz="2800" dirty="0" smtClean="0"/>
              <a:t> for Earth Observation.</a:t>
            </a:r>
          </a:p>
          <a:p>
            <a:r>
              <a:rPr lang="en-US" sz="2800" dirty="0"/>
              <a:t>Copernicus </a:t>
            </a:r>
            <a:r>
              <a:rPr lang="en-US" sz="2800" dirty="0" smtClean="0"/>
              <a:t>collects data about our planet using a </a:t>
            </a:r>
            <a:r>
              <a:rPr lang="en-US" sz="2800" dirty="0"/>
              <a:t>set of </a:t>
            </a:r>
            <a:r>
              <a:rPr lang="en-US" sz="2800" b="1" dirty="0"/>
              <a:t>dedicated satellites </a:t>
            </a:r>
            <a:r>
              <a:rPr lang="en-US" sz="2800" dirty="0"/>
              <a:t>(the </a:t>
            </a:r>
            <a:r>
              <a:rPr lang="en-US" sz="2800" b="1" dirty="0"/>
              <a:t>Sentinel</a:t>
            </a:r>
            <a:r>
              <a:rPr lang="en-US" sz="2800" dirty="0"/>
              <a:t> families) and </a:t>
            </a:r>
            <a:r>
              <a:rPr lang="en-US" sz="2800" b="1" dirty="0"/>
              <a:t>contributing missions </a:t>
            </a:r>
            <a:r>
              <a:rPr lang="en-US" sz="2800" dirty="0"/>
              <a:t>(existing commercial and public satellites</a:t>
            </a:r>
            <a:r>
              <a:rPr lang="en-US" sz="2800" dirty="0" smtClean="0"/>
              <a:t>). </a:t>
            </a:r>
          </a:p>
          <a:p>
            <a:r>
              <a:rPr lang="en-US" sz="2800" dirty="0" smtClean="0"/>
              <a:t>The first satellite (</a:t>
            </a:r>
            <a:r>
              <a:rPr lang="en-US" sz="2800" b="1" dirty="0" smtClean="0"/>
              <a:t>Sentinel-1A</a:t>
            </a:r>
            <a:r>
              <a:rPr lang="en-US" sz="2800" dirty="0" smtClean="0"/>
              <a:t>) was launched in </a:t>
            </a:r>
            <a:r>
              <a:rPr lang="en-US" sz="2800" b="1" dirty="0" smtClean="0"/>
              <a:t>2014</a:t>
            </a:r>
            <a:r>
              <a:rPr lang="en-US" sz="2800" dirty="0" smtClean="0"/>
              <a:t>. </a:t>
            </a:r>
            <a:r>
              <a:rPr lang="en-US" sz="2800" b="1" dirty="0" smtClean="0"/>
              <a:t>Almost 20 satellites will be deployed by 2030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Copernicus also collects information from </a:t>
            </a:r>
            <a:r>
              <a:rPr lang="en-US" sz="2800" b="1" dirty="0" smtClean="0"/>
              <a:t>in-situ </a:t>
            </a:r>
            <a:r>
              <a:rPr lang="en-US" sz="2800" b="1" dirty="0"/>
              <a:t>systems</a:t>
            </a:r>
            <a:r>
              <a:rPr lang="en-US" sz="2800" dirty="0"/>
              <a:t> such as ground stations, which deliver data acquired by a multitude of sensors on the ground, at sea or in the air.</a:t>
            </a:r>
          </a:p>
        </p:txBody>
      </p:sp>
      <p:pic>
        <p:nvPicPr>
          <p:cNvPr id="4098" name="Picture 2" descr="C:\Manolis\manolis\talks\freiburg26July2017\300px-Sentinel_1-IMG_5874-gradi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12813"/>
            <a:ext cx="1425029" cy="142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87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Topology Vocabulary Extension (cont’d)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Triples:</a:t>
            </a:r>
          </a:p>
          <a:p>
            <a:pPr marL="0" indent="0">
              <a:buNone/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ex:region1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strdf:hasGeometry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“POLYGON(A)”^^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strdf:WKT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ex:region2 </a:t>
            </a:r>
            <a:r>
              <a:rPr lang="en-US" sz="1800" dirty="0" err="1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strdf:hasGeometry</a:t>
            </a:r>
            <a:r>
              <a:rPr lang="en-US" sz="1800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 “POLYGON(B)”^^</a:t>
            </a:r>
            <a:r>
              <a:rPr lang="en-US" sz="1800" dirty="0" err="1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strdf:WKT</a:t>
            </a:r>
            <a:r>
              <a:rPr lang="en-US" sz="1800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_</a:t>
            </a:r>
            <a:r>
              <a:rPr lang="en-US" sz="1800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:region3 </a:t>
            </a:r>
            <a:r>
              <a:rPr lang="en-US" sz="1800" dirty="0" err="1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geo:sfWithin</a:t>
            </a:r>
            <a:r>
              <a:rPr lang="en-US" sz="1800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 ex:region2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Query</a:t>
            </a:r>
            <a:r>
              <a:rPr lang="en-US" sz="2400" dirty="0" smtClean="0">
                <a:solidFill>
                  <a:schemeClr val="accent1"/>
                </a:solidFill>
              </a:rPr>
              <a:t>: Is region3 contained in region1?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Answer</a:t>
            </a:r>
            <a:r>
              <a:rPr lang="en-US" sz="2400" dirty="0" smtClean="0">
                <a:solidFill>
                  <a:schemeClr val="accent1"/>
                </a:solidFill>
              </a:rPr>
              <a:t>: Yes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Not supported by </a:t>
            </a:r>
            <a:r>
              <a:rPr lang="en-US" sz="2400" b="1" dirty="0" err="1" smtClean="0">
                <a:solidFill>
                  <a:schemeClr val="accent1"/>
                </a:solidFill>
              </a:rPr>
              <a:t>GeoSPARQL</a:t>
            </a:r>
            <a:r>
              <a:rPr lang="en-US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516216" y="3212976"/>
            <a:ext cx="2016224" cy="1224136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04392" y="3356991"/>
            <a:ext cx="1112024" cy="78561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4057521"/>
            <a:ext cx="21602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 New" pitchFamily="49" charset="0"/>
                <a:cs typeface="Courier New" pitchFamily="49" charset="0"/>
                <a:sym typeface="Calibri"/>
              </a:rPr>
              <a:t>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urier New" pitchFamily="49" charset="0"/>
              <a:cs typeface="Courier New" pitchFamily="49" charset="0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9959" y="3825044"/>
            <a:ext cx="21602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B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urier New" pitchFamily="49" charset="0"/>
              <a:cs typeface="Courier New" pitchFamily="49" charset="0"/>
              <a:sym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7740352" y="3681028"/>
            <a:ext cx="504056" cy="396044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407514" y="3861048"/>
            <a:ext cx="603266" cy="79208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7390080" y="4653136"/>
            <a:ext cx="121436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_region3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urier New" pitchFamily="49" charset="0"/>
              <a:cs typeface="Courier New" pitchFamily="49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4330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Framework </a:t>
            </a:r>
            <a:r>
              <a:rPr lang="en-US" dirty="0" err="1" smtClean="0"/>
              <a:t>RDF</a:t>
            </a:r>
            <a:r>
              <a:rPr lang="en-US" baseline="30000" dirty="0" err="1" smtClean="0"/>
              <a:t>i</a:t>
            </a:r>
            <a:r>
              <a:rPr lang="en-US" dirty="0" smtClean="0"/>
              <a:t> (RR2013, AIJ 2016)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Extension of RDF with incomplete </a:t>
            </a:r>
            <a:r>
              <a:rPr lang="en-US" sz="2600" dirty="0" smtClean="0"/>
              <a:t>information.</a:t>
            </a:r>
            <a:endParaRPr lang="en-US" sz="2600" dirty="0"/>
          </a:p>
          <a:p>
            <a:r>
              <a:rPr lang="en-US" sz="2600" dirty="0"/>
              <a:t>New kind of literals (</a:t>
            </a:r>
            <a:r>
              <a:rPr lang="en-US" sz="2600" b="1" dirty="0"/>
              <a:t>e-literals</a:t>
            </a:r>
            <a:r>
              <a:rPr lang="en-US" sz="2600" dirty="0"/>
              <a:t>) for each </a:t>
            </a:r>
            <a:r>
              <a:rPr lang="en-US" sz="2600" dirty="0" err="1" smtClean="0"/>
              <a:t>datatype</a:t>
            </a:r>
            <a:r>
              <a:rPr lang="en-US" sz="2600" dirty="0" smtClean="0"/>
              <a:t>.</a:t>
            </a:r>
            <a:endParaRPr lang="en-US" sz="2600" dirty="0"/>
          </a:p>
          <a:p>
            <a:pPr lvl="1"/>
            <a:r>
              <a:rPr lang="en-US" sz="2600" dirty="0"/>
              <a:t>Property values that exist but are unknown or partially </a:t>
            </a:r>
            <a:r>
              <a:rPr lang="en-US" sz="2600" dirty="0" smtClean="0"/>
              <a:t>known.</a:t>
            </a:r>
            <a:r>
              <a:rPr lang="en-US" sz="2600" dirty="0"/>
              <a:t/>
            </a:r>
            <a:br>
              <a:rPr lang="en-US" sz="2600" dirty="0"/>
            </a:br>
            <a:endParaRPr lang="en-US" sz="2600" dirty="0"/>
          </a:p>
          <a:p>
            <a:r>
              <a:rPr lang="en-US" sz="2600" b="1" dirty="0"/>
              <a:t>Partial knowledge</a:t>
            </a:r>
            <a:r>
              <a:rPr lang="en-US" sz="2600" dirty="0"/>
              <a:t>: captured by constraints </a:t>
            </a:r>
            <a:br>
              <a:rPr lang="en-US" sz="2600" dirty="0"/>
            </a:br>
            <a:r>
              <a:rPr lang="en-US" sz="2600" dirty="0"/>
              <a:t>(appropriate constraint language </a:t>
            </a:r>
            <a:r>
              <a:rPr lang="en-US" sz="2600" i="1" dirty="0"/>
              <a:t>L</a:t>
            </a:r>
            <a:r>
              <a:rPr lang="en-US" sz="2600" dirty="0" smtClean="0"/>
              <a:t>).</a:t>
            </a:r>
            <a:r>
              <a:rPr lang="en-US" sz="2600" dirty="0"/>
              <a:t/>
            </a:r>
            <a:br>
              <a:rPr lang="en-US" sz="2600" dirty="0"/>
            </a:br>
            <a:endParaRPr lang="en-US" sz="2600" dirty="0"/>
          </a:p>
          <a:p>
            <a:r>
              <a:rPr lang="en-US" sz="2600" dirty="0"/>
              <a:t>RDF graphs extended to </a:t>
            </a:r>
            <a:r>
              <a:rPr lang="en-US" sz="2600" b="1" dirty="0" err="1"/>
              <a:t>RDF</a:t>
            </a:r>
            <a:r>
              <a:rPr lang="en-US" sz="2600" b="1" baseline="30000" dirty="0" err="1"/>
              <a:t>i</a:t>
            </a:r>
            <a:r>
              <a:rPr lang="en-US" sz="2600" b="1" dirty="0"/>
              <a:t> databases</a:t>
            </a:r>
            <a:r>
              <a:rPr lang="en-US" sz="2600" dirty="0"/>
              <a:t>: pair (</a:t>
            </a:r>
            <a:r>
              <a:rPr lang="en-US" sz="2600" i="1" dirty="0"/>
              <a:t>G, φ</a:t>
            </a:r>
            <a:r>
              <a:rPr lang="en-US" sz="2600" dirty="0"/>
              <a:t>)</a:t>
            </a:r>
            <a:br>
              <a:rPr lang="en-US" sz="2600" dirty="0"/>
            </a:br>
            <a:r>
              <a:rPr lang="en-US" sz="2600" i="1" dirty="0"/>
              <a:t>G</a:t>
            </a:r>
            <a:r>
              <a:rPr lang="en-US" sz="2600" dirty="0"/>
              <a:t>: RDF graph with e-literals</a:t>
            </a:r>
            <a:br>
              <a:rPr lang="en-US" sz="2600" dirty="0"/>
            </a:br>
            <a:r>
              <a:rPr lang="en-US" sz="2600" i="1" dirty="0"/>
              <a:t>φ</a:t>
            </a:r>
            <a:r>
              <a:rPr lang="en-US" sz="2600" dirty="0"/>
              <a:t>: quantifier-free formula of </a:t>
            </a:r>
            <a:r>
              <a:rPr lang="en-US" sz="2600" i="1" dirty="0"/>
              <a:t>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58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Framework </a:t>
            </a:r>
            <a:r>
              <a:rPr lang="en-US" dirty="0" err="1"/>
              <a:t>RDF</a:t>
            </a:r>
            <a:r>
              <a:rPr lang="en-US" baseline="30000" dirty="0" err="1"/>
              <a:t>i</a:t>
            </a:r>
            <a:r>
              <a:rPr lang="en-US" dirty="0"/>
              <a:t> </a:t>
            </a:r>
            <a:r>
              <a:rPr lang="en-US" dirty="0" smtClean="0"/>
              <a:t>(cont’d)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Formal semantics </a:t>
            </a:r>
            <a:r>
              <a:rPr lang="en-US" dirty="0"/>
              <a:t>for </a:t>
            </a:r>
            <a:r>
              <a:rPr lang="en-US" dirty="0" err="1"/>
              <a:t>RDF</a:t>
            </a:r>
            <a:r>
              <a:rPr lang="en-US" baseline="30000" dirty="0" err="1"/>
              <a:t>i</a:t>
            </a:r>
            <a:r>
              <a:rPr lang="en-US" dirty="0"/>
              <a:t> and SPARQL query evaluation.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Representation Systems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CONSTRUCT queries </a:t>
            </a:r>
          </a:p>
          <a:p>
            <a:pPr lvl="2"/>
            <a:r>
              <a:rPr lang="en-US" dirty="0"/>
              <a:t>Without blank nodes in their templates</a:t>
            </a:r>
          </a:p>
          <a:p>
            <a:pPr lvl="2"/>
            <a:r>
              <a:rPr lang="en-US" dirty="0"/>
              <a:t>With monotone graph patterns </a:t>
            </a:r>
            <a:r>
              <a:rPr lang="en-US" dirty="0" smtClean="0"/>
              <a:t>(using </a:t>
            </a:r>
            <a:r>
              <a:rPr lang="en-US" dirty="0"/>
              <a:t>only operators AND, UNION and </a:t>
            </a:r>
            <a:r>
              <a:rPr lang="en-US" dirty="0" smtClean="0"/>
              <a:t>FILTER).</a:t>
            </a:r>
            <a:endParaRPr lang="en-US" dirty="0"/>
          </a:p>
          <a:p>
            <a:pPr lvl="1"/>
            <a:r>
              <a:rPr lang="en-US" dirty="0"/>
              <a:t>CONSTRUCT queries</a:t>
            </a:r>
          </a:p>
          <a:p>
            <a:pPr lvl="2"/>
            <a:r>
              <a:rPr lang="en-US" dirty="0"/>
              <a:t>Without blank nodes in their templates</a:t>
            </a:r>
          </a:p>
          <a:p>
            <a:pPr lvl="2"/>
            <a:r>
              <a:rPr lang="en-US" dirty="0"/>
              <a:t>With well-designed graph patterns (graph patterns using only AND, FILTER and OPT plus some intuitive conditions).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Computational Complexity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Query answering is </a:t>
            </a:r>
            <a:r>
              <a:rPr lang="en-US" dirty="0" err="1"/>
              <a:t>coNP</a:t>
            </a:r>
            <a:r>
              <a:rPr lang="en-US" dirty="0"/>
              <a:t>-complete (data complexity) for certainty </a:t>
            </a:r>
            <a:r>
              <a:rPr lang="en-US" dirty="0" smtClean="0"/>
              <a:t>queries and various interesting classes of spatial constraints. </a:t>
            </a:r>
            <a:r>
              <a:rPr lang="en-US" dirty="0"/>
              <a:t>Compare this with LOGSPACE complexity for the standard SPARQL case.</a:t>
            </a:r>
          </a:p>
        </p:txBody>
      </p:sp>
    </p:spTree>
    <p:extLst>
      <p:ext uri="{BB962C8B-B14F-4D97-AF65-F5344CB8AC3E}">
        <p14:creationId xmlns:p14="http://schemas.microsoft.com/office/powerpoint/2010/main" val="3278833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implement query processing for </a:t>
            </a:r>
            <a:r>
              <a:rPr lang="en-US" dirty="0" err="1"/>
              <a:t>RDF</a:t>
            </a:r>
            <a:r>
              <a:rPr lang="en-US" baseline="30000" dirty="0" err="1"/>
              <a:t>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Calibri" pitchFamily="34" charset="0"/>
                <a:cs typeface="Calibri" pitchFamily="34" charset="0"/>
              </a:rPr>
              <a:t>We could use a </a:t>
            </a:r>
            <a:r>
              <a:rPr lang="en-US" sz="2600" b="1" dirty="0">
                <a:latin typeface="Calibri" pitchFamily="34" charset="0"/>
                <a:cs typeface="Calibri" pitchFamily="34" charset="0"/>
              </a:rPr>
              <a:t>DL </a:t>
            </a:r>
            <a:r>
              <a:rPr lang="en-US" sz="2600" b="1" dirty="0" err="1">
                <a:latin typeface="Calibri" pitchFamily="34" charset="0"/>
                <a:cs typeface="Calibri" pitchFamily="34" charset="0"/>
              </a:rPr>
              <a:t>reasoner</a:t>
            </a:r>
            <a:r>
              <a:rPr lang="en-US" sz="2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which offers topological reasoning, e.g., for RCC-8, using </a:t>
            </a:r>
            <a:r>
              <a:rPr lang="en-US" sz="2600" b="1" dirty="0">
                <a:latin typeface="Calibri" pitchFamily="34" charset="0"/>
                <a:cs typeface="Calibri" pitchFamily="34" charset="0"/>
              </a:rPr>
              <a:t>path consistency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/>
            <a:r>
              <a:rPr lang="en-US" sz="2600" dirty="0" err="1" smtClean="0">
                <a:latin typeface="Calibri" pitchFamily="34" charset="0"/>
                <a:cs typeface="Calibri" pitchFamily="34" charset="0"/>
              </a:rPr>
              <a:t>RacerPro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2600" dirty="0" err="1" smtClean="0">
                <a:latin typeface="Calibri" pitchFamily="34" charset="0"/>
                <a:cs typeface="Calibri" pitchFamily="34" charset="0"/>
              </a:rPr>
              <a:t>Haarslev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2600" dirty="0" err="1">
                <a:latin typeface="Calibri" pitchFamily="34" charset="0"/>
                <a:cs typeface="Calibri" pitchFamily="34" charset="0"/>
              </a:rPr>
              <a:t>Möller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2001)</a:t>
            </a:r>
            <a:endParaRPr lang="en-US" sz="2600" dirty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2600" dirty="0" err="1">
                <a:latin typeface="Calibri" pitchFamily="34" charset="0"/>
                <a:cs typeface="Calibri" pitchFamily="34" charset="0"/>
              </a:rPr>
              <a:t>PelletSpatial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(Stocker 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2600" dirty="0" err="1">
                <a:latin typeface="Calibri" pitchFamily="34" charset="0"/>
                <a:cs typeface="Calibri" pitchFamily="34" charset="0"/>
              </a:rPr>
              <a:t>Sirin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2009)</a:t>
            </a:r>
            <a:endParaRPr lang="en-US" sz="2600" dirty="0">
              <a:latin typeface="Calibri" pitchFamily="34" charset="0"/>
              <a:cs typeface="Calibri" pitchFamily="34" charset="0"/>
            </a:endParaRPr>
          </a:p>
          <a:p>
            <a:endParaRPr lang="en-US" sz="2600" dirty="0">
              <a:latin typeface="Calibri" pitchFamily="34" charset="0"/>
              <a:cs typeface="Calibri" pitchFamily="34" charset="0"/>
            </a:endParaRPr>
          </a:p>
          <a:p>
            <a:r>
              <a:rPr lang="en-US" sz="2600" dirty="0">
                <a:latin typeface="Calibri" pitchFamily="34" charset="0"/>
                <a:cs typeface="Calibri" pitchFamily="34" charset="0"/>
              </a:rPr>
              <a:t>We  could use </a:t>
            </a:r>
            <a:r>
              <a:rPr lang="en-US" sz="2600" b="1" dirty="0">
                <a:latin typeface="Calibri" pitchFamily="34" charset="0"/>
                <a:cs typeface="Calibri" pitchFamily="34" charset="0"/>
              </a:rPr>
              <a:t>rules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 (Batsakis, 2012).</a:t>
            </a:r>
          </a:p>
          <a:p>
            <a:endParaRPr lang="en-US" sz="2600" dirty="0">
              <a:latin typeface="Calibri" pitchFamily="34" charset="0"/>
              <a:cs typeface="Calibri" pitchFamily="34" charset="0"/>
            </a:endParaRPr>
          </a:p>
          <a:p>
            <a:r>
              <a:rPr lang="en-US" sz="2600" b="1" dirty="0">
                <a:latin typeface="Calibri" pitchFamily="34" charset="0"/>
                <a:cs typeface="Calibri" pitchFamily="34" charset="0"/>
              </a:rPr>
              <a:t>None of these approaches </a:t>
            </a:r>
            <a:r>
              <a:rPr lang="en-US" sz="2600" b="1" dirty="0" smtClean="0">
                <a:latin typeface="Calibri" pitchFamily="34" charset="0"/>
                <a:cs typeface="Calibri" pitchFamily="34" charset="0"/>
              </a:rPr>
              <a:t>is expressive enough or scales 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to the size of the datasets we have considered (i.e., </a:t>
            </a:r>
            <a:r>
              <a:rPr lang="en-US" sz="2600" b="1" dirty="0">
                <a:latin typeface="Calibri" pitchFamily="34" charset="0"/>
                <a:cs typeface="Calibri" pitchFamily="34" charset="0"/>
              </a:rPr>
              <a:t>hundreds of thousands to millions of constraints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7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Geography of Great Britain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ordnance-survey.png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86" r="-9986"/>
          <a:stretch/>
        </p:blipFill>
        <p:spPr>
          <a:xfrm>
            <a:off x="17015" y="1518284"/>
            <a:ext cx="9051925" cy="49784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2339752" y="4007484"/>
            <a:ext cx="3382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/>
              <a:t>73,546,231 </a:t>
            </a:r>
            <a:r>
              <a:rPr lang="en-US" sz="4000" dirty="0"/>
              <a:t>triples</a:t>
            </a:r>
          </a:p>
        </p:txBody>
      </p:sp>
    </p:spTree>
    <p:extLst>
      <p:ext uri="{BB962C8B-B14F-4D97-AF65-F5344CB8AC3E}">
        <p14:creationId xmlns:p14="http://schemas.microsoft.com/office/powerpoint/2010/main" val="2184060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Administrative Areas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gadm2_adm2_high.pn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8" b="-3468"/>
          <a:stretch>
            <a:fillRect/>
          </a:stretch>
        </p:blipFill>
        <p:spPr>
          <a:xfrm>
            <a:off x="649656" y="2060848"/>
            <a:ext cx="7872703" cy="4329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0450" y="3568266"/>
            <a:ext cx="2477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9,896,532</a:t>
            </a:r>
          </a:p>
          <a:p>
            <a:pPr algn="ctr"/>
            <a:r>
              <a:rPr lang="en-US" sz="4000" dirty="0"/>
              <a:t>triples</a:t>
            </a:r>
          </a:p>
        </p:txBody>
      </p:sp>
    </p:spTree>
    <p:extLst>
      <p:ext uri="{BB962C8B-B14F-4D97-AF65-F5344CB8AC3E}">
        <p14:creationId xmlns:p14="http://schemas.microsoft.com/office/powerpoint/2010/main" val="785150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Nomeclature</a:t>
            </a:r>
            <a:r>
              <a:rPr lang="en-US" dirty="0"/>
              <a:t> of Territorial Units for Statistics (NUTS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nuts-latvia.png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" b="744"/>
          <a:stretch/>
        </p:blipFill>
        <p:spPr>
          <a:xfrm>
            <a:off x="611560" y="1700808"/>
            <a:ext cx="7926818" cy="4359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3692805"/>
            <a:ext cx="2079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316,246</a:t>
            </a:r>
          </a:p>
          <a:p>
            <a:pPr algn="ctr"/>
            <a:r>
              <a:rPr lang="en-US" sz="4000" dirty="0"/>
              <a:t>triples</a:t>
            </a:r>
          </a:p>
        </p:txBody>
      </p:sp>
    </p:spTree>
    <p:extLst>
      <p:ext uri="{BB962C8B-B14F-4D97-AF65-F5344CB8AC3E}">
        <p14:creationId xmlns:p14="http://schemas.microsoft.com/office/powerpoint/2010/main" val="1221631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implement query processing for </a:t>
            </a:r>
            <a:r>
              <a:rPr lang="en-US" dirty="0" err="1"/>
              <a:t>RDF</a:t>
            </a:r>
            <a:r>
              <a:rPr lang="en-US" baseline="30000" dirty="0" err="1"/>
              <a:t>i</a:t>
            </a:r>
            <a:r>
              <a:rPr lang="en-US" dirty="0" smtClean="0"/>
              <a:t>? (cont’d)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en-US" sz="1800" dirty="0"/>
              <a:t>We have implemented </a:t>
            </a:r>
            <a:r>
              <a:rPr lang="en-US" sz="1800" b="1" dirty="0"/>
              <a:t>our own </a:t>
            </a:r>
            <a:r>
              <a:rPr lang="en-US" sz="1800" b="1" dirty="0" err="1"/>
              <a:t>reasoners</a:t>
            </a:r>
            <a:r>
              <a:rPr lang="en-US" sz="1800" dirty="0"/>
              <a:t>:</a:t>
            </a:r>
          </a:p>
          <a:p>
            <a:pPr lvl="1"/>
            <a:r>
              <a:rPr lang="en-US" sz="1800" dirty="0"/>
              <a:t>For RCC-8 using </a:t>
            </a:r>
            <a:r>
              <a:rPr lang="en-US" sz="1800" b="1" dirty="0"/>
              <a:t>graph-partitioning</a:t>
            </a:r>
            <a:r>
              <a:rPr lang="en-US" sz="1800" dirty="0"/>
              <a:t> (Nikolaou and </a:t>
            </a:r>
            <a:r>
              <a:rPr lang="en-US" sz="1800" dirty="0" err="1"/>
              <a:t>Koubarakis</a:t>
            </a:r>
            <a:r>
              <a:rPr lang="en-US" sz="1800" dirty="0"/>
              <a:t>, AAAI 2014)</a:t>
            </a:r>
          </a:p>
          <a:p>
            <a:pPr lvl="1"/>
            <a:r>
              <a:rPr lang="en-US" sz="1800" dirty="0"/>
              <a:t>For RCC-5 and RCC-8 with landmarks/polygons (</a:t>
            </a:r>
            <a:r>
              <a:rPr lang="en-US" sz="1800" dirty="0" err="1"/>
              <a:t>Giannakopoulou</a:t>
            </a:r>
            <a:r>
              <a:rPr lang="en-US" sz="1800" dirty="0"/>
              <a:t>, Nikolaou and </a:t>
            </a:r>
            <a:r>
              <a:rPr lang="en-US" sz="1800" dirty="0" err="1"/>
              <a:t>Koubarakis</a:t>
            </a:r>
            <a:r>
              <a:rPr lang="en-US" sz="1800" dirty="0"/>
              <a:t>, AAAI 2014</a:t>
            </a:r>
            <a:r>
              <a:rPr lang="en-US" sz="1800" dirty="0" smtClean="0"/>
              <a:t>)</a:t>
            </a:r>
          </a:p>
          <a:p>
            <a:r>
              <a:rPr lang="en-US" sz="1800" b="1" dirty="0"/>
              <a:t>Lessons learned:</a:t>
            </a:r>
          </a:p>
          <a:p>
            <a:pPr lvl="1"/>
            <a:r>
              <a:rPr lang="en-US" sz="1800" dirty="0"/>
              <a:t>The standard path-consistency algorithms can be significantly improved.</a:t>
            </a:r>
          </a:p>
          <a:p>
            <a:pPr lvl="1"/>
            <a:r>
              <a:rPr lang="en-US" sz="1800" dirty="0"/>
              <a:t>Graph partitioning helps a lot in many cases.</a:t>
            </a:r>
          </a:p>
          <a:p>
            <a:pPr lvl="1"/>
            <a:r>
              <a:rPr lang="en-US" sz="1800" dirty="0"/>
              <a:t>For the datasets we experimented with (GAG, GADM</a:t>
            </a:r>
            <a:r>
              <a:rPr lang="en-US" sz="1800"/>
              <a:t>, </a:t>
            </a:r>
            <a:r>
              <a:rPr lang="en-US" sz="1800" smtClean="0"/>
              <a:t>GAU, </a:t>
            </a:r>
            <a:r>
              <a:rPr lang="en-US" sz="1800" dirty="0"/>
              <a:t>NUTS), geometric computations dominate. </a:t>
            </a:r>
          </a:p>
          <a:p>
            <a:pPr lvl="1"/>
            <a:r>
              <a:rPr lang="en-US" sz="1800" dirty="0"/>
              <a:t>We could handle a few hundreds of thousands of constraints but not </a:t>
            </a:r>
            <a:r>
              <a:rPr lang="en-US" sz="1800" dirty="0" smtClean="0"/>
              <a:t>millions.</a:t>
            </a:r>
            <a:endParaRPr lang="en-US" sz="1800" dirty="0"/>
          </a:p>
          <a:p>
            <a:pPr lvl="1"/>
            <a:r>
              <a:rPr lang="en-US" sz="1800" dirty="0"/>
              <a:t>Simpler geometries and parallelization help a lot.</a:t>
            </a:r>
          </a:p>
          <a:p>
            <a:endParaRPr lang="en-US" sz="1800" dirty="0" smtClean="0"/>
          </a:p>
          <a:p>
            <a:r>
              <a:rPr lang="en-US" sz="1800" dirty="0"/>
              <a:t>We have </a:t>
            </a:r>
            <a:r>
              <a:rPr lang="en-US" sz="1800" b="1" dirty="0"/>
              <a:t>not</a:t>
            </a:r>
            <a:r>
              <a:rPr lang="en-US" sz="1800" dirty="0"/>
              <a:t> implemented a complete query processing engine for </a:t>
            </a:r>
            <a:r>
              <a:rPr lang="en-US" sz="1800" dirty="0" err="1"/>
              <a:t>RDF</a:t>
            </a:r>
            <a:r>
              <a:rPr lang="en-US" sz="1800" baseline="30000" dirty="0" err="1"/>
              <a:t>i</a:t>
            </a:r>
            <a:r>
              <a:rPr lang="en-US" sz="18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542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Temporal Dimension of </a:t>
            </a:r>
            <a:r>
              <a:rPr lang="en-US" dirty="0" err="1" smtClean="0"/>
              <a:t>stSPARQL</a:t>
            </a:r>
            <a:r>
              <a:rPr lang="en-US" dirty="0" smtClean="0"/>
              <a:t> (valid time of triples, ESWC 2013)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The following </a:t>
            </a:r>
            <a:r>
              <a:rPr lang="en-US" sz="1700" dirty="0" smtClean="0"/>
              <a:t>extensions to RDF </a:t>
            </a:r>
            <a:r>
              <a:rPr lang="en-US" sz="1700" dirty="0"/>
              <a:t>are </a:t>
            </a:r>
            <a:r>
              <a:rPr lang="en-US" sz="1700" dirty="0" smtClean="0"/>
              <a:t>introduced:</a:t>
            </a:r>
            <a:endParaRPr lang="en-US" sz="1700" dirty="0"/>
          </a:p>
          <a:p>
            <a:r>
              <a:rPr lang="en-US" sz="1700" b="1" dirty="0"/>
              <a:t>Timeline</a:t>
            </a:r>
            <a:r>
              <a:rPr lang="en-US" sz="1700" dirty="0"/>
              <a:t>: the  (discrete)  value  space  of  the </a:t>
            </a:r>
            <a:r>
              <a:rPr lang="en-US" sz="1700" dirty="0" err="1"/>
              <a:t>datatype</a:t>
            </a:r>
            <a:r>
              <a:rPr lang="en-US" sz="1700" dirty="0"/>
              <a:t> </a:t>
            </a:r>
            <a:r>
              <a:rPr lang="en-US" sz="1700" dirty="0" err="1">
                <a:latin typeface="Courier New" pitchFamily="49" charset="0"/>
                <a:cs typeface="Courier New" pitchFamily="49" charset="0"/>
              </a:rPr>
              <a:t>xsd:dateTime</a:t>
            </a:r>
            <a:r>
              <a:rPr lang="en-US" sz="1700" dirty="0"/>
              <a:t> of </a:t>
            </a:r>
            <a:r>
              <a:rPr lang="en-US" sz="1700" dirty="0" smtClean="0"/>
              <a:t>XML-Schema.</a:t>
            </a:r>
            <a:endParaRPr lang="en-US" sz="1700" dirty="0"/>
          </a:p>
          <a:p>
            <a:r>
              <a:rPr lang="en-US" sz="1700" dirty="0"/>
              <a:t>Two kinds of time primitives are supported: time instants and time periods.</a:t>
            </a:r>
          </a:p>
          <a:p>
            <a:pPr lvl="1"/>
            <a:r>
              <a:rPr lang="en-US" sz="1700" dirty="0"/>
              <a:t>A </a:t>
            </a:r>
            <a:r>
              <a:rPr lang="en-US" sz="1700" b="1" dirty="0"/>
              <a:t>time instant </a:t>
            </a:r>
            <a:r>
              <a:rPr lang="en-US" sz="1700" dirty="0"/>
              <a:t>is an element of the time line.</a:t>
            </a:r>
          </a:p>
          <a:p>
            <a:pPr lvl="1"/>
            <a:r>
              <a:rPr lang="en-US" sz="1700" dirty="0"/>
              <a:t>A </a:t>
            </a:r>
            <a:r>
              <a:rPr lang="en-US" sz="1700" b="1" dirty="0"/>
              <a:t>time period </a:t>
            </a:r>
            <a:r>
              <a:rPr lang="en-US" sz="1700" dirty="0"/>
              <a:t>is an expression of the form [B, E) or [B, E] or (B, E] or (B, E) where B and E are time instants called the beginning and ending time of the period</a:t>
            </a:r>
            <a:r>
              <a:rPr lang="en-US" sz="1700" dirty="0" smtClean="0"/>
              <a:t>.</a:t>
            </a:r>
            <a:endParaRPr lang="en-US" sz="1700" dirty="0"/>
          </a:p>
          <a:p>
            <a:r>
              <a:rPr lang="en-US" sz="1700" dirty="0"/>
              <a:t>The </a:t>
            </a:r>
            <a:r>
              <a:rPr lang="en-US" sz="1700" b="1" dirty="0"/>
              <a:t>new </a:t>
            </a:r>
            <a:r>
              <a:rPr lang="en-US" sz="1700" b="1" dirty="0" err="1"/>
              <a:t>datatype</a:t>
            </a:r>
            <a:r>
              <a:rPr lang="en-US" sz="1700" b="1" dirty="0"/>
              <a:t> </a:t>
            </a:r>
            <a:r>
              <a:rPr lang="en-US" sz="1700" dirty="0" err="1">
                <a:latin typeface="Courier New" pitchFamily="49" charset="0"/>
                <a:cs typeface="Courier New" pitchFamily="49" charset="0"/>
              </a:rPr>
              <a:t>strdf:period</a:t>
            </a:r>
            <a:r>
              <a:rPr lang="en-US" sz="1700" dirty="0"/>
              <a:t> is introduced.</a:t>
            </a:r>
          </a:p>
          <a:p>
            <a:endParaRPr lang="en-US" dirty="0"/>
          </a:p>
        </p:txBody>
      </p:sp>
      <p:pic>
        <p:nvPicPr>
          <p:cNvPr id="4" name="Picture 3" descr="C:\Users\Konstantina\Downloads\ontology-full-bold.e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83891"/>
            <a:ext cx="3631052" cy="23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9953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Temporal Dimension of </a:t>
            </a:r>
            <a:r>
              <a:rPr lang="en-US" dirty="0" err="1" smtClean="0"/>
              <a:t>stRDF</a:t>
            </a:r>
            <a:r>
              <a:rPr lang="en-US" dirty="0" smtClean="0"/>
              <a:t> (cont’d)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Triples are extended to </a:t>
            </a:r>
            <a:r>
              <a:rPr lang="en-US" sz="2800" b="1" dirty="0"/>
              <a:t>quads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/>
              <a:t>A </a:t>
            </a:r>
            <a:r>
              <a:rPr lang="en-US" sz="2800" b="1" dirty="0"/>
              <a:t>temporal triple (quad)</a:t>
            </a:r>
            <a:r>
              <a:rPr lang="en-US" sz="2800" dirty="0"/>
              <a:t> is an expression of the form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         s </a:t>
            </a:r>
            <a:r>
              <a:rPr lang="en-US" sz="2800" dirty="0">
                <a:latin typeface="Courier New" pitchFamily="49" charset="0"/>
                <a:cs typeface="Courier New" pitchFamily="49" charset="0"/>
              </a:rPr>
              <a:t>p o t. </a:t>
            </a:r>
          </a:p>
          <a:p>
            <a:pPr marL="0" indent="0">
              <a:buNone/>
            </a:pPr>
            <a:r>
              <a:rPr lang="en-US" sz="2800" dirty="0" smtClean="0"/>
              <a:t>    where </a:t>
            </a:r>
            <a:r>
              <a:rPr lang="en-US" sz="2800" dirty="0">
                <a:latin typeface="Courier New" pitchFamily="49" charset="0"/>
                <a:cs typeface="Courier New" pitchFamily="49" charset="0"/>
              </a:rPr>
              <a:t>s p o. </a:t>
            </a:r>
            <a:r>
              <a:rPr lang="en-US" sz="2800" dirty="0"/>
              <a:t>is an RDF triple and </a:t>
            </a:r>
            <a:r>
              <a:rPr lang="en-US" sz="2800" dirty="0">
                <a:latin typeface="Courier New" pitchFamily="49" charset="0"/>
                <a:cs typeface="Courier New" pitchFamily="49" charset="0"/>
              </a:rPr>
              <a:t>t</a:t>
            </a:r>
            <a:r>
              <a:rPr lang="en-US" sz="2800" dirty="0"/>
              <a:t> is </a:t>
            </a:r>
            <a:r>
              <a:rPr lang="en-US" sz="2800" dirty="0" smtClean="0"/>
              <a:t>a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/>
              <a:t>time instant or </a:t>
            </a:r>
            <a:r>
              <a:rPr lang="en-US" sz="2800" dirty="0" smtClean="0"/>
              <a:t>time period </a:t>
            </a:r>
            <a:r>
              <a:rPr lang="en-US" sz="2800" dirty="0"/>
              <a:t>called the </a:t>
            </a:r>
            <a:r>
              <a:rPr lang="en-US" sz="2800" dirty="0" smtClean="0"/>
              <a:t>valid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/>
              <a:t>time of the triple.</a:t>
            </a:r>
          </a:p>
          <a:p>
            <a:r>
              <a:rPr lang="en-US" sz="2800" dirty="0" smtClean="0"/>
              <a:t>The </a:t>
            </a:r>
            <a:r>
              <a:rPr lang="en-US" sz="2800" b="1" dirty="0"/>
              <a:t>temporal constants </a:t>
            </a:r>
            <a:r>
              <a:rPr lang="en-US" sz="2800" dirty="0">
                <a:latin typeface="Courier New" pitchFamily="49" charset="0"/>
                <a:cs typeface="Courier New" pitchFamily="49" charset="0"/>
              </a:rPr>
              <a:t>NOW</a:t>
            </a:r>
            <a:r>
              <a:rPr lang="en-US" sz="2800" dirty="0"/>
              <a:t> and </a:t>
            </a:r>
            <a:r>
              <a:rPr lang="en-US" sz="2800" dirty="0">
                <a:latin typeface="Courier New" pitchFamily="49" charset="0"/>
                <a:cs typeface="Courier New" pitchFamily="49" charset="0"/>
              </a:rPr>
              <a:t>UC</a:t>
            </a:r>
            <a:r>
              <a:rPr lang="en-US" sz="2800" dirty="0"/>
              <a:t> (“until changed”) are introduced.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578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Impact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most recent study of the European </a:t>
            </a:r>
            <a:r>
              <a:rPr lang="en-US" dirty="0" smtClean="0"/>
              <a:t>Commission predicts </a:t>
            </a:r>
            <a:r>
              <a:rPr lang="en-US" dirty="0"/>
              <a:t>that the cumulative economic value of Copernicus in the years 2008-2020 will be in the range of </a:t>
            </a:r>
            <a:r>
              <a:rPr lang="en-US" b="1" dirty="0"/>
              <a:t>EUR 13.5 billion. 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See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copernicus.eu/news/commission-releases-first-copernicus-market-report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 descr="C:\Manolis\manolis\talks\freiburg26July2017\eu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4347"/>
            <a:ext cx="1368152" cy="134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092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sz="1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1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1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clc:region1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clc:hasLandCover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clc:Forest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 </a:t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r>
              <a:rPr lang="en-US" sz="1400" dirty="0">
                <a:latin typeface="Courier New" pitchFamily="49" charset="0"/>
                <a:cs typeface="Courier New" pitchFamily="49" charset="0"/>
              </a:rPr>
              <a:t>   "[2006-08-25T11:00:00+02,2007-08-25T11:00:00+02)"^^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strdf:period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noa:ba1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rdf:type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noa:BurntArea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r>
              <a:rPr lang="en-US" sz="1400" dirty="0">
                <a:latin typeface="Courier New" pitchFamily="49" charset="0"/>
                <a:cs typeface="Courier New" pitchFamily="49" charset="0"/>
              </a:rPr>
              <a:t>	"[2007-08-25T11:00:00+02,2009-08-25T11:00:00+02)"^^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strdf:period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.</a:t>
            </a: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clc:region1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clc:hasLandCover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clc:AgriculturalArea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	                  "[2009-08-25T11:00:00+02, "UC")"^^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strdf:period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endParaRPr lang="en-US" sz="1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700808"/>
            <a:ext cx="1405380" cy="1856742"/>
          </a:xfrm>
          <a:prstGeom prst="rect">
            <a:avLst/>
          </a:prstGeom>
        </p:spPr>
      </p:pic>
      <p:pic>
        <p:nvPicPr>
          <p:cNvPr id="5" name="Picture 4" descr="athens-yel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713255"/>
            <a:ext cx="1335936" cy="1865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713255"/>
            <a:ext cx="1360333" cy="1855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30470" y="4078539"/>
            <a:ext cx="7859216" cy="2170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7452320" y="4100243"/>
            <a:ext cx="103264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Timeline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688" y="3530858"/>
            <a:ext cx="75229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Forest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8079" y="3605561"/>
            <a:ext cx="135216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Burnt Area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3797" y="3557550"/>
            <a:ext cx="172887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Agricultural Area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8772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Temporal Dimension of </a:t>
            </a:r>
            <a:r>
              <a:rPr lang="en-US" dirty="0" err="1" smtClean="0"/>
              <a:t>stSPARQL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/>
              <a:t>The following </a:t>
            </a:r>
            <a:r>
              <a:rPr lang="en-US" sz="3000" dirty="0" smtClean="0"/>
              <a:t>extensions to SPARQL </a:t>
            </a:r>
            <a:r>
              <a:rPr lang="en-US" sz="3000" dirty="0"/>
              <a:t>are introduced:</a:t>
            </a:r>
          </a:p>
          <a:p>
            <a:r>
              <a:rPr lang="en-US" sz="3000" dirty="0" smtClean="0"/>
              <a:t>Triple </a:t>
            </a:r>
            <a:r>
              <a:rPr lang="en-US" sz="3000" dirty="0"/>
              <a:t>patterns are extended to </a:t>
            </a:r>
            <a:r>
              <a:rPr lang="en-US" sz="3000" b="1" dirty="0"/>
              <a:t>quad patterns </a:t>
            </a:r>
            <a:r>
              <a:rPr lang="en-US" sz="3000" dirty="0"/>
              <a:t>(the last component is a temporal term:  variable or constant</a:t>
            </a:r>
            <a:r>
              <a:rPr lang="en-US" sz="3000" dirty="0" smtClean="0"/>
              <a:t>)</a:t>
            </a:r>
            <a:endParaRPr lang="en-US" sz="3000" dirty="0"/>
          </a:p>
          <a:p>
            <a:r>
              <a:rPr lang="en-US" sz="3000" b="1" dirty="0"/>
              <a:t>Temporal extension functions </a:t>
            </a:r>
            <a:r>
              <a:rPr lang="en-US" sz="3000" dirty="0"/>
              <a:t>are introduced:</a:t>
            </a:r>
          </a:p>
          <a:p>
            <a:pPr lvl="1"/>
            <a:r>
              <a:rPr lang="en-US" sz="3000" dirty="0"/>
              <a:t>Allen's temporal relations (e.g., </a:t>
            </a:r>
            <a:r>
              <a:rPr lang="en-US" sz="3000" dirty="0" err="1">
                <a:latin typeface="Courier New" pitchFamily="49" charset="0"/>
                <a:cs typeface="Courier New" pitchFamily="49" charset="0"/>
              </a:rPr>
              <a:t>strdf:after</a:t>
            </a:r>
            <a:r>
              <a:rPr lang="en-US" sz="3000" dirty="0"/>
              <a:t>)</a:t>
            </a:r>
          </a:p>
          <a:p>
            <a:pPr lvl="1"/>
            <a:r>
              <a:rPr lang="en-US" sz="3000" dirty="0"/>
              <a:t>Period constructors (e.g., </a:t>
            </a:r>
            <a:r>
              <a:rPr lang="en-US" sz="3000" dirty="0" err="1">
                <a:latin typeface="Courier New" pitchFamily="49" charset="0"/>
                <a:cs typeface="Courier New" pitchFamily="49" charset="0"/>
              </a:rPr>
              <a:t>strdf:period_intersect</a:t>
            </a:r>
            <a:r>
              <a:rPr lang="en-US" sz="3000" dirty="0"/>
              <a:t>)</a:t>
            </a:r>
          </a:p>
          <a:p>
            <a:pPr lvl="1"/>
            <a:r>
              <a:rPr lang="en-US" sz="3000" dirty="0"/>
              <a:t>Temporal aggregates (e.g., </a:t>
            </a:r>
            <a:r>
              <a:rPr lang="en-US" sz="3000" dirty="0" err="1">
                <a:latin typeface="Courier New" pitchFamily="49" charset="0"/>
                <a:cs typeface="Courier New" pitchFamily="49" charset="0"/>
              </a:rPr>
              <a:t>strdf:maximalPeriod</a:t>
            </a:r>
            <a:r>
              <a:rPr lang="en-US" sz="3000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22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Query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Query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: Find the current land cover of all areas in the dataset.</a:t>
            </a:r>
          </a:p>
          <a:p>
            <a:pPr marL="0" indent="0">
              <a:buNone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SELECT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?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clc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WHERE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{ 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  ?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R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rdf:type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clc:Region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.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   ?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R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clc:hasLandCover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?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clc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?t1 .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FILTER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strdf:during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NOW", ?t1))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 }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32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685800" y="3505199"/>
            <a:ext cx="7772400" cy="2283862"/>
          </a:xfrm>
          <a:prstGeom prst="rect">
            <a:avLst/>
          </a:prstGeom>
        </p:spPr>
        <p:txBody>
          <a:bodyPr/>
          <a:lstStyle/>
          <a:p>
            <a:pPr algn="ctr"/>
            <a:r>
              <a:t>Creating virtual RDF graphs</a:t>
            </a:r>
          </a:p>
          <a:p>
            <a:pPr algn="ctr"/>
            <a:r>
              <a:t>on top of geospatial databases	</a:t>
            </a:r>
            <a:br/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5215306" y="2049022"/>
            <a:ext cx="2368377" cy="445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2700">
                <a:solidFill>
                  <a:srgbClr val="92D051"/>
                </a:solidFill>
                <a:latin typeface="헤드라인A"/>
                <a:ea typeface="헤드라인A"/>
                <a:cs typeface="헤드라인A"/>
                <a:sym typeface="헤드라인A"/>
              </a:defRPr>
            </a:lvl1pPr>
          </a:lstStyle>
          <a:p>
            <a:r>
              <a:t>S atial</a:t>
            </a:r>
          </a:p>
        </p:txBody>
      </p:sp>
      <p:pic>
        <p:nvPicPr>
          <p:cNvPr id="208" name="image40.jpeg"/>
          <p:cNvPicPr>
            <a:picLocks noChangeAspect="1"/>
          </p:cNvPicPr>
          <p:nvPr/>
        </p:nvPicPr>
        <p:blipFill>
          <a:blip r:embed="rId2">
            <a:extLst/>
          </a:blip>
          <a:srcRect r="1666" b="4834"/>
          <a:stretch>
            <a:fillRect/>
          </a:stretch>
        </p:blipFill>
        <p:spPr>
          <a:xfrm>
            <a:off x="3048119" y="1406246"/>
            <a:ext cx="3073401" cy="990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40" y="0"/>
                </a:moveTo>
                <a:lnTo>
                  <a:pt x="9640" y="1877"/>
                </a:lnTo>
                <a:cubicBezTo>
                  <a:pt x="9640" y="2535"/>
                  <a:pt x="9626" y="2987"/>
                  <a:pt x="9598" y="3322"/>
                </a:cubicBezTo>
                <a:cubicBezTo>
                  <a:pt x="9596" y="3348"/>
                  <a:pt x="9597" y="3392"/>
                  <a:pt x="9595" y="3417"/>
                </a:cubicBezTo>
                <a:cubicBezTo>
                  <a:pt x="9594" y="3429"/>
                  <a:pt x="9591" y="3432"/>
                  <a:pt x="9589" y="3443"/>
                </a:cubicBezTo>
                <a:cubicBezTo>
                  <a:pt x="9588" y="3451"/>
                  <a:pt x="9585" y="3458"/>
                  <a:pt x="9584" y="3469"/>
                </a:cubicBezTo>
                <a:cubicBezTo>
                  <a:pt x="9579" y="3493"/>
                  <a:pt x="9577" y="3519"/>
                  <a:pt x="9573" y="3547"/>
                </a:cubicBezTo>
                <a:cubicBezTo>
                  <a:pt x="9559" y="3645"/>
                  <a:pt x="9547" y="3754"/>
                  <a:pt x="9528" y="3823"/>
                </a:cubicBezTo>
                <a:cubicBezTo>
                  <a:pt x="9501" y="3928"/>
                  <a:pt x="9468" y="4008"/>
                  <a:pt x="9428" y="4066"/>
                </a:cubicBezTo>
                <a:cubicBezTo>
                  <a:pt x="9310" y="4233"/>
                  <a:pt x="8455" y="4364"/>
                  <a:pt x="7528" y="4360"/>
                </a:cubicBezTo>
                <a:lnTo>
                  <a:pt x="5843" y="4351"/>
                </a:lnTo>
                <a:lnTo>
                  <a:pt x="5924" y="6150"/>
                </a:lnTo>
                <a:cubicBezTo>
                  <a:pt x="5941" y="6533"/>
                  <a:pt x="5951" y="6838"/>
                  <a:pt x="5955" y="7085"/>
                </a:cubicBezTo>
                <a:cubicBezTo>
                  <a:pt x="5959" y="7307"/>
                  <a:pt x="5959" y="7476"/>
                  <a:pt x="5949" y="7612"/>
                </a:cubicBezTo>
                <a:cubicBezTo>
                  <a:pt x="5942" y="7734"/>
                  <a:pt x="5925" y="7829"/>
                  <a:pt x="5908" y="7906"/>
                </a:cubicBezTo>
                <a:cubicBezTo>
                  <a:pt x="5907" y="7909"/>
                  <a:pt x="5906" y="7912"/>
                  <a:pt x="5905" y="7915"/>
                </a:cubicBezTo>
                <a:cubicBezTo>
                  <a:pt x="5904" y="7919"/>
                  <a:pt x="5903" y="7928"/>
                  <a:pt x="5902" y="7932"/>
                </a:cubicBezTo>
                <a:cubicBezTo>
                  <a:pt x="5902" y="7935"/>
                  <a:pt x="5903" y="7939"/>
                  <a:pt x="5902" y="7941"/>
                </a:cubicBezTo>
                <a:cubicBezTo>
                  <a:pt x="5899" y="7962"/>
                  <a:pt x="5896" y="7987"/>
                  <a:pt x="5891" y="8002"/>
                </a:cubicBezTo>
                <a:cubicBezTo>
                  <a:pt x="5863" y="8086"/>
                  <a:pt x="5825" y="8144"/>
                  <a:pt x="5777" y="8201"/>
                </a:cubicBezTo>
                <a:cubicBezTo>
                  <a:pt x="5653" y="8345"/>
                  <a:pt x="5493" y="8718"/>
                  <a:pt x="5420" y="9022"/>
                </a:cubicBezTo>
                <a:cubicBezTo>
                  <a:pt x="5395" y="9122"/>
                  <a:pt x="5371" y="9196"/>
                  <a:pt x="5350" y="9247"/>
                </a:cubicBezTo>
                <a:cubicBezTo>
                  <a:pt x="5328" y="9298"/>
                  <a:pt x="5307" y="9322"/>
                  <a:pt x="5288" y="9325"/>
                </a:cubicBezTo>
                <a:cubicBezTo>
                  <a:pt x="5211" y="9335"/>
                  <a:pt x="5154" y="8955"/>
                  <a:pt x="5113" y="8175"/>
                </a:cubicBezTo>
                <a:cubicBezTo>
                  <a:pt x="5092" y="7783"/>
                  <a:pt x="5075" y="7290"/>
                  <a:pt x="5062" y="6695"/>
                </a:cubicBezTo>
                <a:cubicBezTo>
                  <a:pt x="5041" y="5614"/>
                  <a:pt x="5018" y="4630"/>
                  <a:pt x="5012" y="4507"/>
                </a:cubicBezTo>
                <a:cubicBezTo>
                  <a:pt x="5007" y="4384"/>
                  <a:pt x="4345" y="4298"/>
                  <a:pt x="3540" y="4317"/>
                </a:cubicBezTo>
                <a:cubicBezTo>
                  <a:pt x="3215" y="4324"/>
                  <a:pt x="2959" y="4331"/>
                  <a:pt x="2761" y="4351"/>
                </a:cubicBezTo>
                <a:cubicBezTo>
                  <a:pt x="2581" y="4370"/>
                  <a:pt x="2459" y="4406"/>
                  <a:pt x="2360" y="4446"/>
                </a:cubicBezTo>
                <a:cubicBezTo>
                  <a:pt x="2296" y="4473"/>
                  <a:pt x="2233" y="4502"/>
                  <a:pt x="2195" y="4541"/>
                </a:cubicBezTo>
                <a:cubicBezTo>
                  <a:pt x="2152" y="4586"/>
                  <a:pt x="2127" y="4641"/>
                  <a:pt x="2109" y="4706"/>
                </a:cubicBezTo>
                <a:cubicBezTo>
                  <a:pt x="2104" y="4721"/>
                  <a:pt x="2101" y="4733"/>
                  <a:pt x="2098" y="4749"/>
                </a:cubicBezTo>
                <a:cubicBezTo>
                  <a:pt x="2097" y="4752"/>
                  <a:pt x="2095" y="4755"/>
                  <a:pt x="2095" y="4758"/>
                </a:cubicBezTo>
                <a:cubicBezTo>
                  <a:pt x="2094" y="4759"/>
                  <a:pt x="2095" y="4765"/>
                  <a:pt x="2095" y="4766"/>
                </a:cubicBezTo>
                <a:cubicBezTo>
                  <a:pt x="2082" y="4835"/>
                  <a:pt x="2075" y="4907"/>
                  <a:pt x="2075" y="5000"/>
                </a:cubicBezTo>
                <a:cubicBezTo>
                  <a:pt x="2075" y="5088"/>
                  <a:pt x="2068" y="5177"/>
                  <a:pt x="2056" y="5268"/>
                </a:cubicBezTo>
                <a:cubicBezTo>
                  <a:pt x="2044" y="5360"/>
                  <a:pt x="2027" y="5456"/>
                  <a:pt x="2005" y="5545"/>
                </a:cubicBezTo>
                <a:cubicBezTo>
                  <a:pt x="2003" y="5555"/>
                  <a:pt x="1997" y="5560"/>
                  <a:pt x="1994" y="5571"/>
                </a:cubicBezTo>
                <a:cubicBezTo>
                  <a:pt x="1967" y="5678"/>
                  <a:pt x="1930" y="5772"/>
                  <a:pt x="1894" y="5865"/>
                </a:cubicBezTo>
                <a:cubicBezTo>
                  <a:pt x="1884" y="5890"/>
                  <a:pt x="1876" y="5911"/>
                  <a:pt x="1866" y="5934"/>
                </a:cubicBezTo>
                <a:cubicBezTo>
                  <a:pt x="1863" y="5941"/>
                  <a:pt x="1863" y="5953"/>
                  <a:pt x="1860" y="5960"/>
                </a:cubicBezTo>
                <a:cubicBezTo>
                  <a:pt x="1847" y="5991"/>
                  <a:pt x="1833" y="6018"/>
                  <a:pt x="1819" y="6047"/>
                </a:cubicBezTo>
                <a:cubicBezTo>
                  <a:pt x="1784" y="6114"/>
                  <a:pt x="1750" y="6148"/>
                  <a:pt x="1715" y="6194"/>
                </a:cubicBezTo>
                <a:cubicBezTo>
                  <a:pt x="1692" y="6223"/>
                  <a:pt x="1671" y="6271"/>
                  <a:pt x="1648" y="6289"/>
                </a:cubicBezTo>
                <a:cubicBezTo>
                  <a:pt x="1613" y="6316"/>
                  <a:pt x="1579" y="6339"/>
                  <a:pt x="1548" y="6332"/>
                </a:cubicBezTo>
                <a:cubicBezTo>
                  <a:pt x="1519" y="6325"/>
                  <a:pt x="1495" y="6297"/>
                  <a:pt x="1473" y="6254"/>
                </a:cubicBezTo>
                <a:cubicBezTo>
                  <a:pt x="1465" y="6240"/>
                  <a:pt x="1457" y="6248"/>
                  <a:pt x="1450" y="6263"/>
                </a:cubicBezTo>
                <a:cubicBezTo>
                  <a:pt x="1441" y="6285"/>
                  <a:pt x="1433" y="6348"/>
                  <a:pt x="1425" y="6419"/>
                </a:cubicBezTo>
                <a:cubicBezTo>
                  <a:pt x="1420" y="6470"/>
                  <a:pt x="1413" y="6543"/>
                  <a:pt x="1409" y="6618"/>
                </a:cubicBezTo>
                <a:cubicBezTo>
                  <a:pt x="1408" y="6626"/>
                  <a:pt x="1409" y="6635"/>
                  <a:pt x="1409" y="6643"/>
                </a:cubicBezTo>
                <a:cubicBezTo>
                  <a:pt x="1406" y="6687"/>
                  <a:pt x="1403" y="6740"/>
                  <a:pt x="1400" y="6791"/>
                </a:cubicBezTo>
                <a:cubicBezTo>
                  <a:pt x="1400" y="6795"/>
                  <a:pt x="1400" y="6795"/>
                  <a:pt x="1400" y="6799"/>
                </a:cubicBezTo>
                <a:cubicBezTo>
                  <a:pt x="1400" y="6803"/>
                  <a:pt x="1400" y="6804"/>
                  <a:pt x="1400" y="6808"/>
                </a:cubicBezTo>
                <a:cubicBezTo>
                  <a:pt x="1386" y="7162"/>
                  <a:pt x="1378" y="7650"/>
                  <a:pt x="1383" y="8227"/>
                </a:cubicBezTo>
                <a:lnTo>
                  <a:pt x="1403" y="10406"/>
                </a:lnTo>
                <a:lnTo>
                  <a:pt x="700" y="10337"/>
                </a:lnTo>
                <a:lnTo>
                  <a:pt x="0" y="10285"/>
                </a:lnTo>
                <a:lnTo>
                  <a:pt x="0" y="11349"/>
                </a:lnTo>
                <a:lnTo>
                  <a:pt x="0" y="11730"/>
                </a:lnTo>
                <a:lnTo>
                  <a:pt x="282" y="11730"/>
                </a:lnTo>
                <a:cubicBezTo>
                  <a:pt x="359" y="11730"/>
                  <a:pt x="444" y="11683"/>
                  <a:pt x="519" y="11609"/>
                </a:cubicBezTo>
                <a:cubicBezTo>
                  <a:pt x="594" y="11535"/>
                  <a:pt x="656" y="11427"/>
                  <a:pt x="692" y="11315"/>
                </a:cubicBezTo>
                <a:cubicBezTo>
                  <a:pt x="764" y="11090"/>
                  <a:pt x="982" y="10970"/>
                  <a:pt x="1174" y="11038"/>
                </a:cubicBezTo>
                <a:cubicBezTo>
                  <a:pt x="1251" y="11065"/>
                  <a:pt x="1307" y="11093"/>
                  <a:pt x="1353" y="11133"/>
                </a:cubicBezTo>
                <a:cubicBezTo>
                  <a:pt x="1385" y="11161"/>
                  <a:pt x="1415" y="11187"/>
                  <a:pt x="1434" y="11237"/>
                </a:cubicBezTo>
                <a:cubicBezTo>
                  <a:pt x="1463" y="11317"/>
                  <a:pt x="1475" y="11439"/>
                  <a:pt x="1473" y="11617"/>
                </a:cubicBezTo>
                <a:cubicBezTo>
                  <a:pt x="1472" y="11725"/>
                  <a:pt x="1461" y="11875"/>
                  <a:pt x="1450" y="12033"/>
                </a:cubicBezTo>
                <a:cubicBezTo>
                  <a:pt x="1450" y="12036"/>
                  <a:pt x="1451" y="12038"/>
                  <a:pt x="1450" y="12041"/>
                </a:cubicBezTo>
                <a:cubicBezTo>
                  <a:pt x="1434" y="12275"/>
                  <a:pt x="1412" y="12551"/>
                  <a:pt x="1378" y="12924"/>
                </a:cubicBezTo>
                <a:cubicBezTo>
                  <a:pt x="1367" y="13041"/>
                  <a:pt x="1362" y="13140"/>
                  <a:pt x="1367" y="13226"/>
                </a:cubicBezTo>
                <a:cubicBezTo>
                  <a:pt x="1367" y="13228"/>
                  <a:pt x="1367" y="13234"/>
                  <a:pt x="1367" y="13235"/>
                </a:cubicBezTo>
                <a:cubicBezTo>
                  <a:pt x="1371" y="13312"/>
                  <a:pt x="1387" y="13370"/>
                  <a:pt x="1406" y="13425"/>
                </a:cubicBezTo>
                <a:cubicBezTo>
                  <a:pt x="1411" y="13440"/>
                  <a:pt x="1416" y="13455"/>
                  <a:pt x="1423" y="13469"/>
                </a:cubicBezTo>
                <a:cubicBezTo>
                  <a:pt x="1423" y="13470"/>
                  <a:pt x="1425" y="13468"/>
                  <a:pt x="1425" y="13469"/>
                </a:cubicBezTo>
                <a:cubicBezTo>
                  <a:pt x="1439" y="13499"/>
                  <a:pt x="1458" y="13522"/>
                  <a:pt x="1478" y="13546"/>
                </a:cubicBezTo>
                <a:cubicBezTo>
                  <a:pt x="1526" y="13605"/>
                  <a:pt x="1581" y="13655"/>
                  <a:pt x="1665" y="13685"/>
                </a:cubicBezTo>
                <a:cubicBezTo>
                  <a:pt x="1790" y="13729"/>
                  <a:pt x="1879" y="13818"/>
                  <a:pt x="1941" y="13970"/>
                </a:cubicBezTo>
                <a:cubicBezTo>
                  <a:pt x="2003" y="14123"/>
                  <a:pt x="2039" y="14339"/>
                  <a:pt x="2053" y="14636"/>
                </a:cubicBezTo>
                <a:cubicBezTo>
                  <a:pt x="2062" y="14836"/>
                  <a:pt x="2073" y="14988"/>
                  <a:pt x="2103" y="15104"/>
                </a:cubicBezTo>
                <a:cubicBezTo>
                  <a:pt x="2118" y="15161"/>
                  <a:pt x="2137" y="15210"/>
                  <a:pt x="2164" y="15251"/>
                </a:cubicBezTo>
                <a:cubicBezTo>
                  <a:pt x="2196" y="15298"/>
                  <a:pt x="2246" y="15334"/>
                  <a:pt x="2304" y="15363"/>
                </a:cubicBezTo>
                <a:cubicBezTo>
                  <a:pt x="2305" y="15363"/>
                  <a:pt x="2306" y="15363"/>
                  <a:pt x="2307" y="15363"/>
                </a:cubicBezTo>
                <a:cubicBezTo>
                  <a:pt x="2307" y="15364"/>
                  <a:pt x="2309" y="15363"/>
                  <a:pt x="2310" y="15363"/>
                </a:cubicBezTo>
                <a:cubicBezTo>
                  <a:pt x="2310" y="15363"/>
                  <a:pt x="2312" y="15363"/>
                  <a:pt x="2312" y="15363"/>
                </a:cubicBezTo>
                <a:cubicBezTo>
                  <a:pt x="2393" y="15404"/>
                  <a:pt x="2498" y="15434"/>
                  <a:pt x="2644" y="15450"/>
                </a:cubicBezTo>
                <a:cubicBezTo>
                  <a:pt x="2657" y="15451"/>
                  <a:pt x="2661" y="15457"/>
                  <a:pt x="2675" y="15458"/>
                </a:cubicBezTo>
                <a:cubicBezTo>
                  <a:pt x="2861" y="15475"/>
                  <a:pt x="3104" y="15481"/>
                  <a:pt x="3425" y="15484"/>
                </a:cubicBezTo>
                <a:cubicBezTo>
                  <a:pt x="3820" y="15488"/>
                  <a:pt x="4062" y="15471"/>
                  <a:pt x="4259" y="15441"/>
                </a:cubicBezTo>
                <a:cubicBezTo>
                  <a:pt x="4331" y="15430"/>
                  <a:pt x="4395" y="15414"/>
                  <a:pt x="4449" y="15398"/>
                </a:cubicBezTo>
                <a:cubicBezTo>
                  <a:pt x="4455" y="15395"/>
                  <a:pt x="4468" y="15400"/>
                  <a:pt x="4474" y="15398"/>
                </a:cubicBezTo>
                <a:cubicBezTo>
                  <a:pt x="4478" y="15396"/>
                  <a:pt x="4484" y="15390"/>
                  <a:pt x="4488" y="15389"/>
                </a:cubicBezTo>
                <a:cubicBezTo>
                  <a:pt x="4521" y="15377"/>
                  <a:pt x="4556" y="15362"/>
                  <a:pt x="4580" y="15346"/>
                </a:cubicBezTo>
                <a:cubicBezTo>
                  <a:pt x="4592" y="15338"/>
                  <a:pt x="4605" y="15329"/>
                  <a:pt x="4616" y="15320"/>
                </a:cubicBezTo>
                <a:cubicBezTo>
                  <a:pt x="4662" y="15280"/>
                  <a:pt x="4698" y="15242"/>
                  <a:pt x="4719" y="15181"/>
                </a:cubicBezTo>
                <a:cubicBezTo>
                  <a:pt x="4751" y="15090"/>
                  <a:pt x="4758" y="14969"/>
                  <a:pt x="4758" y="14818"/>
                </a:cubicBezTo>
                <a:cubicBezTo>
                  <a:pt x="4758" y="14635"/>
                  <a:pt x="4776" y="14418"/>
                  <a:pt x="4803" y="14213"/>
                </a:cubicBezTo>
                <a:cubicBezTo>
                  <a:pt x="4803" y="14211"/>
                  <a:pt x="4803" y="14205"/>
                  <a:pt x="4803" y="14204"/>
                </a:cubicBezTo>
                <a:cubicBezTo>
                  <a:pt x="4830" y="13997"/>
                  <a:pt x="4868" y="13805"/>
                  <a:pt x="4909" y="13676"/>
                </a:cubicBezTo>
                <a:cubicBezTo>
                  <a:pt x="4992" y="13419"/>
                  <a:pt x="5063" y="12917"/>
                  <a:pt x="5062" y="12560"/>
                </a:cubicBezTo>
                <a:cubicBezTo>
                  <a:pt x="5063" y="12442"/>
                  <a:pt x="5070" y="12350"/>
                  <a:pt x="5085" y="12266"/>
                </a:cubicBezTo>
                <a:cubicBezTo>
                  <a:pt x="5099" y="12185"/>
                  <a:pt x="5120" y="12119"/>
                  <a:pt x="5149" y="12067"/>
                </a:cubicBezTo>
                <a:cubicBezTo>
                  <a:pt x="5208" y="11963"/>
                  <a:pt x="5298" y="11912"/>
                  <a:pt x="5431" y="11912"/>
                </a:cubicBezTo>
                <a:cubicBezTo>
                  <a:pt x="5781" y="11912"/>
                  <a:pt x="5797" y="11992"/>
                  <a:pt x="5832" y="13711"/>
                </a:cubicBezTo>
                <a:lnTo>
                  <a:pt x="5871" y="15510"/>
                </a:lnTo>
                <a:lnTo>
                  <a:pt x="6401" y="15510"/>
                </a:lnTo>
                <a:lnTo>
                  <a:pt x="6934" y="15510"/>
                </a:lnTo>
                <a:lnTo>
                  <a:pt x="6915" y="13330"/>
                </a:lnTo>
                <a:lnTo>
                  <a:pt x="6895" y="11159"/>
                </a:lnTo>
                <a:lnTo>
                  <a:pt x="7626" y="11159"/>
                </a:lnTo>
                <a:lnTo>
                  <a:pt x="8359" y="11159"/>
                </a:lnTo>
                <a:lnTo>
                  <a:pt x="8396" y="13330"/>
                </a:lnTo>
                <a:cubicBezTo>
                  <a:pt x="8402" y="13691"/>
                  <a:pt x="8411" y="13992"/>
                  <a:pt x="8421" y="14256"/>
                </a:cubicBezTo>
                <a:cubicBezTo>
                  <a:pt x="8421" y="14265"/>
                  <a:pt x="8420" y="14273"/>
                  <a:pt x="8421" y="14282"/>
                </a:cubicBezTo>
                <a:cubicBezTo>
                  <a:pt x="8424" y="14358"/>
                  <a:pt x="8428" y="14418"/>
                  <a:pt x="8432" y="14489"/>
                </a:cubicBezTo>
                <a:cubicBezTo>
                  <a:pt x="8440" y="14655"/>
                  <a:pt x="8449" y="14817"/>
                  <a:pt x="8460" y="14939"/>
                </a:cubicBezTo>
                <a:cubicBezTo>
                  <a:pt x="8465" y="14999"/>
                  <a:pt x="8471" y="15037"/>
                  <a:pt x="8477" y="15086"/>
                </a:cubicBezTo>
                <a:cubicBezTo>
                  <a:pt x="8477" y="15088"/>
                  <a:pt x="8476" y="15094"/>
                  <a:pt x="8477" y="15095"/>
                </a:cubicBezTo>
                <a:cubicBezTo>
                  <a:pt x="8488" y="15189"/>
                  <a:pt x="8499" y="15269"/>
                  <a:pt x="8513" y="15328"/>
                </a:cubicBezTo>
                <a:cubicBezTo>
                  <a:pt x="8513" y="15331"/>
                  <a:pt x="8515" y="15335"/>
                  <a:pt x="8516" y="15337"/>
                </a:cubicBezTo>
                <a:cubicBezTo>
                  <a:pt x="8529" y="15395"/>
                  <a:pt x="8544" y="15460"/>
                  <a:pt x="8560" y="15484"/>
                </a:cubicBezTo>
                <a:cubicBezTo>
                  <a:pt x="8573" y="15504"/>
                  <a:pt x="8587" y="15510"/>
                  <a:pt x="8602" y="15510"/>
                </a:cubicBezTo>
                <a:cubicBezTo>
                  <a:pt x="8649" y="15510"/>
                  <a:pt x="8701" y="15464"/>
                  <a:pt x="8747" y="15389"/>
                </a:cubicBezTo>
                <a:cubicBezTo>
                  <a:pt x="8793" y="15314"/>
                  <a:pt x="8831" y="15208"/>
                  <a:pt x="8853" y="15095"/>
                </a:cubicBezTo>
                <a:cubicBezTo>
                  <a:pt x="8868" y="15022"/>
                  <a:pt x="8883" y="14968"/>
                  <a:pt x="8898" y="14931"/>
                </a:cubicBezTo>
                <a:cubicBezTo>
                  <a:pt x="8913" y="14893"/>
                  <a:pt x="8930" y="14879"/>
                  <a:pt x="8948" y="14879"/>
                </a:cubicBezTo>
                <a:cubicBezTo>
                  <a:pt x="8965" y="14879"/>
                  <a:pt x="8984" y="14893"/>
                  <a:pt x="9004" y="14931"/>
                </a:cubicBezTo>
                <a:cubicBezTo>
                  <a:pt x="9024" y="14968"/>
                  <a:pt x="9043" y="15019"/>
                  <a:pt x="9068" y="15095"/>
                </a:cubicBezTo>
                <a:cubicBezTo>
                  <a:pt x="9095" y="15179"/>
                  <a:pt x="9122" y="15246"/>
                  <a:pt x="9149" y="15303"/>
                </a:cubicBezTo>
                <a:cubicBezTo>
                  <a:pt x="9149" y="15303"/>
                  <a:pt x="9148" y="15310"/>
                  <a:pt x="9149" y="15311"/>
                </a:cubicBezTo>
                <a:cubicBezTo>
                  <a:pt x="9175" y="15366"/>
                  <a:pt x="9202" y="15411"/>
                  <a:pt x="9227" y="15441"/>
                </a:cubicBezTo>
                <a:cubicBezTo>
                  <a:pt x="9278" y="15502"/>
                  <a:pt x="9326" y="15515"/>
                  <a:pt x="9369" y="15476"/>
                </a:cubicBezTo>
                <a:cubicBezTo>
                  <a:pt x="9391" y="15456"/>
                  <a:pt x="9412" y="15416"/>
                  <a:pt x="9430" y="15372"/>
                </a:cubicBezTo>
                <a:cubicBezTo>
                  <a:pt x="9449" y="15327"/>
                  <a:pt x="9463" y="15275"/>
                  <a:pt x="9478" y="15207"/>
                </a:cubicBezTo>
                <a:cubicBezTo>
                  <a:pt x="9507" y="15071"/>
                  <a:pt x="9529" y="14890"/>
                  <a:pt x="9539" y="14662"/>
                </a:cubicBezTo>
                <a:cubicBezTo>
                  <a:pt x="9553" y="14363"/>
                  <a:pt x="9602" y="14139"/>
                  <a:pt x="9665" y="13988"/>
                </a:cubicBezTo>
                <a:cubicBezTo>
                  <a:pt x="9696" y="13913"/>
                  <a:pt x="9731" y="13853"/>
                  <a:pt x="9768" y="13815"/>
                </a:cubicBezTo>
                <a:cubicBezTo>
                  <a:pt x="9843" y="13737"/>
                  <a:pt x="9924" y="13735"/>
                  <a:pt x="9999" y="13806"/>
                </a:cubicBezTo>
                <a:cubicBezTo>
                  <a:pt x="10037" y="13842"/>
                  <a:pt x="10074" y="13897"/>
                  <a:pt x="10105" y="13970"/>
                </a:cubicBezTo>
                <a:cubicBezTo>
                  <a:pt x="10168" y="14117"/>
                  <a:pt x="10215" y="14331"/>
                  <a:pt x="10228" y="14628"/>
                </a:cubicBezTo>
                <a:cubicBezTo>
                  <a:pt x="10237" y="14818"/>
                  <a:pt x="10249" y="14965"/>
                  <a:pt x="10273" y="15078"/>
                </a:cubicBezTo>
                <a:cubicBezTo>
                  <a:pt x="10273" y="15079"/>
                  <a:pt x="10273" y="15085"/>
                  <a:pt x="10273" y="15086"/>
                </a:cubicBezTo>
                <a:cubicBezTo>
                  <a:pt x="10285" y="15142"/>
                  <a:pt x="10298" y="15185"/>
                  <a:pt x="10317" y="15225"/>
                </a:cubicBezTo>
                <a:cubicBezTo>
                  <a:pt x="10339" y="15270"/>
                  <a:pt x="10369" y="15308"/>
                  <a:pt x="10404" y="15337"/>
                </a:cubicBezTo>
                <a:cubicBezTo>
                  <a:pt x="10404" y="15337"/>
                  <a:pt x="10406" y="15337"/>
                  <a:pt x="10407" y="15337"/>
                </a:cubicBezTo>
                <a:cubicBezTo>
                  <a:pt x="10457" y="15377"/>
                  <a:pt x="10530" y="15392"/>
                  <a:pt x="10616" y="15406"/>
                </a:cubicBezTo>
                <a:cubicBezTo>
                  <a:pt x="10740" y="15428"/>
                  <a:pt x="10894" y="15440"/>
                  <a:pt x="11121" y="15432"/>
                </a:cubicBezTo>
                <a:cubicBezTo>
                  <a:pt x="11911" y="15406"/>
                  <a:pt x="11988" y="15328"/>
                  <a:pt x="12091" y="14481"/>
                </a:cubicBezTo>
                <a:cubicBezTo>
                  <a:pt x="12110" y="14332"/>
                  <a:pt x="12133" y="14208"/>
                  <a:pt x="12161" y="14100"/>
                </a:cubicBezTo>
                <a:cubicBezTo>
                  <a:pt x="12189" y="13993"/>
                  <a:pt x="12219" y="13909"/>
                  <a:pt x="12253" y="13841"/>
                </a:cubicBezTo>
                <a:cubicBezTo>
                  <a:pt x="12283" y="13780"/>
                  <a:pt x="12315" y="13733"/>
                  <a:pt x="12348" y="13702"/>
                </a:cubicBezTo>
                <a:cubicBezTo>
                  <a:pt x="12349" y="13702"/>
                  <a:pt x="12350" y="13703"/>
                  <a:pt x="12351" y="13702"/>
                </a:cubicBezTo>
                <a:cubicBezTo>
                  <a:pt x="12360" y="13694"/>
                  <a:pt x="12369" y="13691"/>
                  <a:pt x="12379" y="13685"/>
                </a:cubicBezTo>
                <a:cubicBezTo>
                  <a:pt x="12380" y="13684"/>
                  <a:pt x="12381" y="13685"/>
                  <a:pt x="12382" y="13685"/>
                </a:cubicBezTo>
                <a:cubicBezTo>
                  <a:pt x="12395" y="13677"/>
                  <a:pt x="12410" y="13671"/>
                  <a:pt x="12423" y="13668"/>
                </a:cubicBezTo>
                <a:cubicBezTo>
                  <a:pt x="12433" y="13665"/>
                  <a:pt x="12442" y="13659"/>
                  <a:pt x="12451" y="13659"/>
                </a:cubicBezTo>
                <a:cubicBezTo>
                  <a:pt x="12463" y="13659"/>
                  <a:pt x="12475" y="13663"/>
                  <a:pt x="12487" y="13668"/>
                </a:cubicBezTo>
                <a:cubicBezTo>
                  <a:pt x="12520" y="13679"/>
                  <a:pt x="12552" y="13697"/>
                  <a:pt x="12582" y="13737"/>
                </a:cubicBezTo>
                <a:cubicBezTo>
                  <a:pt x="12613" y="13777"/>
                  <a:pt x="12643" y="13840"/>
                  <a:pt x="12669" y="13910"/>
                </a:cubicBezTo>
                <a:cubicBezTo>
                  <a:pt x="12676" y="13930"/>
                  <a:pt x="12681" y="13948"/>
                  <a:pt x="12688" y="13970"/>
                </a:cubicBezTo>
                <a:cubicBezTo>
                  <a:pt x="12707" y="14029"/>
                  <a:pt x="12724" y="14103"/>
                  <a:pt x="12739" y="14178"/>
                </a:cubicBezTo>
                <a:cubicBezTo>
                  <a:pt x="12744" y="14208"/>
                  <a:pt x="12750" y="14232"/>
                  <a:pt x="12755" y="14264"/>
                </a:cubicBezTo>
                <a:cubicBezTo>
                  <a:pt x="12772" y="14374"/>
                  <a:pt x="12785" y="14489"/>
                  <a:pt x="12792" y="14628"/>
                </a:cubicBezTo>
                <a:cubicBezTo>
                  <a:pt x="12809" y="15019"/>
                  <a:pt x="12832" y="15230"/>
                  <a:pt x="12995" y="15337"/>
                </a:cubicBezTo>
                <a:cubicBezTo>
                  <a:pt x="13077" y="15391"/>
                  <a:pt x="13193" y="15417"/>
                  <a:pt x="13361" y="15432"/>
                </a:cubicBezTo>
                <a:cubicBezTo>
                  <a:pt x="13528" y="15447"/>
                  <a:pt x="13749" y="15452"/>
                  <a:pt x="14036" y="15450"/>
                </a:cubicBezTo>
                <a:cubicBezTo>
                  <a:pt x="14606" y="15445"/>
                  <a:pt x="14906" y="15428"/>
                  <a:pt x="15070" y="15320"/>
                </a:cubicBezTo>
                <a:cubicBezTo>
                  <a:pt x="15234" y="15211"/>
                  <a:pt x="15259" y="15004"/>
                  <a:pt x="15277" y="14619"/>
                </a:cubicBezTo>
                <a:cubicBezTo>
                  <a:pt x="15282" y="14501"/>
                  <a:pt x="15295" y="14390"/>
                  <a:pt x="15310" y="14290"/>
                </a:cubicBezTo>
                <a:cubicBezTo>
                  <a:pt x="15312" y="14277"/>
                  <a:pt x="15316" y="14261"/>
                  <a:pt x="15319" y="14247"/>
                </a:cubicBezTo>
                <a:cubicBezTo>
                  <a:pt x="15326" y="14206"/>
                  <a:pt x="15335" y="14172"/>
                  <a:pt x="15344" y="14135"/>
                </a:cubicBezTo>
                <a:cubicBezTo>
                  <a:pt x="15352" y="14097"/>
                  <a:pt x="15361" y="14056"/>
                  <a:pt x="15372" y="14022"/>
                </a:cubicBezTo>
                <a:cubicBezTo>
                  <a:pt x="15375" y="14010"/>
                  <a:pt x="15379" y="14000"/>
                  <a:pt x="15383" y="13988"/>
                </a:cubicBezTo>
                <a:cubicBezTo>
                  <a:pt x="15408" y="13913"/>
                  <a:pt x="15436" y="13846"/>
                  <a:pt x="15469" y="13797"/>
                </a:cubicBezTo>
                <a:cubicBezTo>
                  <a:pt x="15504" y="13746"/>
                  <a:pt x="15540" y="13712"/>
                  <a:pt x="15581" y="13694"/>
                </a:cubicBezTo>
                <a:cubicBezTo>
                  <a:pt x="15681" y="13649"/>
                  <a:pt x="15754" y="13537"/>
                  <a:pt x="15801" y="13330"/>
                </a:cubicBezTo>
                <a:cubicBezTo>
                  <a:pt x="15825" y="13227"/>
                  <a:pt x="15843" y="13101"/>
                  <a:pt x="15857" y="12941"/>
                </a:cubicBezTo>
                <a:cubicBezTo>
                  <a:pt x="15871" y="12781"/>
                  <a:pt x="15881" y="12588"/>
                  <a:pt x="15888" y="12361"/>
                </a:cubicBezTo>
                <a:cubicBezTo>
                  <a:pt x="15896" y="12087"/>
                  <a:pt x="15907" y="11877"/>
                  <a:pt x="15921" y="11713"/>
                </a:cubicBezTo>
                <a:cubicBezTo>
                  <a:pt x="15928" y="11632"/>
                  <a:pt x="15936" y="11556"/>
                  <a:pt x="15946" y="11496"/>
                </a:cubicBezTo>
                <a:cubicBezTo>
                  <a:pt x="15957" y="11437"/>
                  <a:pt x="15970" y="11390"/>
                  <a:pt x="15985" y="11349"/>
                </a:cubicBezTo>
                <a:cubicBezTo>
                  <a:pt x="16017" y="11268"/>
                  <a:pt x="16060" y="11220"/>
                  <a:pt x="16119" y="11194"/>
                </a:cubicBezTo>
                <a:cubicBezTo>
                  <a:pt x="16178" y="11167"/>
                  <a:pt x="16256" y="11159"/>
                  <a:pt x="16353" y="11159"/>
                </a:cubicBezTo>
                <a:lnTo>
                  <a:pt x="16780" y="11159"/>
                </a:lnTo>
                <a:lnTo>
                  <a:pt x="16819" y="15008"/>
                </a:lnTo>
                <a:cubicBezTo>
                  <a:pt x="16830" y="16066"/>
                  <a:pt x="16826" y="17185"/>
                  <a:pt x="16811" y="18131"/>
                </a:cubicBezTo>
                <a:cubicBezTo>
                  <a:pt x="16796" y="19077"/>
                  <a:pt x="16769" y="19847"/>
                  <a:pt x="16736" y="20225"/>
                </a:cubicBezTo>
                <a:lnTo>
                  <a:pt x="16613" y="21600"/>
                </a:lnTo>
                <a:lnTo>
                  <a:pt x="17185" y="21488"/>
                </a:lnTo>
                <a:lnTo>
                  <a:pt x="17756" y="21375"/>
                </a:lnTo>
                <a:lnTo>
                  <a:pt x="17795" y="18728"/>
                </a:lnTo>
                <a:cubicBezTo>
                  <a:pt x="17805" y="18064"/>
                  <a:pt x="17823" y="17471"/>
                  <a:pt x="17846" y="16955"/>
                </a:cubicBezTo>
                <a:cubicBezTo>
                  <a:pt x="17846" y="16946"/>
                  <a:pt x="17848" y="16938"/>
                  <a:pt x="17848" y="16929"/>
                </a:cubicBezTo>
                <a:cubicBezTo>
                  <a:pt x="17863" y="16597"/>
                  <a:pt x="17876" y="16293"/>
                  <a:pt x="17893" y="16090"/>
                </a:cubicBezTo>
                <a:cubicBezTo>
                  <a:pt x="17893" y="16088"/>
                  <a:pt x="17893" y="16083"/>
                  <a:pt x="17893" y="16081"/>
                </a:cubicBezTo>
                <a:cubicBezTo>
                  <a:pt x="17907" y="15908"/>
                  <a:pt x="17921" y="15797"/>
                  <a:pt x="17935" y="15752"/>
                </a:cubicBezTo>
                <a:cubicBezTo>
                  <a:pt x="17949" y="15708"/>
                  <a:pt x="17985" y="15668"/>
                  <a:pt x="18038" y="15631"/>
                </a:cubicBezTo>
                <a:cubicBezTo>
                  <a:pt x="18103" y="15586"/>
                  <a:pt x="18205" y="15547"/>
                  <a:pt x="18311" y="15519"/>
                </a:cubicBezTo>
                <a:cubicBezTo>
                  <a:pt x="18465" y="15478"/>
                  <a:pt x="18642" y="15458"/>
                  <a:pt x="18836" y="15467"/>
                </a:cubicBezTo>
                <a:cubicBezTo>
                  <a:pt x="19019" y="15475"/>
                  <a:pt x="19158" y="15471"/>
                  <a:pt x="19268" y="15458"/>
                </a:cubicBezTo>
                <a:cubicBezTo>
                  <a:pt x="19378" y="15445"/>
                  <a:pt x="19457" y="15417"/>
                  <a:pt x="19514" y="15363"/>
                </a:cubicBezTo>
                <a:cubicBezTo>
                  <a:pt x="19542" y="15336"/>
                  <a:pt x="19565" y="15300"/>
                  <a:pt x="19583" y="15259"/>
                </a:cubicBezTo>
                <a:cubicBezTo>
                  <a:pt x="19602" y="15219"/>
                  <a:pt x="19617" y="15177"/>
                  <a:pt x="19628" y="15121"/>
                </a:cubicBezTo>
                <a:cubicBezTo>
                  <a:pt x="19651" y="15008"/>
                  <a:pt x="19661" y="14862"/>
                  <a:pt x="19670" y="14671"/>
                </a:cubicBezTo>
                <a:cubicBezTo>
                  <a:pt x="19676" y="14539"/>
                  <a:pt x="19687" y="14412"/>
                  <a:pt x="19706" y="14299"/>
                </a:cubicBezTo>
                <a:cubicBezTo>
                  <a:pt x="19725" y="14186"/>
                  <a:pt x="19749" y="14087"/>
                  <a:pt x="19779" y="13996"/>
                </a:cubicBezTo>
                <a:cubicBezTo>
                  <a:pt x="19837" y="13817"/>
                  <a:pt x="19917" y="13686"/>
                  <a:pt x="20013" y="13616"/>
                </a:cubicBezTo>
                <a:cubicBezTo>
                  <a:pt x="20132" y="13528"/>
                  <a:pt x="20209" y="13413"/>
                  <a:pt x="20256" y="13209"/>
                </a:cubicBezTo>
                <a:cubicBezTo>
                  <a:pt x="20302" y="13005"/>
                  <a:pt x="20321" y="12712"/>
                  <a:pt x="20323" y="12275"/>
                </a:cubicBezTo>
                <a:cubicBezTo>
                  <a:pt x="20323" y="12069"/>
                  <a:pt x="20329" y="11906"/>
                  <a:pt x="20336" y="11765"/>
                </a:cubicBezTo>
                <a:cubicBezTo>
                  <a:pt x="20339" y="11719"/>
                  <a:pt x="20341" y="11683"/>
                  <a:pt x="20345" y="11643"/>
                </a:cubicBezTo>
                <a:cubicBezTo>
                  <a:pt x="20353" y="11548"/>
                  <a:pt x="20366" y="11459"/>
                  <a:pt x="20381" y="11393"/>
                </a:cubicBezTo>
                <a:cubicBezTo>
                  <a:pt x="20386" y="11371"/>
                  <a:pt x="20392" y="11343"/>
                  <a:pt x="20398" y="11323"/>
                </a:cubicBezTo>
                <a:cubicBezTo>
                  <a:pt x="20422" y="11247"/>
                  <a:pt x="20454" y="11185"/>
                  <a:pt x="20495" y="11142"/>
                </a:cubicBezTo>
                <a:cubicBezTo>
                  <a:pt x="20542" y="11094"/>
                  <a:pt x="20601" y="11064"/>
                  <a:pt x="20674" y="11038"/>
                </a:cubicBezTo>
                <a:cubicBezTo>
                  <a:pt x="20865" y="10970"/>
                  <a:pt x="21078" y="11090"/>
                  <a:pt x="21151" y="11315"/>
                </a:cubicBezTo>
                <a:cubicBezTo>
                  <a:pt x="21184" y="11418"/>
                  <a:pt x="21220" y="11495"/>
                  <a:pt x="21254" y="11557"/>
                </a:cubicBezTo>
                <a:cubicBezTo>
                  <a:pt x="21255" y="11558"/>
                  <a:pt x="21254" y="11565"/>
                  <a:pt x="21254" y="11566"/>
                </a:cubicBezTo>
                <a:cubicBezTo>
                  <a:pt x="21255" y="11567"/>
                  <a:pt x="21256" y="11565"/>
                  <a:pt x="21257" y="11566"/>
                </a:cubicBezTo>
                <a:cubicBezTo>
                  <a:pt x="21266" y="11581"/>
                  <a:pt x="21273" y="11596"/>
                  <a:pt x="21282" y="11609"/>
                </a:cubicBezTo>
                <a:cubicBezTo>
                  <a:pt x="21283" y="11610"/>
                  <a:pt x="21284" y="11607"/>
                  <a:pt x="21285" y="11609"/>
                </a:cubicBezTo>
                <a:cubicBezTo>
                  <a:pt x="21286" y="11610"/>
                  <a:pt x="21287" y="11616"/>
                  <a:pt x="21288" y="11617"/>
                </a:cubicBezTo>
                <a:cubicBezTo>
                  <a:pt x="21288" y="11619"/>
                  <a:pt x="21289" y="11616"/>
                  <a:pt x="21290" y="11617"/>
                </a:cubicBezTo>
                <a:cubicBezTo>
                  <a:pt x="21291" y="11618"/>
                  <a:pt x="21293" y="11617"/>
                  <a:pt x="21293" y="11617"/>
                </a:cubicBezTo>
                <a:cubicBezTo>
                  <a:pt x="21324" y="11661"/>
                  <a:pt x="21354" y="11702"/>
                  <a:pt x="21382" y="11713"/>
                </a:cubicBezTo>
                <a:cubicBezTo>
                  <a:pt x="21407" y="11722"/>
                  <a:pt x="21430" y="11717"/>
                  <a:pt x="21452" y="11704"/>
                </a:cubicBezTo>
                <a:cubicBezTo>
                  <a:pt x="21474" y="11691"/>
                  <a:pt x="21493" y="11669"/>
                  <a:pt x="21511" y="11635"/>
                </a:cubicBezTo>
                <a:cubicBezTo>
                  <a:pt x="21528" y="11601"/>
                  <a:pt x="21545" y="11550"/>
                  <a:pt x="21558" y="11496"/>
                </a:cubicBezTo>
                <a:cubicBezTo>
                  <a:pt x="21571" y="11441"/>
                  <a:pt x="21582" y="11381"/>
                  <a:pt x="21589" y="11306"/>
                </a:cubicBezTo>
                <a:cubicBezTo>
                  <a:pt x="21596" y="11231"/>
                  <a:pt x="21600" y="11141"/>
                  <a:pt x="21600" y="11047"/>
                </a:cubicBezTo>
                <a:cubicBezTo>
                  <a:pt x="21600" y="10919"/>
                  <a:pt x="21592" y="10829"/>
                  <a:pt x="21578" y="10744"/>
                </a:cubicBezTo>
                <a:cubicBezTo>
                  <a:pt x="21568" y="10688"/>
                  <a:pt x="21557" y="10628"/>
                  <a:pt x="21539" y="10588"/>
                </a:cubicBezTo>
                <a:cubicBezTo>
                  <a:pt x="21523" y="10554"/>
                  <a:pt x="21503" y="10526"/>
                  <a:pt x="21480" y="10502"/>
                </a:cubicBezTo>
                <a:cubicBezTo>
                  <a:pt x="21387" y="10405"/>
                  <a:pt x="21227" y="10382"/>
                  <a:pt x="20958" y="10389"/>
                </a:cubicBezTo>
                <a:lnTo>
                  <a:pt x="20320" y="10406"/>
                </a:lnTo>
                <a:lnTo>
                  <a:pt x="20339" y="7310"/>
                </a:lnTo>
                <a:lnTo>
                  <a:pt x="20359" y="4221"/>
                </a:lnTo>
                <a:lnTo>
                  <a:pt x="18507" y="4325"/>
                </a:lnTo>
                <a:cubicBezTo>
                  <a:pt x="18032" y="4349"/>
                  <a:pt x="17648" y="4405"/>
                  <a:pt x="17332" y="4472"/>
                </a:cubicBezTo>
                <a:cubicBezTo>
                  <a:pt x="17329" y="4473"/>
                  <a:pt x="17328" y="4471"/>
                  <a:pt x="17324" y="4472"/>
                </a:cubicBezTo>
                <a:cubicBezTo>
                  <a:pt x="17115" y="4517"/>
                  <a:pt x="16915" y="4563"/>
                  <a:pt x="16811" y="4619"/>
                </a:cubicBezTo>
                <a:cubicBezTo>
                  <a:pt x="16723" y="4666"/>
                  <a:pt x="16677" y="4716"/>
                  <a:pt x="16680" y="4766"/>
                </a:cubicBezTo>
                <a:cubicBezTo>
                  <a:pt x="16691" y="4961"/>
                  <a:pt x="16715" y="6307"/>
                  <a:pt x="16733" y="7759"/>
                </a:cubicBezTo>
                <a:cubicBezTo>
                  <a:pt x="16740" y="8390"/>
                  <a:pt x="16745" y="8870"/>
                  <a:pt x="16744" y="9239"/>
                </a:cubicBezTo>
                <a:cubicBezTo>
                  <a:pt x="16744" y="9240"/>
                  <a:pt x="16744" y="9246"/>
                  <a:pt x="16744" y="9247"/>
                </a:cubicBezTo>
                <a:cubicBezTo>
                  <a:pt x="16743" y="9579"/>
                  <a:pt x="16732" y="9798"/>
                  <a:pt x="16719" y="9974"/>
                </a:cubicBezTo>
                <a:cubicBezTo>
                  <a:pt x="16710" y="10089"/>
                  <a:pt x="16701" y="10200"/>
                  <a:pt x="16685" y="10268"/>
                </a:cubicBezTo>
                <a:cubicBezTo>
                  <a:pt x="16668" y="10339"/>
                  <a:pt x="16642" y="10378"/>
                  <a:pt x="16616" y="10415"/>
                </a:cubicBezTo>
                <a:cubicBezTo>
                  <a:pt x="16578" y="10468"/>
                  <a:pt x="16535" y="10509"/>
                  <a:pt x="16473" y="10536"/>
                </a:cubicBezTo>
                <a:cubicBezTo>
                  <a:pt x="16419" y="10561"/>
                  <a:pt x="16369" y="10560"/>
                  <a:pt x="16323" y="10545"/>
                </a:cubicBezTo>
                <a:cubicBezTo>
                  <a:pt x="16312" y="10541"/>
                  <a:pt x="16305" y="10524"/>
                  <a:pt x="16295" y="10519"/>
                </a:cubicBezTo>
                <a:cubicBezTo>
                  <a:pt x="16294" y="10518"/>
                  <a:pt x="16293" y="10519"/>
                  <a:pt x="16292" y="10519"/>
                </a:cubicBezTo>
                <a:cubicBezTo>
                  <a:pt x="16290" y="10518"/>
                  <a:pt x="16288" y="10520"/>
                  <a:pt x="16286" y="10519"/>
                </a:cubicBezTo>
                <a:cubicBezTo>
                  <a:pt x="16251" y="10497"/>
                  <a:pt x="16217" y="10465"/>
                  <a:pt x="16186" y="10415"/>
                </a:cubicBezTo>
                <a:cubicBezTo>
                  <a:pt x="16151" y="10361"/>
                  <a:pt x="16117" y="10284"/>
                  <a:pt x="16088" y="10190"/>
                </a:cubicBezTo>
                <a:cubicBezTo>
                  <a:pt x="16025" y="9983"/>
                  <a:pt x="15976" y="9692"/>
                  <a:pt x="15941" y="9291"/>
                </a:cubicBezTo>
                <a:cubicBezTo>
                  <a:pt x="15923" y="9091"/>
                  <a:pt x="15910" y="8867"/>
                  <a:pt x="15899" y="8616"/>
                </a:cubicBezTo>
                <a:cubicBezTo>
                  <a:pt x="15887" y="8363"/>
                  <a:pt x="15879" y="8083"/>
                  <a:pt x="15874" y="7777"/>
                </a:cubicBezTo>
                <a:cubicBezTo>
                  <a:pt x="15868" y="7472"/>
                  <a:pt x="15865" y="7143"/>
                  <a:pt x="15865" y="6782"/>
                </a:cubicBezTo>
                <a:lnTo>
                  <a:pt x="15865" y="4247"/>
                </a:lnTo>
                <a:lnTo>
                  <a:pt x="14345" y="4282"/>
                </a:lnTo>
                <a:lnTo>
                  <a:pt x="12825" y="4325"/>
                </a:lnTo>
                <a:lnTo>
                  <a:pt x="12789" y="5285"/>
                </a:lnTo>
                <a:cubicBezTo>
                  <a:pt x="12782" y="5471"/>
                  <a:pt x="12770" y="5619"/>
                  <a:pt x="12755" y="5744"/>
                </a:cubicBezTo>
                <a:cubicBezTo>
                  <a:pt x="12740" y="5867"/>
                  <a:pt x="12723" y="5965"/>
                  <a:pt x="12697" y="6038"/>
                </a:cubicBezTo>
                <a:cubicBezTo>
                  <a:pt x="12671" y="6111"/>
                  <a:pt x="12637" y="6162"/>
                  <a:pt x="12596" y="6194"/>
                </a:cubicBezTo>
                <a:cubicBezTo>
                  <a:pt x="12555" y="6226"/>
                  <a:pt x="12506" y="6237"/>
                  <a:pt x="12446" y="6237"/>
                </a:cubicBezTo>
                <a:cubicBezTo>
                  <a:pt x="12324" y="6236"/>
                  <a:pt x="12249" y="6180"/>
                  <a:pt x="12197" y="6021"/>
                </a:cubicBezTo>
                <a:cubicBezTo>
                  <a:pt x="12146" y="5861"/>
                  <a:pt x="12118" y="5601"/>
                  <a:pt x="12103" y="5182"/>
                </a:cubicBezTo>
                <a:cubicBezTo>
                  <a:pt x="12084" y="4678"/>
                  <a:pt x="12069" y="4413"/>
                  <a:pt x="11988" y="4291"/>
                </a:cubicBezTo>
                <a:cubicBezTo>
                  <a:pt x="11948" y="4229"/>
                  <a:pt x="11892" y="4209"/>
                  <a:pt x="11812" y="4204"/>
                </a:cubicBezTo>
                <a:cubicBezTo>
                  <a:pt x="11733" y="4199"/>
                  <a:pt x="11631" y="4212"/>
                  <a:pt x="11495" y="4239"/>
                </a:cubicBezTo>
                <a:lnTo>
                  <a:pt x="10923" y="4351"/>
                </a:lnTo>
                <a:lnTo>
                  <a:pt x="10889" y="3028"/>
                </a:lnTo>
                <a:cubicBezTo>
                  <a:pt x="10871" y="2299"/>
                  <a:pt x="10831" y="1325"/>
                  <a:pt x="10797" y="856"/>
                </a:cubicBezTo>
                <a:lnTo>
                  <a:pt x="10736" y="0"/>
                </a:lnTo>
                <a:lnTo>
                  <a:pt x="9640" y="0"/>
                </a:lnTo>
                <a:close/>
                <a:moveTo>
                  <a:pt x="7252" y="7690"/>
                </a:moveTo>
                <a:cubicBezTo>
                  <a:pt x="7302" y="7677"/>
                  <a:pt x="7366" y="7692"/>
                  <a:pt x="7433" y="7707"/>
                </a:cubicBezTo>
                <a:cubicBezTo>
                  <a:pt x="7537" y="7732"/>
                  <a:pt x="7654" y="7780"/>
                  <a:pt x="7810" y="7863"/>
                </a:cubicBezTo>
                <a:cubicBezTo>
                  <a:pt x="8316" y="8135"/>
                  <a:pt x="8359" y="8245"/>
                  <a:pt x="8359" y="9282"/>
                </a:cubicBezTo>
                <a:cubicBezTo>
                  <a:pt x="8359" y="9823"/>
                  <a:pt x="8355" y="10099"/>
                  <a:pt x="8276" y="10259"/>
                </a:cubicBezTo>
                <a:cubicBezTo>
                  <a:pt x="8196" y="10420"/>
                  <a:pt x="8043" y="10465"/>
                  <a:pt x="7749" y="10519"/>
                </a:cubicBezTo>
                <a:cubicBezTo>
                  <a:pt x="7575" y="10550"/>
                  <a:pt x="7432" y="10545"/>
                  <a:pt x="7316" y="10502"/>
                </a:cubicBezTo>
                <a:cubicBezTo>
                  <a:pt x="7084" y="10414"/>
                  <a:pt x="6960" y="10160"/>
                  <a:pt x="6923" y="9697"/>
                </a:cubicBezTo>
                <a:cubicBezTo>
                  <a:pt x="6914" y="9592"/>
                  <a:pt x="6912" y="9479"/>
                  <a:pt x="6912" y="9351"/>
                </a:cubicBezTo>
                <a:cubicBezTo>
                  <a:pt x="6912" y="9338"/>
                  <a:pt x="6912" y="9329"/>
                  <a:pt x="6912" y="9316"/>
                </a:cubicBezTo>
                <a:cubicBezTo>
                  <a:pt x="6913" y="9172"/>
                  <a:pt x="6918" y="9014"/>
                  <a:pt x="6929" y="8841"/>
                </a:cubicBezTo>
                <a:cubicBezTo>
                  <a:pt x="6939" y="8674"/>
                  <a:pt x="6951" y="8535"/>
                  <a:pt x="6965" y="8408"/>
                </a:cubicBezTo>
                <a:cubicBezTo>
                  <a:pt x="6970" y="8357"/>
                  <a:pt x="6978" y="8315"/>
                  <a:pt x="6984" y="8270"/>
                </a:cubicBezTo>
                <a:cubicBezTo>
                  <a:pt x="6994" y="8198"/>
                  <a:pt x="7005" y="8128"/>
                  <a:pt x="7018" y="8071"/>
                </a:cubicBezTo>
                <a:cubicBezTo>
                  <a:pt x="7025" y="8036"/>
                  <a:pt x="7034" y="7997"/>
                  <a:pt x="7043" y="7967"/>
                </a:cubicBezTo>
                <a:cubicBezTo>
                  <a:pt x="7058" y="7917"/>
                  <a:pt x="7077" y="7873"/>
                  <a:pt x="7096" y="7837"/>
                </a:cubicBezTo>
                <a:cubicBezTo>
                  <a:pt x="7097" y="7836"/>
                  <a:pt x="7098" y="7839"/>
                  <a:pt x="7099" y="7837"/>
                </a:cubicBezTo>
                <a:cubicBezTo>
                  <a:pt x="7103" y="7829"/>
                  <a:pt x="7111" y="7820"/>
                  <a:pt x="7115" y="7811"/>
                </a:cubicBezTo>
                <a:cubicBezTo>
                  <a:pt x="7121" y="7802"/>
                  <a:pt x="7126" y="7785"/>
                  <a:pt x="7132" y="7777"/>
                </a:cubicBezTo>
                <a:cubicBezTo>
                  <a:pt x="7166" y="7734"/>
                  <a:pt x="7205" y="7703"/>
                  <a:pt x="7252" y="7690"/>
                </a:cubicBezTo>
                <a:close/>
                <a:moveTo>
                  <a:pt x="13734" y="7699"/>
                </a:moveTo>
                <a:cubicBezTo>
                  <a:pt x="13821" y="7692"/>
                  <a:pt x="13928" y="7704"/>
                  <a:pt x="14058" y="7725"/>
                </a:cubicBezTo>
                <a:lnTo>
                  <a:pt x="14705" y="7829"/>
                </a:lnTo>
                <a:lnTo>
                  <a:pt x="14705" y="9109"/>
                </a:lnTo>
                <a:lnTo>
                  <a:pt x="14705" y="10406"/>
                </a:lnTo>
                <a:lnTo>
                  <a:pt x="13969" y="10519"/>
                </a:lnTo>
                <a:cubicBezTo>
                  <a:pt x="13566" y="10579"/>
                  <a:pt x="13327" y="10555"/>
                  <a:pt x="13210" y="10406"/>
                </a:cubicBezTo>
                <a:cubicBezTo>
                  <a:pt x="13181" y="10369"/>
                  <a:pt x="13161" y="10331"/>
                  <a:pt x="13146" y="10277"/>
                </a:cubicBezTo>
                <a:cubicBezTo>
                  <a:pt x="13143" y="10265"/>
                  <a:pt x="13143" y="10246"/>
                  <a:pt x="13140" y="10233"/>
                </a:cubicBezTo>
                <a:cubicBezTo>
                  <a:pt x="13132" y="10195"/>
                  <a:pt x="13126" y="10159"/>
                  <a:pt x="13123" y="10112"/>
                </a:cubicBezTo>
                <a:cubicBezTo>
                  <a:pt x="13122" y="10086"/>
                  <a:pt x="13123" y="10055"/>
                  <a:pt x="13123" y="10026"/>
                </a:cubicBezTo>
                <a:cubicBezTo>
                  <a:pt x="13124" y="9995"/>
                  <a:pt x="13124" y="9956"/>
                  <a:pt x="13126" y="9922"/>
                </a:cubicBezTo>
                <a:cubicBezTo>
                  <a:pt x="13134" y="9803"/>
                  <a:pt x="13152" y="9676"/>
                  <a:pt x="13179" y="9515"/>
                </a:cubicBezTo>
                <a:cubicBezTo>
                  <a:pt x="13238" y="9174"/>
                  <a:pt x="13312" y="8602"/>
                  <a:pt x="13347" y="8252"/>
                </a:cubicBezTo>
                <a:cubicBezTo>
                  <a:pt x="13358" y="8142"/>
                  <a:pt x="13374" y="8059"/>
                  <a:pt x="13397" y="7984"/>
                </a:cubicBezTo>
                <a:cubicBezTo>
                  <a:pt x="13405" y="7957"/>
                  <a:pt x="13420" y="7930"/>
                  <a:pt x="13430" y="7906"/>
                </a:cubicBezTo>
                <a:cubicBezTo>
                  <a:pt x="13450" y="7865"/>
                  <a:pt x="13472" y="7831"/>
                  <a:pt x="13500" y="7803"/>
                </a:cubicBezTo>
                <a:cubicBezTo>
                  <a:pt x="13516" y="7786"/>
                  <a:pt x="13531" y="7771"/>
                  <a:pt x="13550" y="7759"/>
                </a:cubicBezTo>
                <a:cubicBezTo>
                  <a:pt x="13600" y="7729"/>
                  <a:pt x="13659" y="7704"/>
                  <a:pt x="13734" y="7699"/>
                </a:cubicBezTo>
                <a:close/>
                <a:moveTo>
                  <a:pt x="18186" y="7707"/>
                </a:moveTo>
                <a:cubicBezTo>
                  <a:pt x="18294" y="7670"/>
                  <a:pt x="18420" y="7669"/>
                  <a:pt x="18560" y="7707"/>
                </a:cubicBezTo>
                <a:cubicBezTo>
                  <a:pt x="18789" y="7771"/>
                  <a:pt x="18923" y="7841"/>
                  <a:pt x="19012" y="8010"/>
                </a:cubicBezTo>
                <a:cubicBezTo>
                  <a:pt x="19100" y="8180"/>
                  <a:pt x="19142" y="8452"/>
                  <a:pt x="19182" y="8910"/>
                </a:cubicBezTo>
                <a:cubicBezTo>
                  <a:pt x="19232" y="9489"/>
                  <a:pt x="19241" y="10103"/>
                  <a:pt x="19207" y="10277"/>
                </a:cubicBezTo>
                <a:cubicBezTo>
                  <a:pt x="19184" y="10393"/>
                  <a:pt x="19065" y="10468"/>
                  <a:pt x="18897" y="10519"/>
                </a:cubicBezTo>
                <a:cubicBezTo>
                  <a:pt x="18751" y="10563"/>
                  <a:pt x="18566" y="10581"/>
                  <a:pt x="18378" y="10579"/>
                </a:cubicBezTo>
                <a:cubicBezTo>
                  <a:pt x="18325" y="10579"/>
                  <a:pt x="18284" y="10575"/>
                  <a:pt x="18231" y="10571"/>
                </a:cubicBezTo>
                <a:cubicBezTo>
                  <a:pt x="18048" y="10557"/>
                  <a:pt x="17878" y="10529"/>
                  <a:pt x="17731" y="10476"/>
                </a:cubicBezTo>
                <a:cubicBezTo>
                  <a:pt x="17635" y="10440"/>
                  <a:pt x="17546" y="10398"/>
                  <a:pt x="17486" y="10346"/>
                </a:cubicBezTo>
                <a:cubicBezTo>
                  <a:pt x="17432" y="10299"/>
                  <a:pt x="17397" y="10249"/>
                  <a:pt x="17385" y="10190"/>
                </a:cubicBezTo>
                <a:cubicBezTo>
                  <a:pt x="17363" y="10078"/>
                  <a:pt x="17372" y="9956"/>
                  <a:pt x="17405" y="9844"/>
                </a:cubicBezTo>
                <a:cubicBezTo>
                  <a:pt x="17438" y="9732"/>
                  <a:pt x="17494" y="9626"/>
                  <a:pt x="17567" y="9567"/>
                </a:cubicBezTo>
                <a:cubicBezTo>
                  <a:pt x="17641" y="9507"/>
                  <a:pt x="17701" y="9406"/>
                  <a:pt x="17737" y="9282"/>
                </a:cubicBezTo>
                <a:cubicBezTo>
                  <a:pt x="17755" y="9219"/>
                  <a:pt x="17767" y="9144"/>
                  <a:pt x="17773" y="9074"/>
                </a:cubicBezTo>
                <a:cubicBezTo>
                  <a:pt x="17779" y="9005"/>
                  <a:pt x="17779" y="8937"/>
                  <a:pt x="17770" y="8867"/>
                </a:cubicBezTo>
                <a:cubicBezTo>
                  <a:pt x="17759" y="8776"/>
                  <a:pt x="17755" y="8690"/>
                  <a:pt x="17754" y="8607"/>
                </a:cubicBezTo>
                <a:cubicBezTo>
                  <a:pt x="17753" y="8579"/>
                  <a:pt x="17756" y="8556"/>
                  <a:pt x="17756" y="8529"/>
                </a:cubicBezTo>
                <a:cubicBezTo>
                  <a:pt x="17756" y="8527"/>
                  <a:pt x="17756" y="8523"/>
                  <a:pt x="17756" y="8521"/>
                </a:cubicBezTo>
                <a:cubicBezTo>
                  <a:pt x="17758" y="8483"/>
                  <a:pt x="17761" y="8444"/>
                  <a:pt x="17765" y="8408"/>
                </a:cubicBezTo>
                <a:cubicBezTo>
                  <a:pt x="17766" y="8394"/>
                  <a:pt x="17766" y="8379"/>
                  <a:pt x="17768" y="8365"/>
                </a:cubicBezTo>
                <a:cubicBezTo>
                  <a:pt x="17771" y="8340"/>
                  <a:pt x="17774" y="8320"/>
                  <a:pt x="17779" y="8296"/>
                </a:cubicBezTo>
                <a:cubicBezTo>
                  <a:pt x="17791" y="8224"/>
                  <a:pt x="17804" y="8157"/>
                  <a:pt x="17826" y="8097"/>
                </a:cubicBezTo>
                <a:cubicBezTo>
                  <a:pt x="17858" y="8011"/>
                  <a:pt x="17903" y="7941"/>
                  <a:pt x="17952" y="7880"/>
                </a:cubicBezTo>
                <a:cubicBezTo>
                  <a:pt x="17953" y="7879"/>
                  <a:pt x="17953" y="7873"/>
                  <a:pt x="17954" y="7872"/>
                </a:cubicBezTo>
                <a:cubicBezTo>
                  <a:pt x="17969" y="7854"/>
                  <a:pt x="17986" y="7844"/>
                  <a:pt x="18002" y="7829"/>
                </a:cubicBezTo>
                <a:cubicBezTo>
                  <a:pt x="18003" y="7828"/>
                  <a:pt x="18004" y="7829"/>
                  <a:pt x="18005" y="7829"/>
                </a:cubicBezTo>
                <a:cubicBezTo>
                  <a:pt x="18059" y="7777"/>
                  <a:pt x="18117" y="7731"/>
                  <a:pt x="18186" y="7707"/>
                </a:cubicBezTo>
                <a:close/>
                <a:moveTo>
                  <a:pt x="3576" y="7742"/>
                </a:moveTo>
                <a:cubicBezTo>
                  <a:pt x="3640" y="7751"/>
                  <a:pt x="3689" y="7787"/>
                  <a:pt x="3732" y="7837"/>
                </a:cubicBezTo>
                <a:cubicBezTo>
                  <a:pt x="3747" y="7856"/>
                  <a:pt x="3764" y="7882"/>
                  <a:pt x="3777" y="7906"/>
                </a:cubicBezTo>
                <a:cubicBezTo>
                  <a:pt x="3778" y="7909"/>
                  <a:pt x="3781" y="7904"/>
                  <a:pt x="3782" y="7906"/>
                </a:cubicBezTo>
                <a:cubicBezTo>
                  <a:pt x="3787" y="7916"/>
                  <a:pt x="3792" y="7931"/>
                  <a:pt x="3796" y="7941"/>
                </a:cubicBezTo>
                <a:cubicBezTo>
                  <a:pt x="3797" y="7942"/>
                  <a:pt x="3799" y="7940"/>
                  <a:pt x="3799" y="7941"/>
                </a:cubicBezTo>
                <a:cubicBezTo>
                  <a:pt x="3799" y="7942"/>
                  <a:pt x="3799" y="7949"/>
                  <a:pt x="3799" y="7950"/>
                </a:cubicBezTo>
                <a:cubicBezTo>
                  <a:pt x="3820" y="8002"/>
                  <a:pt x="3838" y="8057"/>
                  <a:pt x="3852" y="8131"/>
                </a:cubicBezTo>
                <a:cubicBezTo>
                  <a:pt x="3872" y="8243"/>
                  <a:pt x="3883" y="8388"/>
                  <a:pt x="3888" y="8555"/>
                </a:cubicBezTo>
                <a:cubicBezTo>
                  <a:pt x="3890" y="8601"/>
                  <a:pt x="3893" y="8652"/>
                  <a:pt x="3894" y="8702"/>
                </a:cubicBezTo>
                <a:cubicBezTo>
                  <a:pt x="3894" y="8704"/>
                  <a:pt x="3894" y="8710"/>
                  <a:pt x="3894" y="8711"/>
                </a:cubicBezTo>
                <a:cubicBezTo>
                  <a:pt x="3896" y="8888"/>
                  <a:pt x="3891" y="9080"/>
                  <a:pt x="3883" y="9316"/>
                </a:cubicBezTo>
                <a:cubicBezTo>
                  <a:pt x="3864" y="9834"/>
                  <a:pt x="3848" y="10103"/>
                  <a:pt x="3754" y="10259"/>
                </a:cubicBezTo>
                <a:cubicBezTo>
                  <a:pt x="3660" y="10416"/>
                  <a:pt x="3491" y="10466"/>
                  <a:pt x="3169" y="10519"/>
                </a:cubicBezTo>
                <a:cubicBezTo>
                  <a:pt x="3002" y="10546"/>
                  <a:pt x="2849" y="10542"/>
                  <a:pt x="2720" y="10528"/>
                </a:cubicBezTo>
                <a:cubicBezTo>
                  <a:pt x="2718" y="10527"/>
                  <a:pt x="2716" y="10528"/>
                  <a:pt x="2714" y="10528"/>
                </a:cubicBezTo>
                <a:cubicBezTo>
                  <a:pt x="2629" y="10518"/>
                  <a:pt x="2550" y="10501"/>
                  <a:pt x="2499" y="10476"/>
                </a:cubicBezTo>
                <a:cubicBezTo>
                  <a:pt x="2456" y="10454"/>
                  <a:pt x="2428" y="10429"/>
                  <a:pt x="2418" y="10398"/>
                </a:cubicBezTo>
                <a:cubicBezTo>
                  <a:pt x="2408" y="10366"/>
                  <a:pt x="2404" y="10306"/>
                  <a:pt x="2404" y="10225"/>
                </a:cubicBezTo>
                <a:cubicBezTo>
                  <a:pt x="2404" y="10123"/>
                  <a:pt x="2416" y="9972"/>
                  <a:pt x="2429" y="9818"/>
                </a:cubicBezTo>
                <a:cubicBezTo>
                  <a:pt x="2448" y="9600"/>
                  <a:pt x="2474" y="9358"/>
                  <a:pt x="2516" y="9100"/>
                </a:cubicBezTo>
                <a:cubicBezTo>
                  <a:pt x="2550" y="8889"/>
                  <a:pt x="2586" y="8719"/>
                  <a:pt x="2625" y="8573"/>
                </a:cubicBezTo>
                <a:cubicBezTo>
                  <a:pt x="2663" y="8428"/>
                  <a:pt x="2704" y="8305"/>
                  <a:pt x="2756" y="8209"/>
                </a:cubicBezTo>
                <a:cubicBezTo>
                  <a:pt x="2860" y="8016"/>
                  <a:pt x="3000" y="7914"/>
                  <a:pt x="3205" y="7829"/>
                </a:cubicBezTo>
                <a:cubicBezTo>
                  <a:pt x="3357" y="7765"/>
                  <a:pt x="3479" y="7729"/>
                  <a:pt x="3576" y="7742"/>
                </a:cubicBezTo>
                <a:close/>
                <a:moveTo>
                  <a:pt x="3300" y="11436"/>
                </a:moveTo>
                <a:cubicBezTo>
                  <a:pt x="3339" y="11441"/>
                  <a:pt x="3377" y="11483"/>
                  <a:pt x="3408" y="11540"/>
                </a:cubicBezTo>
                <a:cubicBezTo>
                  <a:pt x="3416" y="11553"/>
                  <a:pt x="3421" y="11576"/>
                  <a:pt x="3428" y="11592"/>
                </a:cubicBezTo>
                <a:cubicBezTo>
                  <a:pt x="3448" y="11640"/>
                  <a:pt x="3462" y="11692"/>
                  <a:pt x="3473" y="11756"/>
                </a:cubicBezTo>
                <a:cubicBezTo>
                  <a:pt x="3479" y="11791"/>
                  <a:pt x="3487" y="11821"/>
                  <a:pt x="3489" y="11860"/>
                </a:cubicBezTo>
                <a:cubicBezTo>
                  <a:pt x="3490" y="11875"/>
                  <a:pt x="3492" y="11887"/>
                  <a:pt x="3492" y="11903"/>
                </a:cubicBezTo>
                <a:cubicBezTo>
                  <a:pt x="3492" y="11904"/>
                  <a:pt x="3492" y="11910"/>
                  <a:pt x="3492" y="11912"/>
                </a:cubicBezTo>
                <a:cubicBezTo>
                  <a:pt x="3493" y="11984"/>
                  <a:pt x="3488" y="12052"/>
                  <a:pt x="3473" y="12128"/>
                </a:cubicBezTo>
                <a:cubicBezTo>
                  <a:pt x="3434" y="12322"/>
                  <a:pt x="3353" y="12482"/>
                  <a:pt x="3294" y="12482"/>
                </a:cubicBezTo>
                <a:cubicBezTo>
                  <a:pt x="3251" y="12482"/>
                  <a:pt x="3213" y="12439"/>
                  <a:pt x="3183" y="12370"/>
                </a:cubicBezTo>
                <a:cubicBezTo>
                  <a:pt x="3152" y="12302"/>
                  <a:pt x="3132" y="12212"/>
                  <a:pt x="3118" y="12111"/>
                </a:cubicBezTo>
                <a:cubicBezTo>
                  <a:pt x="3105" y="12009"/>
                  <a:pt x="3102" y="11900"/>
                  <a:pt x="3110" y="11799"/>
                </a:cubicBezTo>
                <a:cubicBezTo>
                  <a:pt x="3114" y="11747"/>
                  <a:pt x="3119" y="11705"/>
                  <a:pt x="3130" y="11661"/>
                </a:cubicBezTo>
                <a:cubicBezTo>
                  <a:pt x="3140" y="11617"/>
                  <a:pt x="3154" y="11572"/>
                  <a:pt x="3171" y="11540"/>
                </a:cubicBezTo>
                <a:cubicBezTo>
                  <a:pt x="3191" y="11501"/>
                  <a:pt x="3211" y="11470"/>
                  <a:pt x="3233" y="11453"/>
                </a:cubicBezTo>
                <a:cubicBezTo>
                  <a:pt x="3254" y="11436"/>
                  <a:pt x="3278" y="11433"/>
                  <a:pt x="3300" y="11436"/>
                </a:cubicBezTo>
                <a:close/>
                <a:moveTo>
                  <a:pt x="14440" y="11496"/>
                </a:moveTo>
                <a:cubicBezTo>
                  <a:pt x="14462" y="11486"/>
                  <a:pt x="14486" y="11508"/>
                  <a:pt x="14507" y="11531"/>
                </a:cubicBezTo>
                <a:cubicBezTo>
                  <a:pt x="14513" y="11538"/>
                  <a:pt x="14518" y="11539"/>
                  <a:pt x="14524" y="11548"/>
                </a:cubicBezTo>
                <a:cubicBezTo>
                  <a:pt x="14545" y="11582"/>
                  <a:pt x="14563" y="11629"/>
                  <a:pt x="14577" y="11695"/>
                </a:cubicBezTo>
                <a:cubicBezTo>
                  <a:pt x="14586" y="11745"/>
                  <a:pt x="14593" y="11797"/>
                  <a:pt x="14596" y="11851"/>
                </a:cubicBezTo>
                <a:cubicBezTo>
                  <a:pt x="14602" y="11959"/>
                  <a:pt x="14591" y="12073"/>
                  <a:pt x="14571" y="12162"/>
                </a:cubicBezTo>
                <a:cubicBezTo>
                  <a:pt x="14561" y="12207"/>
                  <a:pt x="14548" y="12244"/>
                  <a:pt x="14532" y="12275"/>
                </a:cubicBezTo>
                <a:cubicBezTo>
                  <a:pt x="14468" y="12397"/>
                  <a:pt x="14384" y="12334"/>
                  <a:pt x="14345" y="12136"/>
                </a:cubicBezTo>
                <a:cubicBezTo>
                  <a:pt x="14335" y="12086"/>
                  <a:pt x="14328" y="12036"/>
                  <a:pt x="14326" y="11981"/>
                </a:cubicBezTo>
                <a:cubicBezTo>
                  <a:pt x="14323" y="11928"/>
                  <a:pt x="14325" y="11876"/>
                  <a:pt x="14328" y="11825"/>
                </a:cubicBezTo>
                <a:cubicBezTo>
                  <a:pt x="14328" y="11824"/>
                  <a:pt x="14328" y="11818"/>
                  <a:pt x="14328" y="11816"/>
                </a:cubicBezTo>
                <a:cubicBezTo>
                  <a:pt x="14332" y="11765"/>
                  <a:pt x="14341" y="11722"/>
                  <a:pt x="14351" y="11678"/>
                </a:cubicBezTo>
                <a:cubicBezTo>
                  <a:pt x="14361" y="11632"/>
                  <a:pt x="14374" y="11588"/>
                  <a:pt x="14390" y="11557"/>
                </a:cubicBezTo>
                <a:cubicBezTo>
                  <a:pt x="14406" y="11526"/>
                  <a:pt x="14423" y="11505"/>
                  <a:pt x="14440" y="11496"/>
                </a:cubicBezTo>
                <a:close/>
                <a:moveTo>
                  <a:pt x="18588" y="11877"/>
                </a:moveTo>
                <a:cubicBezTo>
                  <a:pt x="18640" y="11852"/>
                  <a:pt x="18698" y="11928"/>
                  <a:pt x="18727" y="12076"/>
                </a:cubicBezTo>
                <a:cubicBezTo>
                  <a:pt x="18766" y="12273"/>
                  <a:pt x="18746" y="12525"/>
                  <a:pt x="18682" y="12647"/>
                </a:cubicBezTo>
                <a:cubicBezTo>
                  <a:pt x="18619" y="12769"/>
                  <a:pt x="18532" y="12714"/>
                  <a:pt x="18493" y="12517"/>
                </a:cubicBezTo>
                <a:cubicBezTo>
                  <a:pt x="18453" y="12320"/>
                  <a:pt x="18477" y="12059"/>
                  <a:pt x="18540" y="11938"/>
                </a:cubicBezTo>
                <a:cubicBezTo>
                  <a:pt x="18556" y="11907"/>
                  <a:pt x="18570" y="11885"/>
                  <a:pt x="18588" y="1187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rPr lang="en-US" dirty="0" err="1" smtClean="0"/>
              <a:t>O</a:t>
            </a:r>
            <a:r>
              <a:rPr dirty="0" err="1" smtClean="0"/>
              <a:t>ntop</a:t>
            </a:r>
            <a:r>
              <a:rPr lang="en-US" dirty="0" smtClean="0"/>
              <a:t>-s</a:t>
            </a:r>
            <a:r>
              <a:rPr dirty="0" smtClean="0"/>
              <a:t>patial</a:t>
            </a:r>
            <a:r>
              <a:rPr lang="en-US" dirty="0" smtClean="0"/>
              <a:t> (ESWC 2016, ISWC 2016, FOSS4G-E 2017)</a:t>
            </a:r>
            <a:endParaRPr dirty="0"/>
          </a:p>
        </p:txBody>
      </p:sp>
      <p:sp>
        <p:nvSpPr>
          <p:cNvPr id="212" name="Shape 212"/>
          <p:cNvSpPr/>
          <p:nvPr/>
        </p:nvSpPr>
        <p:spPr>
          <a:xfrm>
            <a:off x="3191496" y="4990782"/>
            <a:ext cx="1620002" cy="997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600"/>
                </a:moveTo>
                <a:cubicBezTo>
                  <a:pt x="21600" y="5588"/>
                  <a:pt x="16765" y="7200"/>
                  <a:pt x="10800" y="7200"/>
                </a:cubicBezTo>
                <a:cubicBezTo>
                  <a:pt x="4835" y="7200"/>
                  <a:pt x="0" y="5588"/>
                  <a:pt x="0" y="3600"/>
                </a:cubicBezTo>
                <a:moveTo>
                  <a:pt x="0" y="3600"/>
                </a:moveTo>
                <a:cubicBezTo>
                  <a:pt x="0" y="1612"/>
                  <a:pt x="4835" y="0"/>
                  <a:pt x="10800" y="0"/>
                </a:cubicBezTo>
                <a:cubicBezTo>
                  <a:pt x="16765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16765" y="21600"/>
                  <a:pt x="10800" y="21600"/>
                </a:cubicBezTo>
                <a:cubicBezTo>
                  <a:pt x="4835" y="21600"/>
                  <a:pt x="0" y="19988"/>
                  <a:pt x="0" y="18000"/>
                </a:cubicBezTo>
                <a:close/>
              </a:path>
            </a:pathLst>
          </a:custGeom>
          <a:ln w="34920"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/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3191496" y="5368942"/>
            <a:ext cx="1620002" cy="407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Source</a:t>
            </a:r>
          </a:p>
        </p:txBody>
      </p:sp>
      <p:sp>
        <p:nvSpPr>
          <p:cNvPr id="215" name="Shape 215"/>
          <p:cNvSpPr/>
          <p:nvPr/>
        </p:nvSpPr>
        <p:spPr>
          <a:xfrm>
            <a:off x="6377449" y="3749045"/>
            <a:ext cx="1885364" cy="407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/>
              <a:t>Application</a:t>
            </a:r>
          </a:p>
        </p:txBody>
      </p:sp>
      <p:sp>
        <p:nvSpPr>
          <p:cNvPr id="217" name="Shape 217"/>
          <p:cNvSpPr/>
          <p:nvPr/>
        </p:nvSpPr>
        <p:spPr>
          <a:xfrm>
            <a:off x="884615" y="2486513"/>
            <a:ext cx="1325522" cy="407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/>
              <a:t>Ontology</a:t>
            </a:r>
          </a:p>
        </p:txBody>
      </p:sp>
      <p:sp>
        <p:nvSpPr>
          <p:cNvPr id="228" name="Shape 228"/>
          <p:cNvSpPr/>
          <p:nvPr/>
        </p:nvSpPr>
        <p:spPr>
          <a:xfrm>
            <a:off x="1462000" y="1416424"/>
            <a:ext cx="6215800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  <a:defRPr sz="2700">
                <a:solidFill>
                  <a:srgbClr val="1D71B8"/>
                </a:solidFill>
              </a:defRPr>
            </a:pPr>
            <a:r>
              <a:rPr dirty="0"/>
              <a:t>Find more at: 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//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ontop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-</a:t>
            </a:r>
            <a:r>
              <a:rPr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spatial</a:t>
            </a:r>
            <a:r>
              <a:rPr lang="en-US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.di.uoa.gr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33690"/>
            <a:ext cx="6194276" cy="464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378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overview (extending </a:t>
            </a:r>
            <a:r>
              <a:rPr lang="en-US" dirty="0" err="1" smtClean="0"/>
              <a:t>Ontop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80786"/>
            <a:ext cx="4233267" cy="40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04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484784"/>
            <a:ext cx="4040188" cy="508000"/>
          </a:xfrm>
        </p:spPr>
        <p:txBody>
          <a:bodyPr/>
          <a:lstStyle/>
          <a:p>
            <a:r>
              <a:rPr lang="en-US" dirty="0" smtClean="0"/>
              <a:t>R2RML mapping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988840"/>
            <a:ext cx="4040188" cy="4691062"/>
          </a:xfrm>
        </p:spPr>
        <p:txBody>
          <a:bodyPr/>
          <a:lstStyle/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&lt;</a:t>
            </a:r>
            <a:r>
              <a:rPr lang="en-US" sz="1200" dirty="0" err="1" smtClean="0"/>
              <a:t>cl_Geometries</a:t>
            </a:r>
            <a:r>
              <a:rPr lang="en-US" sz="1200" dirty="0" smtClean="0"/>
              <a:t>&gt;</a:t>
            </a:r>
          </a:p>
          <a:p>
            <a:pPr marL="0" indent="0">
              <a:buNone/>
            </a:pPr>
            <a:r>
              <a:rPr lang="en-US" sz="1200" dirty="0"/>
              <a:t>  </a:t>
            </a:r>
            <a:r>
              <a:rPr lang="en-US" sz="1200" dirty="0" smtClean="0"/>
              <a:t>   a </a:t>
            </a:r>
            <a:r>
              <a:rPr lang="en-US" sz="1200" dirty="0" err="1"/>
              <a:t>rr:TriplesMap</a:t>
            </a:r>
            <a:r>
              <a:rPr lang="en-US" sz="1200" dirty="0"/>
              <a:t>;</a:t>
            </a:r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</a:t>
            </a:r>
            <a:r>
              <a:rPr lang="en-US" sz="1200" dirty="0" err="1" smtClean="0"/>
              <a:t>rr:logicalTable</a:t>
            </a:r>
            <a:r>
              <a:rPr lang="en-US" sz="1200" dirty="0" smtClean="0"/>
              <a:t> </a:t>
            </a:r>
            <a:r>
              <a:rPr lang="en-US" sz="1200" dirty="0"/>
              <a:t>[ </a:t>
            </a:r>
            <a:r>
              <a:rPr lang="en-US" sz="1200" dirty="0" err="1"/>
              <a:t>rr:sqlQuery</a:t>
            </a:r>
            <a:r>
              <a:rPr lang="en-US" sz="1200" dirty="0"/>
              <a:t> </a:t>
            </a:r>
            <a:r>
              <a:rPr lang="en-US" sz="1200" dirty="0" smtClean="0"/>
              <a:t>""”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 </a:t>
            </a:r>
            <a:r>
              <a:rPr lang="en-US" sz="1200" b="1" dirty="0" smtClean="0"/>
              <a:t>select </a:t>
            </a:r>
            <a:r>
              <a:rPr lang="en-US" sz="1200" b="1" dirty="0"/>
              <a:t>id, </a:t>
            </a:r>
            <a:r>
              <a:rPr lang="en-US" sz="1200" b="1" dirty="0" err="1"/>
              <a:t>strdfgeo</a:t>
            </a:r>
            <a:r>
              <a:rPr lang="en-US" sz="1200" b="1" dirty="0"/>
              <a:t> from </a:t>
            </a:r>
            <a:r>
              <a:rPr lang="en-US" sz="1200" b="1" dirty="0" smtClean="0"/>
              <a:t>  </a:t>
            </a:r>
            <a:r>
              <a:rPr lang="en-US" sz="1200" b="1" dirty="0" err="1" smtClean="0"/>
              <a:t>geo_values</a:t>
            </a:r>
            <a:r>
              <a:rPr lang="en-US" sz="1200" b="1" dirty="0"/>
              <a:t> </a:t>
            </a:r>
            <a:r>
              <a:rPr lang="en-US" sz="1200" dirty="0" smtClean="0"/>
              <a:t>""" </a:t>
            </a:r>
            <a:r>
              <a:rPr lang="en-US" sz="1200" dirty="0"/>
              <a:t>];</a:t>
            </a:r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</a:t>
            </a:r>
            <a:r>
              <a:rPr lang="en-US" sz="1200" dirty="0" err="1" smtClean="0"/>
              <a:t>rr:subjectMap</a:t>
            </a:r>
            <a:r>
              <a:rPr lang="en-US" sz="1200" dirty="0" smtClean="0"/>
              <a:t> </a:t>
            </a:r>
            <a:r>
              <a:rPr lang="en-US" sz="1200" dirty="0"/>
              <a:t>[ </a:t>
            </a:r>
            <a:r>
              <a:rPr lang="en-US" sz="1200" dirty="0" err="1"/>
              <a:t>rr:template</a:t>
            </a:r>
            <a:r>
              <a:rPr lang="en-US" sz="1200" dirty="0"/>
              <a:t> </a:t>
            </a:r>
            <a:r>
              <a:rPr lang="en-US" sz="1200" dirty="0" err="1" smtClean="0"/>
              <a:t>npd</a:t>
            </a:r>
            <a:r>
              <a:rPr lang="en-US" sz="1200" dirty="0" smtClean="0"/>
              <a:t>:{</a:t>
            </a:r>
            <a:r>
              <a:rPr lang="en-US" sz="1200" b="1" dirty="0" smtClean="0"/>
              <a:t>id</a:t>
            </a:r>
            <a:r>
              <a:rPr lang="en-US" sz="1200" dirty="0" smtClean="0"/>
              <a:t>};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 err="1" smtClean="0"/>
              <a:t>rr:class</a:t>
            </a:r>
            <a:r>
              <a:rPr lang="en-US" sz="1200" dirty="0" smtClean="0"/>
              <a:t> </a:t>
            </a:r>
            <a:r>
              <a:rPr lang="en-US" sz="1200" b="1" dirty="0" err="1" smtClean="0"/>
              <a:t>geo:Geometry</a:t>
            </a:r>
            <a:r>
              <a:rPr lang="en-US" sz="1200" b="1" dirty="0"/>
              <a:t> </a:t>
            </a:r>
            <a:r>
              <a:rPr lang="en-US" sz="1200" dirty="0" smtClean="0"/>
              <a:t>];</a:t>
            </a:r>
            <a:r>
              <a:rPr lang="en-US" sz="1200" dirty="0"/>
              <a:t> 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</a:t>
            </a:r>
            <a:r>
              <a:rPr lang="en-US" sz="1200" dirty="0" err="1" smtClean="0"/>
              <a:t>rr:predicateObjectMap</a:t>
            </a:r>
            <a:r>
              <a:rPr lang="en-US" sz="1200" dirty="0" smtClean="0"/>
              <a:t> </a:t>
            </a:r>
            <a:r>
              <a:rPr lang="en-US" sz="1200" dirty="0"/>
              <a:t>[</a:t>
            </a:r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</a:t>
            </a:r>
            <a:r>
              <a:rPr lang="en-US" sz="1200" dirty="0" err="1" smtClean="0"/>
              <a:t>rr:predicate</a:t>
            </a:r>
            <a:r>
              <a:rPr lang="en-US" sz="1200" dirty="0" smtClean="0"/>
              <a:t> </a:t>
            </a:r>
            <a:r>
              <a:rPr lang="en-US" sz="1200" dirty="0"/>
              <a:t>	</a:t>
            </a:r>
            <a:r>
              <a:rPr lang="en-US" sz="1200" b="1" dirty="0" err="1" smtClean="0"/>
              <a:t>geo:asWKT</a:t>
            </a:r>
            <a:r>
              <a:rPr lang="en-US" sz="1200" dirty="0"/>
              <a:t> 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 </a:t>
            </a:r>
            <a:r>
              <a:rPr lang="en-US" sz="1200" dirty="0" err="1" smtClean="0"/>
              <a:t>rr:objectMap</a:t>
            </a:r>
            <a:r>
              <a:rPr lang="en-US" sz="1200" dirty="0" smtClean="0"/>
              <a:t> </a:t>
            </a:r>
            <a:r>
              <a:rPr lang="en-US" sz="1200" dirty="0"/>
              <a:t>[  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</a:t>
            </a:r>
            <a:r>
              <a:rPr lang="en-US" sz="1200" dirty="0" err="1" smtClean="0"/>
              <a:t>rr:column</a:t>
            </a:r>
            <a:r>
              <a:rPr lang="en-US" sz="1200" dirty="0" smtClean="0"/>
              <a:t> </a:t>
            </a:r>
            <a:r>
              <a:rPr lang="en-US" sz="1200" dirty="0"/>
              <a:t>"\"</a:t>
            </a:r>
            <a:r>
              <a:rPr lang="en-US" sz="1200" b="1" dirty="0" err="1"/>
              <a:t>strdfgeo</a:t>
            </a:r>
            <a:r>
              <a:rPr lang="en-US" sz="1200" dirty="0"/>
              <a:t>\"" </a:t>
            </a:r>
            <a:r>
              <a:rPr lang="en-US" sz="1200" dirty="0" smtClean="0"/>
              <a:t>; </a:t>
            </a:r>
            <a:r>
              <a:rPr lang="en-US" sz="1200" dirty="0" err="1" smtClean="0"/>
              <a:t>rr:datatype</a:t>
            </a:r>
            <a:r>
              <a:rPr lang="en-US" sz="1200" dirty="0" smtClean="0"/>
              <a:t> </a:t>
            </a:r>
            <a:r>
              <a:rPr lang="en-US" sz="1200" b="1" dirty="0" err="1" smtClean="0"/>
              <a:t>geo:wktLiteral</a:t>
            </a:r>
            <a:r>
              <a:rPr lang="en-US" sz="1200" dirty="0" smtClean="0"/>
              <a:t> ]].</a:t>
            </a:r>
            <a:endParaRPr lang="en-US" sz="1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9992" y="1412776"/>
            <a:ext cx="4041775" cy="508000"/>
          </a:xfrm>
        </p:spPr>
        <p:txBody>
          <a:bodyPr/>
          <a:lstStyle/>
          <a:p>
            <a:r>
              <a:rPr lang="en-US" dirty="0" smtClean="0"/>
              <a:t>OBDA mapping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471193" y="1913169"/>
            <a:ext cx="3917231" cy="2933372"/>
          </a:xfrm>
        </p:spPr>
        <p:txBody>
          <a:bodyPr rIns="0"/>
          <a:lstStyle/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[</a:t>
            </a:r>
            <a:r>
              <a:rPr lang="en-US" sz="1200" dirty="0" err="1"/>
              <a:t>MappingDeclaration</a:t>
            </a:r>
            <a:r>
              <a:rPr lang="en-US" sz="1200" dirty="0"/>
              <a:t>] 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[[ </a:t>
            </a:r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</a:t>
            </a:r>
            <a:r>
              <a:rPr lang="en-US" sz="1200" dirty="0" err="1" smtClean="0"/>
              <a:t>mappingId</a:t>
            </a:r>
            <a:r>
              <a:rPr lang="en-US" sz="1200" dirty="0" smtClean="0"/>
              <a:t> mapping-767351779</a:t>
            </a:r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target</a:t>
            </a:r>
            <a:r>
              <a:rPr lang="en-US" sz="1200" dirty="0"/>
              <a:t>	</a:t>
            </a:r>
            <a:r>
              <a:rPr lang="en-US" sz="1200" dirty="0" smtClean="0"/>
              <a:t> </a:t>
            </a:r>
            <a:r>
              <a:rPr lang="en-US" sz="1200" dirty="0" err="1" smtClean="0"/>
              <a:t>npd</a:t>
            </a:r>
            <a:r>
              <a:rPr lang="en-US" sz="1200" dirty="0" smtClean="0"/>
              <a:t>:{id} a </a:t>
            </a:r>
            <a:r>
              <a:rPr lang="en-US" sz="1200" dirty="0" err="1" smtClean="0"/>
              <a:t>geo:Geometry</a:t>
            </a:r>
            <a:r>
              <a:rPr lang="en-US" sz="1200" dirty="0" smtClean="0"/>
              <a:t> ;</a:t>
            </a:r>
          </a:p>
          <a:p>
            <a:pPr marL="0" indent="0">
              <a:buNone/>
            </a:pPr>
            <a:r>
              <a:rPr lang="en-US" sz="1200" dirty="0"/>
              <a:t> </a:t>
            </a:r>
            <a:r>
              <a:rPr lang="en-US" sz="1200" dirty="0" smtClean="0"/>
              <a:t>                     </a:t>
            </a:r>
            <a:r>
              <a:rPr lang="en-US" sz="1200" b="1" dirty="0" err="1" smtClean="0"/>
              <a:t>geo:asWKT</a:t>
            </a:r>
            <a:r>
              <a:rPr lang="en-US" sz="1200" dirty="0" smtClean="0"/>
              <a:t>  ”</a:t>
            </a:r>
            <a:r>
              <a:rPr lang="en-US" sz="1200" dirty="0" err="1" smtClean="0"/>
              <a:t>strdfgeo</a:t>
            </a:r>
            <a:r>
              <a:rPr lang="en-US" sz="1200" dirty="0" smtClean="0"/>
              <a:t>"^^</a:t>
            </a:r>
            <a:r>
              <a:rPr lang="en-US" sz="1200" b="1" dirty="0" err="1" smtClean="0"/>
              <a:t>geo:wktLiteral</a:t>
            </a:r>
            <a:r>
              <a:rPr lang="en-US" sz="1200" dirty="0" smtClean="0"/>
              <a:t> </a:t>
            </a:r>
          </a:p>
          <a:p>
            <a:pPr marL="0" indent="0">
              <a:buNone/>
            </a:pPr>
            <a:r>
              <a:rPr lang="en-US" sz="1200" dirty="0" smtClean="0"/>
              <a:t>  source</a:t>
            </a:r>
            <a:r>
              <a:rPr lang="en-US" sz="1200" dirty="0"/>
              <a:t>	select id, </a:t>
            </a:r>
            <a:r>
              <a:rPr lang="en-US" sz="1200" b="1" dirty="0" err="1"/>
              <a:t>strdfgeo</a:t>
            </a:r>
            <a:r>
              <a:rPr lang="en-US" sz="1200" dirty="0"/>
              <a:t> from </a:t>
            </a:r>
            <a:r>
              <a:rPr lang="en-US" sz="1200" b="1" dirty="0" err="1" smtClean="0"/>
              <a:t>geo_values</a:t>
            </a:r>
            <a:r>
              <a:rPr lang="en-US" sz="1200" b="1" dirty="0" smtClean="0"/>
              <a:t>   </a:t>
            </a:r>
            <a:r>
              <a:rPr lang="en-US" sz="1200" dirty="0" smtClean="0"/>
              <a:t>]]</a:t>
            </a:r>
            <a:endParaRPr lang="en-US" sz="1200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3612" y="4869160"/>
            <a:ext cx="4041775" cy="162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34706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Triples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n</a:t>
            </a:r>
            <a:r>
              <a:rPr lang="en-US" sz="2400" dirty="0" smtClean="0"/>
              <a:t>pd:1 </a:t>
            </a:r>
            <a:r>
              <a:rPr lang="en-US" sz="2400" dirty="0" err="1" smtClean="0"/>
              <a:t>rdf:type</a:t>
            </a:r>
            <a:r>
              <a:rPr lang="en-US" sz="2400" dirty="0" smtClean="0"/>
              <a:t> </a:t>
            </a:r>
            <a:r>
              <a:rPr lang="en-US" sz="2400" dirty="0" err="1" smtClean="0"/>
              <a:t>geo:Geometry</a:t>
            </a:r>
            <a:r>
              <a:rPr lang="en-US" sz="2400" dirty="0"/>
              <a:t>;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</a:t>
            </a:r>
            <a:r>
              <a:rPr lang="en-US" sz="2400" dirty="0" err="1" smtClean="0"/>
              <a:t>geo:asWKT</a:t>
            </a:r>
            <a:r>
              <a:rPr lang="en-US" sz="2400" dirty="0" smtClean="0"/>
              <a:t> “POLYGON(…)”^^</a:t>
            </a:r>
            <a:r>
              <a:rPr lang="en-US" sz="2400" dirty="0" err="1" smtClean="0"/>
              <a:t>geo:wktLiteral</a:t>
            </a:r>
            <a:r>
              <a:rPr lang="en-US" sz="2400" dirty="0" smtClean="0"/>
              <a:t> .</a:t>
            </a:r>
          </a:p>
          <a:p>
            <a:pPr marL="0" indent="0">
              <a:buNone/>
            </a:pPr>
            <a:r>
              <a:rPr lang="en-US" sz="2400" dirty="0" smtClean="0"/>
              <a:t>npd:2 </a:t>
            </a:r>
            <a:r>
              <a:rPr lang="en-US" sz="2400" dirty="0" err="1"/>
              <a:t>rdf:type</a:t>
            </a:r>
            <a:r>
              <a:rPr lang="en-US" sz="2400" dirty="0"/>
              <a:t> </a:t>
            </a:r>
            <a:r>
              <a:rPr lang="en-US" sz="2400" dirty="0" err="1" smtClean="0"/>
              <a:t>geo:Geometry</a:t>
            </a:r>
            <a:r>
              <a:rPr lang="en-US" sz="2400" dirty="0" smtClean="0"/>
              <a:t>;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</a:t>
            </a:r>
            <a:r>
              <a:rPr lang="en-US" sz="2400" dirty="0" err="1" smtClean="0"/>
              <a:t>geo:asWKT</a:t>
            </a:r>
            <a:r>
              <a:rPr lang="en-US" sz="2400" dirty="0" smtClean="0"/>
              <a:t> </a:t>
            </a:r>
            <a:r>
              <a:rPr lang="en-US" sz="2400" dirty="0"/>
              <a:t>“POLYGON(…)”^^</a:t>
            </a:r>
            <a:r>
              <a:rPr lang="en-US" sz="2400" dirty="0" err="1" smtClean="0"/>
              <a:t>geo:wktLiteral</a:t>
            </a:r>
            <a:r>
              <a:rPr lang="en-US" sz="2400" dirty="0" smtClean="0"/>
              <a:t> .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…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4614578"/>
            <a:ext cx="4041775" cy="162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0761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Queries in </a:t>
            </a:r>
            <a:r>
              <a:rPr lang="en-US" dirty="0" err="1" smtClean="0"/>
              <a:t>GeoSPARQL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748679"/>
          </a:xfrm>
        </p:spPr>
        <p:txBody>
          <a:bodyPr>
            <a:normAutofit/>
          </a:bodyPr>
          <a:lstStyle/>
          <a:p>
            <a:r>
              <a:rPr lang="en-US" dirty="0" smtClean="0"/>
              <a:t>Overlapping geometries: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30936" y="2492897"/>
            <a:ext cx="2565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 smtClean="0"/>
              <a:t>Qualitative query</a:t>
            </a:r>
          </a:p>
          <a:p>
            <a:pPr>
              <a:buNone/>
            </a:pPr>
            <a:endParaRPr lang="en-US" sz="1400" dirty="0"/>
          </a:p>
          <a:p>
            <a:pPr>
              <a:buNone/>
            </a:pPr>
            <a:r>
              <a:rPr lang="en-US" sz="1400" dirty="0" smtClean="0"/>
              <a:t>SELECT ?x1 ?x2</a:t>
            </a:r>
          </a:p>
          <a:p>
            <a:pPr>
              <a:buNone/>
            </a:pPr>
            <a:r>
              <a:rPr lang="en-US" dirty="0" smtClean="0"/>
              <a:t>WHERE </a:t>
            </a:r>
            <a:r>
              <a:rPr lang="en-US" sz="1400" dirty="0" smtClean="0"/>
              <a:t>{</a:t>
            </a:r>
          </a:p>
          <a:p>
            <a:pPr>
              <a:buNone/>
            </a:pPr>
            <a:r>
              <a:rPr lang="en-US" sz="1400" dirty="0" smtClean="0"/>
              <a:t>   ?x1 </a:t>
            </a:r>
            <a:r>
              <a:rPr lang="en-US" sz="1400" b="1" dirty="0" err="1" smtClean="0"/>
              <a:t>geo:sfOverlaps</a:t>
            </a:r>
            <a:r>
              <a:rPr lang="en-US" sz="1400" dirty="0" smtClean="0"/>
              <a:t> ?x2 }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2492896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Quantitative query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SELECT </a:t>
            </a:r>
            <a:r>
              <a:rPr lang="en-US" dirty="0">
                <a:solidFill>
                  <a:schemeClr val="tx1"/>
                </a:solidFill>
              </a:rPr>
              <a:t>?x1 ?x2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WHERE  {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?x1 </a:t>
            </a:r>
            <a:r>
              <a:rPr lang="en-US" dirty="0" err="1">
                <a:solidFill>
                  <a:schemeClr val="tx1"/>
                </a:solidFill>
              </a:rPr>
              <a:t>geo:asWKT</a:t>
            </a:r>
            <a:r>
              <a:rPr lang="en-US" dirty="0">
                <a:solidFill>
                  <a:schemeClr val="tx1"/>
                </a:solidFill>
              </a:rPr>
              <a:t> ?g1 . </a:t>
            </a:r>
          </a:p>
          <a:p>
            <a:r>
              <a:rPr lang="en-US" dirty="0">
                <a:solidFill>
                  <a:schemeClr val="tx1"/>
                </a:solidFill>
              </a:rPr>
              <a:t>      ?x2 </a:t>
            </a:r>
            <a:r>
              <a:rPr lang="en-US" dirty="0" err="1">
                <a:solidFill>
                  <a:schemeClr val="tx1"/>
                </a:solidFill>
              </a:rPr>
              <a:t>geo:asWKT</a:t>
            </a:r>
            <a:r>
              <a:rPr lang="en-US" dirty="0">
                <a:solidFill>
                  <a:schemeClr val="tx1"/>
                </a:solidFill>
              </a:rPr>
              <a:t> ?g2 . </a:t>
            </a:r>
          </a:p>
          <a:p>
            <a:r>
              <a:rPr lang="en-US" dirty="0">
                <a:solidFill>
                  <a:schemeClr val="tx1"/>
                </a:solidFill>
              </a:rPr>
              <a:t>      </a:t>
            </a:r>
            <a:r>
              <a:rPr lang="en-US" dirty="0" smtClean="0">
                <a:solidFill>
                  <a:schemeClr val="tx1"/>
                </a:solidFill>
              </a:rPr>
              <a:t>FILTER(</a:t>
            </a:r>
            <a:r>
              <a:rPr lang="en-US" b="1" dirty="0" err="1" smtClean="0">
                <a:solidFill>
                  <a:schemeClr val="tx1"/>
                </a:solidFill>
              </a:rPr>
              <a:t>geof:sfOverlap</a:t>
            </a:r>
            <a:r>
              <a:rPr lang="en-US" dirty="0" err="1" smtClean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(?g1,?g2)) }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7544" y="5445224"/>
            <a:ext cx="8229600" cy="748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 fontScale="77500" lnSpcReduction="2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D71B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D71B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D71B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D71B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D71B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D71B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D71B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D71B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D71B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err="1" smtClean="0"/>
              <a:t>Ontop</a:t>
            </a:r>
            <a:r>
              <a:rPr lang="en-US" dirty="0" smtClean="0"/>
              <a:t>-spatial supports the Query Rewrite Extension of </a:t>
            </a:r>
            <a:r>
              <a:rPr lang="en-US" dirty="0" err="1" smtClean="0"/>
              <a:t>GeoSPARQL</a:t>
            </a:r>
            <a:r>
              <a:rPr lang="en-US" dirty="0" smtClean="0"/>
              <a:t>.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40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Data </a:t>
            </a:r>
            <a:r>
              <a:rPr lang="en-US" dirty="0"/>
              <a:t>S</a:t>
            </a:r>
            <a:r>
              <a:rPr lang="en-US" dirty="0" smtClean="0"/>
              <a:t>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[[ </a:t>
            </a:r>
            <a:r>
              <a:rPr lang="en-US" sz="1800" dirty="0" err="1" smtClean="0">
                <a:solidFill>
                  <a:schemeClr val="tx1"/>
                </a:solidFill>
              </a:rPr>
              <a:t>mappingId</a:t>
            </a:r>
            <a:r>
              <a:rPr lang="en-US" sz="1800" dirty="0" smtClean="0">
                <a:solidFill>
                  <a:schemeClr val="tx1"/>
                </a:solidFill>
              </a:rPr>
              <a:t>       </a:t>
            </a:r>
            <a:r>
              <a:rPr lang="en-US" sz="1800" dirty="0" err="1" smtClean="0">
                <a:solidFill>
                  <a:schemeClr val="tx1"/>
                </a:solidFill>
              </a:rPr>
              <a:t>chicago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 target          :{</a:t>
            </a:r>
            <a:r>
              <a:rPr lang="en-US" sz="1800" dirty="0">
                <a:solidFill>
                  <a:schemeClr val="tx1"/>
                </a:solidFill>
              </a:rPr>
              <a:t>rid} </a:t>
            </a:r>
            <a:r>
              <a:rPr lang="en-US" sz="1800" dirty="0" err="1">
                <a:solidFill>
                  <a:schemeClr val="tx1"/>
                </a:solidFill>
              </a:rPr>
              <a:t>rdf:type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:</a:t>
            </a:r>
            <a:r>
              <a:rPr lang="en-US" sz="1800" dirty="0" err="1">
                <a:solidFill>
                  <a:schemeClr val="tx1"/>
                </a:solidFill>
              </a:rPr>
              <a:t>rasterCell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;  :</a:t>
            </a:r>
            <a:r>
              <a:rPr lang="en-US" sz="1800" dirty="0" err="1" smtClean="0">
                <a:solidFill>
                  <a:schemeClr val="tx1"/>
                </a:solidFill>
              </a:rPr>
              <a:t>hasGeometry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{</a:t>
            </a:r>
            <a:r>
              <a:rPr lang="en-US" sz="1800" dirty="0" err="1">
                <a:solidFill>
                  <a:schemeClr val="tx1"/>
                </a:solidFill>
              </a:rPr>
              <a:t>rast</a:t>
            </a:r>
            <a:r>
              <a:rPr lang="en-US" sz="1800" dirty="0">
                <a:solidFill>
                  <a:schemeClr val="tx1"/>
                </a:solidFill>
              </a:rPr>
              <a:t>} 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 source          </a:t>
            </a:r>
            <a:r>
              <a:rPr lang="en-US" sz="1800" dirty="0">
                <a:solidFill>
                  <a:schemeClr val="tx1"/>
                </a:solidFill>
              </a:rPr>
              <a:t>select </a:t>
            </a:r>
            <a:r>
              <a:rPr lang="en-US" sz="1800" dirty="0" err="1">
                <a:solidFill>
                  <a:schemeClr val="tx1"/>
                </a:solidFill>
              </a:rPr>
              <a:t>rid,rast</a:t>
            </a:r>
            <a:r>
              <a:rPr lang="en-US" sz="1800" dirty="0">
                <a:solidFill>
                  <a:schemeClr val="tx1"/>
                </a:solidFill>
              </a:rPr>
              <a:t> from </a:t>
            </a:r>
            <a:r>
              <a:rPr lang="en-US" sz="1800" dirty="0" err="1" smtClean="0">
                <a:solidFill>
                  <a:schemeClr val="tx1"/>
                </a:solidFill>
              </a:rPr>
              <a:t>chicago</a:t>
            </a:r>
            <a:r>
              <a:rPr lang="en-US" sz="1800" dirty="0" smtClean="0">
                <a:solidFill>
                  <a:schemeClr val="tx1"/>
                </a:solidFill>
              </a:rPr>
              <a:t>; 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err="1" smtClean="0">
                <a:solidFill>
                  <a:schemeClr val="tx1"/>
                </a:solidFill>
              </a:rPr>
              <a:t>mappingId</a:t>
            </a:r>
            <a:r>
              <a:rPr lang="en-US" sz="1800" dirty="0" smtClean="0">
                <a:solidFill>
                  <a:schemeClr val="tx1"/>
                </a:solidFill>
              </a:rPr>
              <a:t>       </a:t>
            </a:r>
            <a:r>
              <a:rPr lang="en-US" sz="1800" dirty="0" err="1" smtClean="0">
                <a:solidFill>
                  <a:schemeClr val="tx1"/>
                </a:solidFill>
              </a:rPr>
              <a:t>gadm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target          : {id_0} </a:t>
            </a:r>
            <a:r>
              <a:rPr lang="en-US" sz="1800" dirty="0" err="1" smtClean="0">
                <a:solidFill>
                  <a:schemeClr val="tx1"/>
                </a:solidFill>
              </a:rPr>
              <a:t>rdf:type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:</a:t>
            </a:r>
            <a:r>
              <a:rPr lang="en-US" sz="1800" dirty="0" err="1" smtClean="0">
                <a:solidFill>
                  <a:schemeClr val="tx1"/>
                </a:solidFill>
              </a:rPr>
              <a:t>AdministrativeDivision</a:t>
            </a:r>
            <a:r>
              <a:rPr lang="en-US" sz="1800" dirty="0" smtClean="0">
                <a:solidFill>
                  <a:schemeClr val="tx1"/>
                </a:solidFill>
              </a:rPr>
              <a:t>; </a:t>
            </a:r>
            <a:r>
              <a:rPr lang="en-US" sz="1800" dirty="0" err="1" smtClean="0">
                <a:solidFill>
                  <a:schemeClr val="tx1"/>
                </a:solidFill>
              </a:rPr>
              <a:t>geo:hasGeometry</a:t>
            </a:r>
            <a:r>
              <a:rPr lang="en-US" sz="1800" dirty="0" smtClean="0">
                <a:solidFill>
                  <a:schemeClr val="tx1"/>
                </a:solidFill>
              </a:rPr>
              <a:t> :{</a:t>
            </a:r>
            <a:r>
              <a:rPr lang="en-US" sz="1800" dirty="0" err="1" smtClean="0">
                <a:solidFill>
                  <a:schemeClr val="tx1"/>
                </a:solidFill>
              </a:rPr>
              <a:t>gid</a:t>
            </a:r>
            <a:r>
              <a:rPr lang="en-US" sz="1800" dirty="0" smtClean="0">
                <a:solidFill>
                  <a:schemeClr val="tx1"/>
                </a:solidFill>
              </a:rPr>
              <a:t>} 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	 </a:t>
            </a:r>
            <a:r>
              <a:rPr lang="en-US" sz="1800" dirty="0" smtClean="0">
                <a:solidFill>
                  <a:schemeClr val="tx1"/>
                </a:solidFill>
              </a:rPr>
              <a:t>   :{</a:t>
            </a:r>
            <a:r>
              <a:rPr lang="en-US" sz="1800" dirty="0" err="1">
                <a:solidFill>
                  <a:schemeClr val="tx1"/>
                </a:solidFill>
              </a:rPr>
              <a:t>gid</a:t>
            </a:r>
            <a:r>
              <a:rPr lang="en-US" sz="1800" dirty="0">
                <a:solidFill>
                  <a:schemeClr val="tx1"/>
                </a:solidFill>
              </a:rPr>
              <a:t>}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geo:asWKT</a:t>
            </a:r>
            <a:r>
              <a:rPr lang="en-US" sz="1800" dirty="0" smtClean="0">
                <a:solidFill>
                  <a:schemeClr val="tx1"/>
                </a:solidFill>
              </a:rPr>
              <a:t> {</a:t>
            </a:r>
            <a:r>
              <a:rPr lang="en-US" sz="1800" dirty="0" err="1" smtClean="0">
                <a:solidFill>
                  <a:schemeClr val="tx1"/>
                </a:solidFill>
              </a:rPr>
              <a:t>geom</a:t>
            </a:r>
            <a:r>
              <a:rPr lang="en-US" sz="1800" dirty="0" smtClean="0">
                <a:solidFill>
                  <a:schemeClr val="tx1"/>
                </a:solidFill>
              </a:rPr>
              <a:t>}^^</a:t>
            </a:r>
            <a:r>
              <a:rPr lang="en-US" sz="1800" dirty="0" err="1" smtClean="0">
                <a:solidFill>
                  <a:schemeClr val="tx1"/>
                </a:solidFill>
              </a:rPr>
              <a:t>geo:WKTLiteral</a:t>
            </a:r>
            <a:r>
              <a:rPr lang="en-US" sz="1800" dirty="0" smtClean="0">
                <a:solidFill>
                  <a:schemeClr val="tx1"/>
                </a:solidFill>
              </a:rPr>
              <a:t> 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 source          </a:t>
            </a:r>
            <a:r>
              <a:rPr lang="en-US" sz="1800" dirty="0">
                <a:solidFill>
                  <a:schemeClr val="tx1"/>
                </a:solidFill>
              </a:rPr>
              <a:t>select </a:t>
            </a:r>
            <a:r>
              <a:rPr lang="en-US" sz="1800" dirty="0" smtClean="0">
                <a:solidFill>
                  <a:schemeClr val="tx1"/>
                </a:solidFill>
              </a:rPr>
              <a:t>* from usa_adm2 ]]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Data sources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CHICAGO[rid |  </a:t>
            </a:r>
            <a:r>
              <a:rPr lang="en-US" sz="1800" dirty="0" err="1" smtClean="0">
                <a:solidFill>
                  <a:schemeClr val="tx1"/>
                </a:solidFill>
              </a:rPr>
              <a:t>rast</a:t>
            </a:r>
            <a:r>
              <a:rPr lang="en-US" sz="1800" dirty="0" smtClean="0">
                <a:solidFill>
                  <a:schemeClr val="tx1"/>
                </a:solidFill>
              </a:rPr>
              <a:t>]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USA_ADM2[</a:t>
            </a:r>
            <a:r>
              <a:rPr lang="hr-HR" sz="1800" dirty="0" err="1" smtClean="0">
                <a:solidFill>
                  <a:schemeClr val="tx1"/>
                </a:solidFill>
              </a:rPr>
              <a:t>gid</a:t>
            </a:r>
            <a:r>
              <a:rPr lang="hr-HR" sz="1800" dirty="0" smtClean="0">
                <a:solidFill>
                  <a:schemeClr val="tx1"/>
                </a:solidFill>
              </a:rPr>
              <a:t> </a:t>
            </a:r>
            <a:r>
              <a:rPr lang="hr-HR" sz="1800" dirty="0">
                <a:solidFill>
                  <a:schemeClr val="tx1"/>
                </a:solidFill>
              </a:rPr>
              <a:t>| id_0 | </a:t>
            </a:r>
            <a:r>
              <a:rPr lang="hr-HR" sz="1800" dirty="0" err="1">
                <a:solidFill>
                  <a:schemeClr val="tx1"/>
                </a:solidFill>
              </a:rPr>
              <a:t>iso</a:t>
            </a:r>
            <a:r>
              <a:rPr lang="hr-HR" sz="1800" dirty="0">
                <a:solidFill>
                  <a:schemeClr val="tx1"/>
                </a:solidFill>
              </a:rPr>
              <a:t> |    name_0     | id_1 | name_1  | id_2 | name_2 </a:t>
            </a:r>
            <a:r>
              <a:rPr lang="hr-HR" sz="1800" dirty="0" smtClean="0">
                <a:solidFill>
                  <a:schemeClr val="tx1"/>
                </a:solidFill>
              </a:rPr>
              <a:t> |</a:t>
            </a:r>
            <a:r>
              <a:rPr lang="hr-HR" sz="1800" dirty="0" err="1" smtClean="0">
                <a:solidFill>
                  <a:schemeClr val="tx1"/>
                </a:solidFill>
              </a:rPr>
              <a:t>geom</a:t>
            </a:r>
            <a:r>
              <a:rPr lang="hr-HR" sz="1800" dirty="0" smtClean="0">
                <a:solidFill>
                  <a:schemeClr val="tx1"/>
                </a:solidFill>
              </a:rPr>
              <a:t>]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2483768" y="4222833"/>
            <a:ext cx="3672408" cy="646327"/>
          </a:xfrm>
          <a:prstGeom prst="wedgeRectCallout">
            <a:avLst>
              <a:gd name="adj1" fmla="val -51805"/>
              <a:gd name="adj2" fmla="val 75098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GeoTIFF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image of Chicago imported in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PostGIS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as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table (raster geometries)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1835696" y="5666765"/>
            <a:ext cx="2952328" cy="1200325"/>
          </a:xfrm>
          <a:prstGeom prst="wedgeRectCallout">
            <a:avLst>
              <a:gd name="adj1" fmla="val -66001"/>
              <a:gd name="adj2" fmla="val -60786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Shapefile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describing USA administrative divisions and boundaries (vector geometries)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755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</a:t>
            </a:r>
            <a:r>
              <a:rPr lang="en-US" dirty="0" err="1" smtClean="0"/>
              <a:t>Vs</a:t>
            </a:r>
            <a:r>
              <a:rPr lang="en-US" dirty="0" smtClean="0"/>
              <a:t> of Copernicus Big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Volume</a:t>
            </a:r>
            <a:r>
              <a:rPr lang="en-US" dirty="0" smtClean="0"/>
              <a:t>: the Copernicus Open Access </a:t>
            </a:r>
            <a:r>
              <a:rPr lang="en-US" dirty="0"/>
              <a:t>Hub (</a:t>
            </a:r>
            <a:r>
              <a:rPr lang="en-US" dirty="0">
                <a:hlinkClick r:id="rId2"/>
              </a:rPr>
              <a:t>https://scihub.copernicus.eu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 had </a:t>
            </a:r>
            <a:r>
              <a:rPr lang="en-US" dirty="0"/>
              <a:t>an estimated storage of </a:t>
            </a:r>
            <a:r>
              <a:rPr lang="en-US" b="1" dirty="0"/>
              <a:t>4,490 </a:t>
            </a:r>
            <a:r>
              <a:rPr lang="en-US" b="1" dirty="0" smtClean="0"/>
              <a:t>TB in 2016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Velocity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By </a:t>
            </a:r>
            <a:r>
              <a:rPr lang="en-US" dirty="0"/>
              <a:t>the end of 2016, </a:t>
            </a:r>
            <a:r>
              <a:rPr lang="en-US" b="1" dirty="0"/>
              <a:t>6 TB a day </a:t>
            </a:r>
            <a:r>
              <a:rPr lang="en-US" dirty="0"/>
              <a:t>were generated and </a:t>
            </a:r>
            <a:r>
              <a:rPr lang="en-US" b="1" dirty="0"/>
              <a:t>100 TB </a:t>
            </a:r>
            <a:r>
              <a:rPr lang="en-US" dirty="0"/>
              <a:t>of data were disseminated from the </a:t>
            </a:r>
            <a:r>
              <a:rPr lang="en-US" dirty="0" smtClean="0"/>
              <a:t>Copernicus Open Access Hub.</a:t>
            </a:r>
            <a:endParaRPr lang="en-US" dirty="0"/>
          </a:p>
          <a:p>
            <a:r>
              <a:rPr lang="en-US" b="1" dirty="0" smtClean="0"/>
              <a:t>Variety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Sentinel satellites comprise </a:t>
            </a:r>
            <a:r>
              <a:rPr lang="en-US" b="1" dirty="0"/>
              <a:t>different type of sensors </a:t>
            </a:r>
            <a:r>
              <a:rPr lang="en-US" dirty="0"/>
              <a:t>(e.g. optical, radar and thermal) and </a:t>
            </a:r>
            <a:r>
              <a:rPr lang="en-US" b="1" dirty="0"/>
              <a:t>different levels of processing </a:t>
            </a:r>
            <a:r>
              <a:rPr lang="en-US" dirty="0"/>
              <a:t>(from raw to advanced products). </a:t>
            </a:r>
          </a:p>
          <a:p>
            <a:pPr lvl="1"/>
            <a:r>
              <a:rPr lang="en-US" dirty="0" smtClean="0"/>
              <a:t>Datasets </a:t>
            </a:r>
            <a:r>
              <a:rPr lang="en-US" dirty="0"/>
              <a:t>used for geospatial applications can be composed not only by satellite data but also by </a:t>
            </a:r>
            <a:r>
              <a:rPr lang="en-US" b="1" dirty="0"/>
              <a:t>aerial imagery, in-situ data </a:t>
            </a:r>
            <a:r>
              <a:rPr lang="en-US" dirty="0"/>
              <a:t>and </a:t>
            </a:r>
            <a:r>
              <a:rPr lang="en-US" b="1" dirty="0"/>
              <a:t>other collateral information</a:t>
            </a:r>
            <a:r>
              <a:rPr lang="en-US" dirty="0"/>
              <a:t> (e.g. media data, public government data, </a:t>
            </a:r>
            <a:r>
              <a:rPr lang="en-US" dirty="0" smtClean="0"/>
              <a:t>etc</a:t>
            </a:r>
            <a:r>
              <a:rPr lang="en-US" dirty="0"/>
              <a:t>.). </a:t>
            </a:r>
            <a:endParaRPr lang="en-US" dirty="0" smtClean="0"/>
          </a:p>
          <a:p>
            <a:pPr lvl="1"/>
            <a:r>
              <a:rPr lang="en-US" dirty="0" smtClean="0"/>
              <a:t>This </a:t>
            </a:r>
            <a:r>
              <a:rPr lang="en-US" dirty="0"/>
              <a:t>wealth of data is processed by EO actors to extract </a:t>
            </a:r>
            <a:r>
              <a:rPr lang="en-US" b="1" dirty="0"/>
              <a:t>information and knowledge. </a:t>
            </a:r>
            <a:r>
              <a:rPr lang="en-US" dirty="0"/>
              <a:t>This information and knowledge is also </a:t>
            </a:r>
            <a:r>
              <a:rPr lang="en-US" b="1" dirty="0"/>
              <a:t>Big </a:t>
            </a:r>
            <a:r>
              <a:rPr lang="en-US" dirty="0"/>
              <a:t>and </a:t>
            </a:r>
            <a:r>
              <a:rPr lang="en-US" b="1" dirty="0"/>
              <a:t>similar Big Data challenges apply</a:t>
            </a:r>
            <a:r>
              <a:rPr lang="en-US" dirty="0"/>
              <a:t>. For example, 1PB of Sentinel data may consist of about 750.000 datasets which, when processed, about </a:t>
            </a:r>
            <a:r>
              <a:rPr lang="en-US" b="1" dirty="0"/>
              <a:t>450TB of content information and knowledge </a:t>
            </a:r>
            <a:r>
              <a:rPr lang="en-US" dirty="0"/>
              <a:t>(e.g. classes of objects detected) can be generated.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45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Query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Retrieve administrative divisions that intersect with raster cells of the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GeoTIFF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image of Chicago. 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SELECT ?</a:t>
            </a:r>
            <a:r>
              <a:rPr lang="en-US" sz="2400" dirty="0" err="1" smtClean="0">
                <a:solidFill>
                  <a:schemeClr val="tx1"/>
                </a:solidFill>
              </a:rPr>
              <a:t>adm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WHERE{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?r </a:t>
            </a:r>
            <a:r>
              <a:rPr lang="en-US" sz="2400" dirty="0" err="1" smtClean="0">
                <a:solidFill>
                  <a:schemeClr val="tx1"/>
                </a:solidFill>
              </a:rPr>
              <a:t>rdf:type</a:t>
            </a:r>
            <a:r>
              <a:rPr lang="en-US" sz="2400" dirty="0" smtClean="0">
                <a:solidFill>
                  <a:schemeClr val="tx1"/>
                </a:solidFill>
              </a:rPr>
              <a:t> :</a:t>
            </a:r>
            <a:r>
              <a:rPr lang="en-US" sz="2400" dirty="0" err="1" smtClean="0">
                <a:solidFill>
                  <a:schemeClr val="tx1"/>
                </a:solidFill>
              </a:rPr>
              <a:t>rasterCell</a:t>
            </a:r>
            <a:r>
              <a:rPr lang="en-US" sz="2400" dirty="0" smtClean="0">
                <a:solidFill>
                  <a:schemeClr val="tx1"/>
                </a:solidFill>
              </a:rPr>
              <a:t> 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?r :</a:t>
            </a:r>
            <a:r>
              <a:rPr lang="en-US" sz="2400" dirty="0" err="1" smtClean="0">
                <a:solidFill>
                  <a:schemeClr val="tx1"/>
                </a:solidFill>
              </a:rPr>
              <a:t>hasGeometry</a:t>
            </a:r>
            <a:r>
              <a:rPr lang="en-US" sz="2400" dirty="0" smtClean="0">
                <a:solidFill>
                  <a:schemeClr val="tx1"/>
                </a:solidFill>
              </a:rPr>
              <a:t> ?</a:t>
            </a:r>
            <a:r>
              <a:rPr lang="en-US" sz="2400" dirty="0" err="1" smtClean="0">
                <a:solidFill>
                  <a:schemeClr val="tx1"/>
                </a:solidFill>
              </a:rPr>
              <a:t>rast</a:t>
            </a:r>
            <a:r>
              <a:rPr lang="en-US" sz="2400" dirty="0" smtClean="0">
                <a:solidFill>
                  <a:schemeClr val="tx1"/>
                </a:solidFill>
              </a:rPr>
              <a:t> 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?</a:t>
            </a:r>
            <a:r>
              <a:rPr lang="en-US" sz="2400" dirty="0" err="1" smtClean="0">
                <a:solidFill>
                  <a:schemeClr val="tx1"/>
                </a:solidFill>
              </a:rPr>
              <a:t>adm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rdf:type</a:t>
            </a:r>
            <a:r>
              <a:rPr lang="en-US" sz="2400" dirty="0" smtClean="0">
                <a:solidFill>
                  <a:schemeClr val="tx1"/>
                </a:solidFill>
              </a:rPr>
              <a:t> :</a:t>
            </a:r>
            <a:r>
              <a:rPr lang="en-US" sz="2400" dirty="0" err="1" smtClean="0">
                <a:solidFill>
                  <a:schemeClr val="tx1"/>
                </a:solidFill>
              </a:rPr>
              <a:t>AdministrativeDivision</a:t>
            </a:r>
            <a:r>
              <a:rPr lang="en-US" sz="2400" dirty="0" smtClean="0">
                <a:solidFill>
                  <a:schemeClr val="tx1"/>
                </a:solidFill>
              </a:rPr>
              <a:t> 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?</a:t>
            </a:r>
            <a:r>
              <a:rPr lang="en-US" sz="2400" dirty="0" err="1" smtClean="0">
                <a:solidFill>
                  <a:schemeClr val="tx1"/>
                </a:solidFill>
              </a:rPr>
              <a:t>adm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geosparql:hasGeometry</a:t>
            </a:r>
            <a:r>
              <a:rPr lang="en-US" sz="2400" dirty="0" smtClean="0">
                <a:solidFill>
                  <a:schemeClr val="tx1"/>
                </a:solidFill>
              </a:rPr>
              <a:t> ?g 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?g </a:t>
            </a:r>
            <a:r>
              <a:rPr lang="en-US" sz="2400" dirty="0" err="1" smtClean="0">
                <a:solidFill>
                  <a:schemeClr val="tx1"/>
                </a:solidFill>
              </a:rPr>
              <a:t>geo:asWKT</a:t>
            </a:r>
            <a:r>
              <a:rPr lang="en-US" sz="2400" dirty="0" smtClean="0">
                <a:solidFill>
                  <a:schemeClr val="tx1"/>
                </a:solidFill>
              </a:rPr>
              <a:t> ?</a:t>
            </a:r>
            <a:r>
              <a:rPr lang="en-US" sz="2400" dirty="0" err="1" smtClean="0">
                <a:solidFill>
                  <a:schemeClr val="tx1"/>
                </a:solidFill>
              </a:rPr>
              <a:t>geom</a:t>
            </a:r>
            <a:r>
              <a:rPr lang="en-US" sz="2400" dirty="0" smtClean="0">
                <a:solidFill>
                  <a:schemeClr val="tx1"/>
                </a:solidFill>
              </a:rPr>
              <a:t> 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FILTER(</a:t>
            </a:r>
            <a:r>
              <a:rPr lang="en-US" sz="2400" dirty="0" err="1" smtClean="0">
                <a:solidFill>
                  <a:schemeClr val="tx1"/>
                </a:solidFill>
              </a:rPr>
              <a:t>geof:sfIntersects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</a:rPr>
              <a:t>geom,rast</a:t>
            </a:r>
            <a:r>
              <a:rPr lang="en-US" sz="2400" dirty="0" smtClean="0">
                <a:solidFill>
                  <a:schemeClr val="tx1"/>
                </a:solidFill>
              </a:rPr>
              <a:t>))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1619932" y="5888510"/>
            <a:ext cx="2232248" cy="646327"/>
          </a:xfrm>
          <a:prstGeom prst="wedgeRectCallout">
            <a:avLst>
              <a:gd name="adj1" fmla="val 37695"/>
              <a:gd name="adj2" fmla="val -78886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Vector geometries will </a:t>
            </a: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be bound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570412" y="5888509"/>
            <a:ext cx="2232248" cy="646327"/>
          </a:xfrm>
          <a:prstGeom prst="wedgeRectCallout">
            <a:avLst>
              <a:gd name="adj1" fmla="val -45938"/>
              <a:gd name="adj2" fmla="val -86746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Raster geometries will be bound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725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Evaluation and Scalability of </a:t>
            </a:r>
            <a:r>
              <a:rPr lang="en-US" dirty="0" err="1" smtClean="0"/>
              <a:t>Strabon</a:t>
            </a:r>
            <a:r>
              <a:rPr lang="en-US" dirty="0" smtClean="0"/>
              <a:t> and </a:t>
            </a:r>
            <a:r>
              <a:rPr lang="en-US" dirty="0" err="1" smtClean="0"/>
              <a:t>Ontop</a:t>
            </a:r>
            <a:r>
              <a:rPr lang="en-US" dirty="0" smtClean="0"/>
              <a:t>-spatial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r>
              <a:rPr lang="en-US" dirty="0" smtClean="0"/>
              <a:t>Defined and used the benchmark </a:t>
            </a:r>
            <a:r>
              <a:rPr lang="en-US" dirty="0" err="1" smtClean="0"/>
              <a:t>Geographica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http://geographica.di.uoa.gr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).</a:t>
            </a:r>
          </a:p>
          <a:p>
            <a:r>
              <a:rPr lang="en-US" dirty="0" err="1" smtClean="0"/>
              <a:t>Strabon</a:t>
            </a:r>
            <a:r>
              <a:rPr lang="en-US" dirty="0" smtClean="0"/>
              <a:t> has better performance and functionality than Parliament, </a:t>
            </a:r>
            <a:r>
              <a:rPr lang="en-US" dirty="0" err="1" smtClean="0"/>
              <a:t>uSeekM</a:t>
            </a:r>
            <a:r>
              <a:rPr lang="en-US" dirty="0" smtClean="0"/>
              <a:t>, System X, Virtuoso, </a:t>
            </a:r>
            <a:r>
              <a:rPr lang="en-US" dirty="0" err="1" smtClean="0"/>
              <a:t>GraphDB</a:t>
            </a:r>
            <a:r>
              <a:rPr lang="en-US" dirty="0" smtClean="0"/>
              <a:t> Free and System </a:t>
            </a:r>
            <a:r>
              <a:rPr lang="en-US" dirty="0"/>
              <a:t>Y</a:t>
            </a:r>
            <a:r>
              <a:rPr lang="en-US" dirty="0" smtClean="0"/>
              <a:t> (longer version of ISWC 2013 paper).</a:t>
            </a:r>
          </a:p>
          <a:p>
            <a:r>
              <a:rPr lang="en-US" dirty="0" err="1" smtClean="0"/>
              <a:t>Ontop</a:t>
            </a:r>
            <a:r>
              <a:rPr lang="en-US" dirty="0" smtClean="0"/>
              <a:t> Spatial has better performance than </a:t>
            </a:r>
            <a:r>
              <a:rPr lang="en-US" dirty="0" err="1" smtClean="0"/>
              <a:t>Strabon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GraphDB</a:t>
            </a:r>
            <a:r>
              <a:rPr lang="en-US" dirty="0" smtClean="0"/>
              <a:t> Free (long version of ISWC 2016 paper).</a:t>
            </a:r>
          </a:p>
        </p:txBody>
      </p:sp>
    </p:spTree>
    <p:extLst>
      <p:ext uri="{BB962C8B-B14F-4D97-AF65-F5344CB8AC3E}">
        <p14:creationId xmlns:p14="http://schemas.microsoft.com/office/powerpoint/2010/main" val="3526884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7" r="29096"/>
          <a:stretch/>
        </p:blipFill>
        <p:spPr>
          <a:xfrm>
            <a:off x="5364088" y="1985764"/>
            <a:ext cx="3457748" cy="2972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60240"/>
            <a:ext cx="4848200" cy="29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44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95652"/>
              </p:ext>
            </p:extLst>
          </p:nvPr>
        </p:nvGraphicFramePr>
        <p:xfrm>
          <a:off x="395536" y="1700808"/>
          <a:ext cx="8329018" cy="426468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68533"/>
                <a:gridCol w="1169144"/>
                <a:gridCol w="1214460"/>
                <a:gridCol w="1422912"/>
                <a:gridCol w="1522606"/>
                <a:gridCol w="1631363"/>
              </a:tblGrid>
              <a:tr h="65382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Operation</a:t>
                      </a:r>
                    </a:p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geof:intersects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Selectivity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Geometry types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Strabon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Ontop-spatial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Remarks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</a:tr>
              <a:tr h="65382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Selection</a:t>
                      </a:r>
                    </a:p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* (irrelevant)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msecs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msecs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</a:tr>
              <a:tr h="45767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Selection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Point-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Polygon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msecs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msecs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</a:tr>
              <a:tr h="45767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Selection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Polygon-Polygon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msecs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100-200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msecs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</a:tr>
              <a:tr h="45767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Join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Point -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Polygon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1000</a:t>
                      </a:r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msecs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1000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msecs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</a:tr>
              <a:tr h="45767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Join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Polygon-Polygon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100000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msecs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100000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msecs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</a:tr>
              <a:tr h="29940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Join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Polygon-Polygon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&gt;40 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Sometimes the difference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here is order(s) of magnitude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7511" y="103868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Performance Evaluation: </a:t>
            </a:r>
            <a:r>
              <a:rPr lang="en-US" sz="4000" dirty="0" err="1" smtClean="0"/>
              <a:t>Strabon</a:t>
            </a:r>
            <a:r>
              <a:rPr lang="en-US" sz="4000" dirty="0" smtClean="0"/>
              <a:t> vs. </a:t>
            </a:r>
            <a:r>
              <a:rPr lang="en-US" sz="4000" dirty="0" err="1" smtClean="0"/>
              <a:t>Ontop</a:t>
            </a:r>
            <a:r>
              <a:rPr lang="en-US" sz="4000" dirty="0" smtClean="0"/>
              <a:t>-spatial on a 30 GB dataset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468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en-US" dirty="0" smtClean="0"/>
              <a:t>We can scale to </a:t>
            </a:r>
            <a:r>
              <a:rPr lang="en-US" b="1" dirty="0" smtClean="0"/>
              <a:t>100GB of data and answer queries in milliseconds </a:t>
            </a:r>
            <a:r>
              <a:rPr lang="en-US" dirty="0" smtClean="0"/>
              <a:t>if the geometries are points and/or the selectivity of the query is high. </a:t>
            </a:r>
          </a:p>
          <a:p>
            <a:r>
              <a:rPr lang="en-US" dirty="0" smtClean="0"/>
              <a:t>More complex geometries have an impact on performance.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080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685800" y="3510766"/>
            <a:ext cx="7772400" cy="166404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Visualizing Time-Evolving Linked Geospatial Data</a:t>
            </a:r>
          </a:p>
        </p:txBody>
      </p:sp>
      <p:pic>
        <p:nvPicPr>
          <p:cNvPr id="231" name="image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717" y="1396791"/>
            <a:ext cx="2996566" cy="1362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503808" y="92074"/>
            <a:ext cx="8182993" cy="1508128"/>
          </a:xfrm>
          <a:prstGeom prst="rect">
            <a:avLst/>
          </a:prstGeom>
        </p:spPr>
        <p:txBody>
          <a:bodyPr/>
          <a:lstStyle/>
          <a:p>
            <a:r>
              <a:t>Sextant</a:t>
            </a:r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4294967295"/>
          </p:nvPr>
        </p:nvSpPr>
        <p:spPr>
          <a:xfrm>
            <a:off x="8350936" y="6356349"/>
            <a:ext cx="335865" cy="3708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76</a:t>
            </a:fld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1120185" y="1417457"/>
            <a:ext cx="5317626" cy="51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  <a:defRPr sz="2700">
                <a:solidFill>
                  <a:srgbClr val="1D71B8"/>
                </a:solidFill>
              </a:defRPr>
            </a:pPr>
            <a:r>
              <a:t>Find more at: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http://sextant.di.uoa.gr</a:t>
            </a:r>
          </a:p>
        </p:txBody>
      </p:sp>
      <p:pic>
        <p:nvPicPr>
          <p:cNvPr id="236" name="image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966" y="1988897"/>
            <a:ext cx="7632067" cy="4313778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 (Theory)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data complexity of query processing for </a:t>
            </a:r>
            <a:r>
              <a:rPr lang="en-US" b="1" dirty="0" err="1" smtClean="0"/>
              <a:t>stSPARQL</a:t>
            </a:r>
            <a:r>
              <a:rPr lang="en-US" b="1" dirty="0" smtClean="0"/>
              <a:t> and </a:t>
            </a:r>
            <a:r>
              <a:rPr lang="en-US" b="1" dirty="0" err="1" smtClean="0"/>
              <a:t>GeoSPARQL</a:t>
            </a:r>
            <a:r>
              <a:rPr lang="en-US" b="1" dirty="0" smtClean="0"/>
              <a:t> </a:t>
            </a:r>
            <a:r>
              <a:rPr lang="en-US" dirty="0" smtClean="0"/>
              <a:t>has not been studied so far.</a:t>
            </a:r>
          </a:p>
          <a:p>
            <a:r>
              <a:rPr lang="en-US" dirty="0" smtClean="0"/>
              <a:t>We have done so only for the original </a:t>
            </a:r>
            <a:r>
              <a:rPr lang="en-US" dirty="0" err="1" smtClean="0"/>
              <a:t>stSPARQL</a:t>
            </a:r>
            <a:r>
              <a:rPr lang="en-US" dirty="0" smtClean="0"/>
              <a:t> proposal based on constraints (ESWC 2010).</a:t>
            </a:r>
          </a:p>
          <a:p>
            <a:r>
              <a:rPr lang="en-US" dirty="0" smtClean="0"/>
              <a:t>Similarly for other interesting problems such as </a:t>
            </a:r>
            <a:r>
              <a:rPr lang="en-US" b="1" dirty="0" smtClean="0"/>
              <a:t>query containment </a:t>
            </a:r>
            <a:r>
              <a:rPr lang="en-US" dirty="0" smtClean="0"/>
              <a:t>etc.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foundations of </a:t>
            </a:r>
            <a:r>
              <a:rPr lang="en-US" b="1" dirty="0" err="1" smtClean="0"/>
              <a:t>Ontop</a:t>
            </a:r>
            <a:r>
              <a:rPr lang="en-US" b="1" dirty="0" smtClean="0"/>
              <a:t>-spatial </a:t>
            </a:r>
            <a:r>
              <a:rPr lang="en-US" dirty="0" smtClean="0"/>
              <a:t>deserve further study (comparison with the theory of spatial description logics).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06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 (Practice)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 can we built </a:t>
            </a:r>
            <a:r>
              <a:rPr lang="en-US" dirty="0" smtClean="0"/>
              <a:t>an (even more) scalable geospatial </a:t>
            </a:r>
            <a:r>
              <a:rPr lang="en-US" dirty="0"/>
              <a:t>RDF store like </a:t>
            </a:r>
            <a:r>
              <a:rPr lang="en-US" dirty="0" err="1"/>
              <a:t>Strabon</a:t>
            </a:r>
            <a:r>
              <a:rPr lang="en-US" dirty="0"/>
              <a:t> on top of </a:t>
            </a:r>
            <a:r>
              <a:rPr lang="en-US" dirty="0" smtClean="0"/>
              <a:t>Apache big </a:t>
            </a:r>
            <a:r>
              <a:rPr lang="en-US" dirty="0"/>
              <a:t>data </a:t>
            </a:r>
            <a:r>
              <a:rPr lang="en-US" dirty="0" smtClean="0"/>
              <a:t>technologies? </a:t>
            </a:r>
          </a:p>
          <a:p>
            <a:pPr lvl="1"/>
            <a:r>
              <a:rPr lang="en-US" dirty="0" smtClean="0"/>
              <a:t>Analyzed </a:t>
            </a:r>
            <a:r>
              <a:rPr lang="en-US" dirty="0"/>
              <a:t>the pros and cons of using </a:t>
            </a:r>
            <a:r>
              <a:rPr lang="en-US" dirty="0" err="1"/>
              <a:t>GeoSpark</a:t>
            </a:r>
            <a:r>
              <a:rPr lang="en-US" dirty="0"/>
              <a:t>, SIMBA and </a:t>
            </a:r>
            <a:r>
              <a:rPr lang="en-US" dirty="0" err="1"/>
              <a:t>SpatialSpark</a:t>
            </a:r>
            <a:r>
              <a:rPr lang="en-US" dirty="0"/>
              <a:t>. </a:t>
            </a:r>
          </a:p>
          <a:p>
            <a:pPr lvl="2"/>
            <a:r>
              <a:rPr lang="en-US" dirty="0" err="1"/>
              <a:t>GeoSpark</a:t>
            </a:r>
            <a:r>
              <a:rPr lang="en-US" dirty="0"/>
              <a:t> seems to be the most  mature and is continuously been improved by its developers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How can we handle 10</a:t>
            </a:r>
            <a:r>
              <a:rPr lang="en-US" baseline="30000" dirty="0" smtClean="0"/>
              <a:t>12</a:t>
            </a:r>
            <a:r>
              <a:rPr lang="en-US" dirty="0" smtClean="0"/>
              <a:t> triples with 10</a:t>
            </a:r>
            <a:r>
              <a:rPr lang="en-US" baseline="30000" dirty="0"/>
              <a:t>8</a:t>
            </a:r>
            <a:r>
              <a:rPr lang="en-US" dirty="0" smtClean="0"/>
              <a:t> polygons? (the volume of geospatial data owned by a national cartographic agency)</a:t>
            </a:r>
          </a:p>
        </p:txBody>
      </p:sp>
    </p:spTree>
    <p:extLst>
      <p:ext uri="{BB962C8B-B14F-4D97-AF65-F5344CB8AC3E}">
        <p14:creationId xmlns:p14="http://schemas.microsoft.com/office/powerpoint/2010/main" val="14367484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 (cont’d)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205064"/>
          </a:xfrm>
        </p:spPr>
        <p:txBody>
          <a:bodyPr>
            <a:normAutofit/>
          </a:bodyPr>
          <a:lstStyle/>
          <a:p>
            <a:r>
              <a:rPr lang="en-US" dirty="0" smtClean="0"/>
              <a:t>How do we represent and query raster data on the Semantic Web?</a:t>
            </a:r>
          </a:p>
          <a:p>
            <a:pPr lvl="1"/>
            <a:r>
              <a:rPr lang="en-US" dirty="0" smtClean="0"/>
              <a:t>Raster extension of </a:t>
            </a:r>
            <a:r>
              <a:rPr lang="en-US" dirty="0" err="1" smtClean="0"/>
              <a:t>Ontop</a:t>
            </a:r>
            <a:r>
              <a:rPr lang="en-US" dirty="0" smtClean="0"/>
              <a:t>-spatial.</a:t>
            </a:r>
          </a:p>
          <a:p>
            <a:pPr lvl="1"/>
            <a:r>
              <a:rPr lang="en-US" dirty="0" smtClean="0"/>
              <a:t>Array database extension of </a:t>
            </a:r>
            <a:r>
              <a:rPr lang="en-US" dirty="0" err="1" smtClean="0"/>
              <a:t>Ontop</a:t>
            </a:r>
            <a:r>
              <a:rPr lang="en-US" dirty="0" smtClean="0"/>
              <a:t>-spatial.</a:t>
            </a:r>
          </a:p>
          <a:p>
            <a:pPr lvl="1"/>
            <a:r>
              <a:rPr lang="en-US" dirty="0" smtClean="0"/>
              <a:t>Work on “</a:t>
            </a:r>
            <a:r>
              <a:rPr lang="en-US" dirty="0" err="1" smtClean="0"/>
              <a:t>Coverages</a:t>
            </a:r>
            <a:r>
              <a:rPr lang="en-US" dirty="0" smtClean="0"/>
              <a:t> in Linked Data” by the OGC/W3C Spatial Data on the Web working group</a:t>
            </a:r>
            <a:r>
              <a:rPr lang="en-US" dirty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7955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</a:t>
            </a:r>
            <a:r>
              <a:rPr lang="en-US" dirty="0" err="1" smtClean="0"/>
              <a:t>Vs</a:t>
            </a:r>
            <a:r>
              <a:rPr lang="en-US" dirty="0" smtClean="0"/>
              <a:t> of Copernicus Big Data (cont’d)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en-US" b="1" dirty="0" smtClean="0"/>
              <a:t>Veracity: </a:t>
            </a:r>
            <a:r>
              <a:rPr lang="en-US" dirty="0" smtClean="0"/>
              <a:t>Decision-making </a:t>
            </a:r>
            <a:r>
              <a:rPr lang="en-US" dirty="0"/>
              <a:t>and operations require </a:t>
            </a:r>
            <a:r>
              <a:rPr lang="en-US" b="1" dirty="0"/>
              <a:t>reliable sources</a:t>
            </a:r>
            <a:r>
              <a:rPr lang="en-US" dirty="0"/>
              <a:t>. Thus, </a:t>
            </a:r>
            <a:r>
              <a:rPr lang="en-US" b="1" dirty="0"/>
              <a:t>assessing the quality of the data is important </a:t>
            </a:r>
            <a:r>
              <a:rPr lang="en-US" dirty="0"/>
              <a:t>for whole information extraction chain. </a:t>
            </a:r>
            <a:endParaRPr lang="en-US" dirty="0" smtClean="0"/>
          </a:p>
          <a:p>
            <a:r>
              <a:rPr lang="en-US" b="1" dirty="0" smtClean="0"/>
              <a:t>Value:</a:t>
            </a:r>
            <a:r>
              <a:rPr lang="en-US" dirty="0" smtClean="0"/>
              <a:t> The Copernicus </a:t>
            </a:r>
            <a:r>
              <a:rPr lang="en-US" dirty="0" err="1" smtClean="0"/>
              <a:t>programme</a:t>
            </a:r>
            <a:r>
              <a:rPr lang="en-US" dirty="0" smtClean="0"/>
              <a:t> has big economic impact as we discussed earlier.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033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relevant research topics of interest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Natural language query processing for large geospatial knowledge bases (e.g., Yago2).</a:t>
            </a:r>
          </a:p>
          <a:p>
            <a:r>
              <a:rPr lang="en-US" dirty="0" smtClean="0"/>
              <a:t>Example queries:</a:t>
            </a:r>
          </a:p>
          <a:p>
            <a:pPr lvl="1"/>
            <a:r>
              <a:rPr lang="en-US" dirty="0" smtClean="0"/>
              <a:t>Find parks in Bonn close to </a:t>
            </a:r>
            <a:r>
              <a:rPr lang="en-US" dirty="0" err="1" smtClean="0"/>
              <a:t>Fraunhofer</a:t>
            </a:r>
            <a:r>
              <a:rPr lang="en-US" dirty="0" smtClean="0"/>
              <a:t> IAIS.</a:t>
            </a:r>
          </a:p>
          <a:p>
            <a:pPr lvl="1"/>
            <a:r>
              <a:rPr lang="en-US" dirty="0" smtClean="0"/>
              <a:t>Find rivers that cross cities of Greece and their length is </a:t>
            </a:r>
            <a:r>
              <a:rPr lang="en-US" smtClean="0"/>
              <a:t>more than 20km.</a:t>
            </a:r>
            <a:endParaRPr lang="en-US" dirty="0" smtClean="0"/>
          </a:p>
          <a:p>
            <a:r>
              <a:rPr lang="en-US" dirty="0" smtClean="0"/>
              <a:t>Current work in </a:t>
            </a:r>
            <a:r>
              <a:rPr lang="en-US" dirty="0"/>
              <a:t>the context of </a:t>
            </a:r>
            <a:r>
              <a:rPr lang="en-US" dirty="0" err="1"/>
              <a:t>WDAqua</a:t>
            </a:r>
            <a:r>
              <a:rPr lang="en-US" dirty="0"/>
              <a:t> (Answering Questions using Web </a:t>
            </a:r>
            <a:r>
              <a:rPr lang="en-US" dirty="0" smtClean="0"/>
              <a:t>Data, a </a:t>
            </a:r>
            <a:r>
              <a:rPr lang="en-US" dirty="0"/>
              <a:t>Marie </a:t>
            </a:r>
            <a:r>
              <a:rPr lang="en-US" dirty="0" err="1" smtClean="0"/>
              <a:t>Sklodowska</a:t>
            </a:r>
            <a:r>
              <a:rPr lang="en-US" dirty="0" smtClean="0"/>
              <a:t>-Curie </a:t>
            </a:r>
            <a:r>
              <a:rPr lang="en-US" dirty="0"/>
              <a:t>Innovative Training Network, </a:t>
            </a:r>
            <a:r>
              <a:rPr lang="en-US" dirty="0">
                <a:hlinkClick r:id="rId2"/>
              </a:rPr>
              <a:t>http://wdaqua.eu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1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current research topics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06104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Modeling and querying Greek legislation using Semantic Web technologies.</a:t>
            </a:r>
          </a:p>
          <a:p>
            <a:r>
              <a:rPr lang="en-US" sz="2800" dirty="0" smtClean="0"/>
              <a:t>Developed the system </a:t>
            </a:r>
            <a:r>
              <a:rPr lang="en-US" sz="2800" dirty="0" err="1" smtClean="0"/>
              <a:t>Nomothesi</a:t>
            </a:r>
            <a:r>
              <a:rPr lang="en-US" sz="2800" dirty="0"/>
              <a:t>@ (</a:t>
            </a:r>
            <a:r>
              <a:rPr lang="en-US" sz="2800" dirty="0">
                <a:hlinkClick r:id="rId2"/>
              </a:rPr>
              <a:t>http://legislation.di.uoa.gr</a:t>
            </a:r>
            <a:r>
              <a:rPr lang="en-US" sz="2800" dirty="0" smtClean="0">
                <a:hlinkClick r:id="rId2"/>
              </a:rPr>
              <a:t>/</a:t>
            </a:r>
            <a:r>
              <a:rPr lang="en-US" sz="2800" dirty="0" smtClean="0"/>
              <a:t>) which won an award in a Greek IT4Gov contest organized by the Greek Government.</a:t>
            </a:r>
          </a:p>
          <a:p>
            <a:r>
              <a:rPr lang="en-US" sz="2800" dirty="0" smtClean="0"/>
              <a:t>See paper at ESWC 2017.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8201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205064"/>
          </a:xfrm>
        </p:spPr>
        <p:txBody>
          <a:bodyPr/>
          <a:lstStyle/>
          <a:p>
            <a:r>
              <a:rPr lang="en-US" dirty="0" smtClean="0"/>
              <a:t>Thanks to all my colleagues for their contributions.</a:t>
            </a:r>
          </a:p>
          <a:p>
            <a:r>
              <a:rPr lang="en-US" dirty="0" smtClean="0"/>
              <a:t>For more, see the web page of my group </a:t>
            </a:r>
            <a:r>
              <a:rPr lang="en-US" dirty="0" smtClean="0">
                <a:hlinkClick r:id="rId2"/>
              </a:rPr>
              <a:t>http://kr.di.uoa.gr</a:t>
            </a:r>
            <a:r>
              <a:rPr lang="en-US" dirty="0" smtClean="0"/>
              <a:t>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89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Copernicus Services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37112"/>
          </a:xfrm>
        </p:spPr>
        <p:txBody>
          <a:bodyPr/>
          <a:lstStyle/>
          <a:p>
            <a:r>
              <a:rPr lang="en-US" b="1" dirty="0" smtClean="0"/>
              <a:t>Copernicus </a:t>
            </a:r>
            <a:r>
              <a:rPr lang="en-US" b="1" dirty="0"/>
              <a:t>Services </a:t>
            </a:r>
            <a:r>
              <a:rPr lang="en-US" dirty="0"/>
              <a:t>transform </a:t>
            </a:r>
            <a:r>
              <a:rPr lang="en-US" dirty="0" smtClean="0"/>
              <a:t>the </a:t>
            </a:r>
            <a:r>
              <a:rPr lang="en-US" dirty="0"/>
              <a:t>wealth of satellite and </a:t>
            </a:r>
            <a:r>
              <a:rPr lang="en-US" dirty="0" smtClean="0"/>
              <a:t>in-situ Copernicus data </a:t>
            </a:r>
            <a:r>
              <a:rPr lang="en-US" dirty="0"/>
              <a:t>into </a:t>
            </a:r>
            <a:r>
              <a:rPr lang="en-US" b="1" dirty="0"/>
              <a:t>value-added </a:t>
            </a:r>
            <a:r>
              <a:rPr lang="en-US" b="1" dirty="0" smtClean="0"/>
              <a:t>products</a:t>
            </a:r>
            <a:r>
              <a:rPr lang="en-US" dirty="0" smtClean="0"/>
              <a:t> </a:t>
            </a:r>
            <a:r>
              <a:rPr lang="en-US" dirty="0"/>
              <a:t>by processing and </a:t>
            </a:r>
            <a:r>
              <a:rPr lang="en-US" dirty="0" err="1"/>
              <a:t>analysing</a:t>
            </a:r>
            <a:r>
              <a:rPr lang="en-US" dirty="0"/>
              <a:t> the data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There are six Copernicus services covering the following thematic areas: </a:t>
            </a:r>
            <a:r>
              <a:rPr lang="en-US" b="1" dirty="0" smtClean="0"/>
              <a:t>Atmosphere, Marine, Land, Climate, Emergency </a:t>
            </a:r>
            <a:r>
              <a:rPr lang="en-US" dirty="0" smtClean="0"/>
              <a:t>and</a:t>
            </a:r>
            <a:r>
              <a:rPr lang="en-US" b="1" dirty="0" smtClean="0"/>
              <a:t> Security.</a:t>
            </a:r>
            <a:endParaRPr lang="en-US" b="1" dirty="0"/>
          </a:p>
        </p:txBody>
      </p:sp>
      <p:pic>
        <p:nvPicPr>
          <p:cNvPr id="1026" name="Picture 2" descr="C:\Manolis\manolis\talks\freiburg26July2017\C3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71" y="5713939"/>
            <a:ext cx="93345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Manolis\manolis\talks\freiburg26July2017\CA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33256"/>
            <a:ext cx="96202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Manolis\manolis\talks\freiburg26July2017\CLM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723731"/>
            <a:ext cx="9620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Manolis\manolis\talks\freiburg26July2017\CMEM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713939"/>
            <a:ext cx="9715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Manolis\manolis\talks\freiburg26July2017\C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58450"/>
            <a:ext cx="9334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Manolis\manolis\talks\freiburg26July2017\EM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661247"/>
            <a:ext cx="93345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487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4052</TotalTime>
  <Words>3647</Words>
  <Application>Microsoft Office PowerPoint</Application>
  <PresentationFormat>On-screen Show (4:3)</PresentationFormat>
  <Paragraphs>568</Paragraphs>
  <Slides>82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White</vt:lpstr>
      <vt:lpstr>Big Linked Geospatial Data and its Application to Earth Observation</vt:lpstr>
      <vt:lpstr>Outline</vt:lpstr>
      <vt:lpstr>Motivation – Open Government Data</vt:lpstr>
      <vt:lpstr>Motivation – Big Earth Observation Data</vt:lpstr>
      <vt:lpstr>Some Information about Copernicus (http://www.copernicus.eu/)</vt:lpstr>
      <vt:lpstr>Economic Impact</vt:lpstr>
      <vt:lpstr>The Five Vs of Copernicus Big Data</vt:lpstr>
      <vt:lpstr>The Five Vs of Copernicus Big Data (cont’d)</vt:lpstr>
      <vt:lpstr>Copernicus Services</vt:lpstr>
      <vt:lpstr>Current Project</vt:lpstr>
      <vt:lpstr>Two Examples of Copernicus Services Products</vt:lpstr>
      <vt:lpstr>The CORINE Land Cover Dataset of 2012</vt:lpstr>
      <vt:lpstr>Let us try to find some information regarding this dataset</vt:lpstr>
      <vt:lpstr>Answer</vt:lpstr>
      <vt:lpstr>Let us try the same with famous actors!</vt:lpstr>
      <vt:lpstr>Answer</vt:lpstr>
      <vt:lpstr>What is the problem?</vt:lpstr>
      <vt:lpstr>Main Objective of our Work</vt:lpstr>
      <vt:lpstr>Why Linked Data?</vt:lpstr>
      <vt:lpstr>Examples of Linked Open EO Data</vt:lpstr>
      <vt:lpstr>Examples of Interesting Linkages</vt:lpstr>
      <vt:lpstr>Google is also Working on These Issues</vt:lpstr>
      <vt:lpstr>… Google will Find the Correct Answer</vt:lpstr>
      <vt:lpstr>What Kind of CORINE Land Cover Classes we Have for the Area of Chania?</vt:lpstr>
      <vt:lpstr>Answer</vt:lpstr>
      <vt:lpstr>Copernicus Data and Metadata as Open Linked Data: Benefits</vt:lpstr>
      <vt:lpstr>Example Application: the FIREHUB service of NOA (EDBT 2013)</vt:lpstr>
      <vt:lpstr>Example Application: Precision Farming (HAICTA 2017)</vt:lpstr>
      <vt:lpstr>Example Application: Change Detection Pilot in BigDataEurope (ICWE 2017)</vt:lpstr>
      <vt:lpstr>Other Applications</vt:lpstr>
      <vt:lpstr>http://linkedopendata.gr/</vt:lpstr>
      <vt:lpstr>Life Cycle of Linked Open EO Data (IEEE GRSM 2016)</vt:lpstr>
      <vt:lpstr>Our Linked Data Technologies</vt:lpstr>
      <vt:lpstr>PowerPoint Presentation</vt:lpstr>
      <vt:lpstr>GeoTriples (Terra Cognita 2014, JWS submission)</vt:lpstr>
      <vt:lpstr>PowerPoint Presentation</vt:lpstr>
      <vt:lpstr>Silk (LDOW 2016)</vt:lpstr>
      <vt:lpstr>A state-of-the-art spatiotemporal RDF store</vt:lpstr>
      <vt:lpstr>Strabon (ISWC 2012, ISWC 2013)</vt:lpstr>
      <vt:lpstr>The Model stRDF</vt:lpstr>
      <vt:lpstr>Example of stRDF (geospatial dimension)</vt:lpstr>
      <vt:lpstr>The Query Language stSPARQL (geospatial dimension)</vt:lpstr>
      <vt:lpstr>Example of stSPARQL (geospatial dimension)</vt:lpstr>
      <vt:lpstr>The OGC Standard GeoSPARQL (2012)</vt:lpstr>
      <vt:lpstr>GeoSPARQL vs. stSPARQL </vt:lpstr>
      <vt:lpstr>Example of the Topology Vocabulary Extension</vt:lpstr>
      <vt:lpstr>Example of the Topology Vocabulary Extension</vt:lpstr>
      <vt:lpstr>The Query Rewrite Extension</vt:lpstr>
      <vt:lpstr>Beyond the Topology Vocabulary Extension</vt:lpstr>
      <vt:lpstr>Beyond the Topology Vocabulary Extension (cont’d)</vt:lpstr>
      <vt:lpstr>The Framework RDFi (RR2013, AIJ 2016)</vt:lpstr>
      <vt:lpstr>The Framework RDFi (cont’d)</vt:lpstr>
      <vt:lpstr>How do we implement query processing for RDFi?</vt:lpstr>
      <vt:lpstr>Administrative Geography of Great Britain</vt:lpstr>
      <vt:lpstr>Global Administrative Areas</vt:lpstr>
      <vt:lpstr>Nomeclature of Territorial Units for Statistics (NUTS)</vt:lpstr>
      <vt:lpstr>How do we implement query processing for RDFi? (cont’d)</vt:lpstr>
      <vt:lpstr>The Temporal Dimension of stSPARQL (valid time of triples, ESWC 2013)</vt:lpstr>
      <vt:lpstr>The Temporal Dimension of stRDF (cont’d)</vt:lpstr>
      <vt:lpstr>Example</vt:lpstr>
      <vt:lpstr>The Temporal Dimension of stSPARQL</vt:lpstr>
      <vt:lpstr>Example Query</vt:lpstr>
      <vt:lpstr>Creating virtual RDF graphs on top of geospatial databases  </vt:lpstr>
      <vt:lpstr>Ontop-spatial (ESWC 2016, ISWC 2016, FOSS4G-E 2017)</vt:lpstr>
      <vt:lpstr>Architecture overview (extending Ontop)</vt:lpstr>
      <vt:lpstr>Mappings</vt:lpstr>
      <vt:lpstr>Virtual Triples</vt:lpstr>
      <vt:lpstr>Example Queries in GeoSPARQL</vt:lpstr>
      <vt:lpstr>Raster Data Sources</vt:lpstr>
      <vt:lpstr>Example Query</vt:lpstr>
      <vt:lpstr>Performance Evaluation and Scalability of Strabon and Ontop-spatial</vt:lpstr>
      <vt:lpstr>Evaluation</vt:lpstr>
      <vt:lpstr>Performance Evaluation: Strabon vs. Ontop-spatial on a 30 GB dataset</vt:lpstr>
      <vt:lpstr>Scalability</vt:lpstr>
      <vt:lpstr>Visualizing Time-Evolving Linked Geospatial Data</vt:lpstr>
      <vt:lpstr>Sextant</vt:lpstr>
      <vt:lpstr>Open Questions (Theory)</vt:lpstr>
      <vt:lpstr>Open Questions (Practice)</vt:lpstr>
      <vt:lpstr>Open Questions (cont’d)</vt:lpstr>
      <vt:lpstr>Other relevant research topics of interest</vt:lpstr>
      <vt:lpstr>Other current research topics</vt:lpstr>
      <vt:lpstr>Thanks!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WP4 Tools for Linked EO Data  Copernicus App Lab – Meeting with EC</dc:title>
  <dc:creator>M Koumparakis</dc:creator>
  <cp:lastModifiedBy>koubarak</cp:lastModifiedBy>
  <cp:revision>139</cp:revision>
  <dcterms:modified xsi:type="dcterms:W3CDTF">2017-10-13T12:55:08Z</dcterms:modified>
</cp:coreProperties>
</file>