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60" r:id="rId4"/>
    <p:sldId id="261" r:id="rId5"/>
    <p:sldId id="262" r:id="rId6"/>
    <p:sldId id="258" r:id="rId7"/>
    <p:sldId id="259" r:id="rId8"/>
    <p:sldId id="263" r:id="rId9"/>
    <p:sldId id="264" r:id="rId10"/>
    <p:sldId id="265" r:id="rId11"/>
    <p:sldId id="266" r:id="rId12"/>
    <p:sldId id="267" r:id="rId13"/>
    <p:sldId id="268" r:id="rId14"/>
    <p:sldId id="269" r:id="rId15"/>
    <p:sldId id="270" r:id="rId16"/>
    <p:sldId id="271" r:id="rId17"/>
    <p:sldId id="284" r:id="rId18"/>
    <p:sldId id="285" r:id="rId19"/>
    <p:sldId id="286" r:id="rId20"/>
    <p:sldId id="273" r:id="rId21"/>
    <p:sldId id="274" r:id="rId22"/>
    <p:sldId id="272" r:id="rId23"/>
    <p:sldId id="275" r:id="rId24"/>
    <p:sldId id="276" r:id="rId25"/>
    <p:sldId id="289" r:id="rId26"/>
    <p:sldId id="288" r:id="rId27"/>
    <p:sldId id="277" r:id="rId28"/>
    <p:sldId id="278" r:id="rId29"/>
    <p:sldId id="279" r:id="rId30"/>
    <p:sldId id="280" r:id="rId31"/>
    <p:sldId id="282" r:id="rId32"/>
    <p:sldId id="281" r:id="rId33"/>
    <p:sldId id="283" r:id="rId34"/>
    <p:sldId id="297" r:id="rId35"/>
    <p:sldId id="287" r:id="rId36"/>
    <p:sldId id="290" r:id="rId37"/>
    <p:sldId id="291" r:id="rId38"/>
    <p:sldId id="292" r:id="rId39"/>
    <p:sldId id="298" r:id="rId40"/>
    <p:sldId id="293" r:id="rId41"/>
    <p:sldId id="295" r:id="rId42"/>
    <p:sldId id="296" r:id="rId43"/>
    <p:sldId id="294"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562"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14E34-9851-47A2-82F2-A6D725BF7DB3}" type="datetimeFigureOut">
              <a:rPr lang="en-US" smtClean="0"/>
              <a:t>7/7/2017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5B80E-0925-49C4-9C3E-0EB566A1859E}" type="slidenum">
              <a:rPr lang="en-US" smtClean="0"/>
              <a:t>‹#›</a:t>
            </a:fld>
            <a:endParaRPr lang="en-US"/>
          </a:p>
        </p:txBody>
      </p:sp>
    </p:spTree>
    <p:extLst>
      <p:ext uri="{BB962C8B-B14F-4D97-AF65-F5344CB8AC3E}">
        <p14:creationId xmlns:p14="http://schemas.microsoft.com/office/powerpoint/2010/main" val="161503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6776C9-0F15-43D1-9892-034C41CB222E}" type="datetime1">
              <a:rPr lang="en-US" smtClean="0"/>
              <a:t>7/7/2017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
        <p:nvSpPr>
          <p:cNvPr id="6" name="Slide Number Placeholder 5"/>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68140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FAC1-666F-471F-A21A-AD07E2F95822}" type="datetime1">
              <a:rPr lang="en-US" smtClean="0"/>
              <a:t>7/7/2017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
        <p:nvSpPr>
          <p:cNvPr id="6" name="Slide Number Placeholder 5"/>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22597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16CFC-DC35-46AE-AFEB-A2539E03D62A}" type="datetime1">
              <a:rPr lang="en-US" smtClean="0"/>
              <a:t>7/7/2017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
        <p:nvSpPr>
          <p:cNvPr id="6" name="Slide Number Placeholder 5"/>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2138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2580A-C7E2-444C-A313-FC8B593FC174}" type="datetime1">
              <a:rPr lang="en-US" smtClean="0"/>
              <a:t>7/7/2017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
        <p:nvSpPr>
          <p:cNvPr id="6" name="Slide Number Placeholder 5"/>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166834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5BB78-9819-4B1F-9A6D-78558C6DFEF2}" type="datetime1">
              <a:rPr lang="en-US" smtClean="0"/>
              <a:t>7/7/2017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
        <p:nvSpPr>
          <p:cNvPr id="6" name="Slide Number Placeholder 5"/>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303902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E5A85-F03B-4164-BA22-6F8B6A31FC2C}" type="datetime1">
              <a:rPr lang="en-US" smtClean="0"/>
              <a:t>7/7/2017</a:t>
            </a:fld>
            <a:endParaRPr lang="en-US"/>
          </a:p>
        </p:txBody>
      </p:sp>
      <p:sp>
        <p:nvSpPr>
          <p:cNvPr id="6" name="Footer Placeholder 5"/>
          <p:cNvSpPr>
            <a:spLocks noGrp="1"/>
          </p:cNvSpPr>
          <p:nvPr>
            <p:ph type="ftr" sz="quarter" idx="11"/>
          </p:nvPr>
        </p:nvSpPr>
        <p:spPr/>
        <p:txBody>
          <a:bodyPr/>
          <a:lstStyle/>
          <a:p>
            <a:r>
              <a:rPr lang="en-US" smtClean="0"/>
              <a:t>WDAqua Learning Week -  Web Intelligence Summer School 2017</a:t>
            </a:r>
            <a:endParaRPr lang="en-US"/>
          </a:p>
        </p:txBody>
      </p:sp>
      <p:sp>
        <p:nvSpPr>
          <p:cNvPr id="7" name="Slide Number Placeholder 6"/>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112743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9E17C-76C3-4FF1-9CF2-891AE8E492E2}" type="datetime1">
              <a:rPr lang="en-US" smtClean="0"/>
              <a:t>7/7/2017</a:t>
            </a:fld>
            <a:endParaRPr lang="en-US"/>
          </a:p>
        </p:txBody>
      </p:sp>
      <p:sp>
        <p:nvSpPr>
          <p:cNvPr id="8" name="Footer Placeholder 7"/>
          <p:cNvSpPr>
            <a:spLocks noGrp="1"/>
          </p:cNvSpPr>
          <p:nvPr>
            <p:ph type="ftr" sz="quarter" idx="11"/>
          </p:nvPr>
        </p:nvSpPr>
        <p:spPr/>
        <p:txBody>
          <a:bodyPr/>
          <a:lstStyle/>
          <a:p>
            <a:r>
              <a:rPr lang="en-US" smtClean="0"/>
              <a:t>WDAqua Learning Week -  Web Intelligence Summer School 2017</a:t>
            </a:r>
            <a:endParaRPr lang="en-US"/>
          </a:p>
        </p:txBody>
      </p:sp>
      <p:sp>
        <p:nvSpPr>
          <p:cNvPr id="9" name="Slide Number Placeholder 8"/>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41532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37D80-BE1B-47CB-8B2E-F51091DB1A28}" type="datetime1">
              <a:rPr lang="en-US" smtClean="0"/>
              <a:t>7/7/2017</a:t>
            </a:fld>
            <a:endParaRPr lang="en-US"/>
          </a:p>
        </p:txBody>
      </p:sp>
      <p:sp>
        <p:nvSpPr>
          <p:cNvPr id="4" name="Footer Placeholder 3"/>
          <p:cNvSpPr>
            <a:spLocks noGrp="1"/>
          </p:cNvSpPr>
          <p:nvPr>
            <p:ph type="ftr" sz="quarter" idx="11"/>
          </p:nvPr>
        </p:nvSpPr>
        <p:spPr/>
        <p:txBody>
          <a:bodyPr/>
          <a:lstStyle/>
          <a:p>
            <a:r>
              <a:rPr lang="en-US" smtClean="0"/>
              <a:t>WDAqua Learning Week -  Web Intelligence Summer School 2017</a:t>
            </a:r>
            <a:endParaRPr lang="en-US"/>
          </a:p>
        </p:txBody>
      </p:sp>
      <p:sp>
        <p:nvSpPr>
          <p:cNvPr id="5" name="Slide Number Placeholder 4"/>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344242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74802-CC7A-4926-897E-BA344983598C}" type="datetime1">
              <a:rPr lang="en-US" smtClean="0"/>
              <a:t>7/7/2017</a:t>
            </a:fld>
            <a:endParaRPr lang="en-US"/>
          </a:p>
        </p:txBody>
      </p:sp>
      <p:sp>
        <p:nvSpPr>
          <p:cNvPr id="3" name="Footer Placeholder 2"/>
          <p:cNvSpPr>
            <a:spLocks noGrp="1"/>
          </p:cNvSpPr>
          <p:nvPr>
            <p:ph type="ftr" sz="quarter" idx="11"/>
          </p:nvPr>
        </p:nvSpPr>
        <p:spPr/>
        <p:txBody>
          <a:bodyPr/>
          <a:lstStyle/>
          <a:p>
            <a:r>
              <a:rPr lang="en-US" smtClean="0"/>
              <a:t>WDAqua Learning Week -  Web Intelligence Summer School 2017</a:t>
            </a:r>
            <a:endParaRPr lang="en-US"/>
          </a:p>
        </p:txBody>
      </p:sp>
      <p:sp>
        <p:nvSpPr>
          <p:cNvPr id="4" name="Slide Number Placeholder 3"/>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331748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49B1D-DBEC-4BF8-9344-E9F66D6278F9}" type="datetime1">
              <a:rPr lang="en-US" smtClean="0"/>
              <a:t>7/7/2017</a:t>
            </a:fld>
            <a:endParaRPr lang="en-US"/>
          </a:p>
        </p:txBody>
      </p:sp>
      <p:sp>
        <p:nvSpPr>
          <p:cNvPr id="6" name="Footer Placeholder 5"/>
          <p:cNvSpPr>
            <a:spLocks noGrp="1"/>
          </p:cNvSpPr>
          <p:nvPr>
            <p:ph type="ftr" sz="quarter" idx="11"/>
          </p:nvPr>
        </p:nvSpPr>
        <p:spPr/>
        <p:txBody>
          <a:bodyPr/>
          <a:lstStyle/>
          <a:p>
            <a:r>
              <a:rPr lang="en-US" smtClean="0"/>
              <a:t>WDAqua Learning Week -  Web Intelligence Summer School 2017</a:t>
            </a:r>
            <a:endParaRPr lang="en-US"/>
          </a:p>
        </p:txBody>
      </p:sp>
      <p:sp>
        <p:nvSpPr>
          <p:cNvPr id="7" name="Slide Number Placeholder 6"/>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1971621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0EE96-D615-47A4-AFDF-44B2122B5236}" type="datetime1">
              <a:rPr lang="en-US" smtClean="0"/>
              <a:t>7/7/2017</a:t>
            </a:fld>
            <a:endParaRPr lang="en-US"/>
          </a:p>
        </p:txBody>
      </p:sp>
      <p:sp>
        <p:nvSpPr>
          <p:cNvPr id="6" name="Footer Placeholder 5"/>
          <p:cNvSpPr>
            <a:spLocks noGrp="1"/>
          </p:cNvSpPr>
          <p:nvPr>
            <p:ph type="ftr" sz="quarter" idx="11"/>
          </p:nvPr>
        </p:nvSpPr>
        <p:spPr/>
        <p:txBody>
          <a:bodyPr/>
          <a:lstStyle/>
          <a:p>
            <a:r>
              <a:rPr lang="en-US" smtClean="0"/>
              <a:t>WDAqua Learning Week -  Web Intelligence Summer School 2017</a:t>
            </a:r>
            <a:endParaRPr lang="en-US"/>
          </a:p>
        </p:txBody>
      </p:sp>
      <p:sp>
        <p:nvSpPr>
          <p:cNvPr id="7" name="Slide Number Placeholder 6"/>
          <p:cNvSpPr>
            <a:spLocks noGrp="1"/>
          </p:cNvSpPr>
          <p:nvPr>
            <p:ph type="sldNum" sz="quarter" idx="12"/>
          </p:nvPr>
        </p:nvSpPr>
        <p:spPr/>
        <p:txBody>
          <a:bodyPr/>
          <a:lstStyle/>
          <a:p>
            <a:fld id="{E603FD5A-7165-4B8A-9C7F-8B1504DDCD07}" type="slidenum">
              <a:rPr lang="en-US" smtClean="0"/>
              <a:t>‹#›</a:t>
            </a:fld>
            <a:endParaRPr lang="en-US"/>
          </a:p>
        </p:txBody>
      </p:sp>
    </p:spTree>
    <p:extLst>
      <p:ext uri="{BB962C8B-B14F-4D97-AF65-F5344CB8AC3E}">
        <p14:creationId xmlns:p14="http://schemas.microsoft.com/office/powerpoint/2010/main" val="112891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47C7-F1D9-42C0-8607-7471067E623D}" type="datetime1">
              <a:rPr lang="en-US" smtClean="0"/>
              <a:t>7/7/2017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WDAqua Learning Week -  Web Intelligence Summer School 2017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3FD5A-7165-4B8A-9C7F-8B1504DDCD07}" type="slidenum">
              <a:rPr lang="en-US" smtClean="0"/>
              <a:t>‹#›</a:t>
            </a:fld>
            <a:endParaRPr lang="en-US"/>
          </a:p>
        </p:txBody>
      </p:sp>
    </p:spTree>
    <p:extLst>
      <p:ext uri="{BB962C8B-B14F-4D97-AF65-F5344CB8AC3E}">
        <p14:creationId xmlns:p14="http://schemas.microsoft.com/office/powerpoint/2010/main" val="2988309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c.europa.eu/digital-single-market/en/news/information-and-networking-days-horizon-2020-big-data-public-private-partnership-topics-201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c.europa.eu/digital-single-market/en/events/ict-proposers-day-201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c.europa.eu/research/participants/portal/doc/call/h2020/compet-2-2017/1745114-ncp_training_topic_evaluation_criteria_en.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c.europa.eu/research/participants/portal/desktop/en/experts/index.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Applying for a Collaborative European Research and/or Innovation Grant: </a:t>
            </a:r>
            <a:br>
              <a:rPr lang="en-US" dirty="0" smtClean="0"/>
            </a:br>
            <a:r>
              <a:rPr lang="en-US" dirty="0" smtClean="0"/>
              <a:t>A Guide for Beginners</a:t>
            </a:r>
            <a:br>
              <a:rPr lang="en-US" dirty="0" smtClean="0"/>
            </a:br>
            <a:endParaRPr lang="en-US" dirty="0"/>
          </a:p>
        </p:txBody>
      </p:sp>
      <p:sp>
        <p:nvSpPr>
          <p:cNvPr id="3" name="Subtitle 2"/>
          <p:cNvSpPr>
            <a:spLocks noGrp="1"/>
          </p:cNvSpPr>
          <p:nvPr>
            <p:ph type="subTitle" idx="1"/>
          </p:nvPr>
        </p:nvSpPr>
        <p:spPr/>
        <p:txBody>
          <a:bodyPr>
            <a:normAutofit/>
          </a:bodyPr>
          <a:lstStyle/>
          <a:p>
            <a:endParaRPr lang="en-US" b="1" dirty="0" smtClean="0"/>
          </a:p>
          <a:p>
            <a:r>
              <a:rPr lang="en-US" sz="2400" b="1" dirty="0" err="1" smtClean="0"/>
              <a:t>Manolis</a:t>
            </a:r>
            <a:r>
              <a:rPr lang="en-US" sz="2400" b="1" dirty="0" smtClean="0"/>
              <a:t> </a:t>
            </a:r>
            <a:r>
              <a:rPr lang="en-US" sz="2400" b="1" dirty="0" err="1" smtClean="0"/>
              <a:t>Koubarakis</a:t>
            </a:r>
            <a:endParaRPr lang="en-US" sz="2400" b="1" dirty="0" smtClean="0"/>
          </a:p>
          <a:p>
            <a:r>
              <a:rPr lang="en-US" sz="2400" b="1" dirty="0" smtClean="0"/>
              <a:t>http://www.di.uoa.gr/~koubarak</a:t>
            </a:r>
          </a:p>
        </p:txBody>
      </p:sp>
      <p:sp>
        <p:nvSpPr>
          <p:cNvPr id="4" name="Slide Number Placeholder 3"/>
          <p:cNvSpPr>
            <a:spLocks noGrp="1"/>
          </p:cNvSpPr>
          <p:nvPr>
            <p:ph type="sldNum" sz="quarter" idx="12"/>
          </p:nvPr>
        </p:nvSpPr>
        <p:spPr/>
        <p:txBody>
          <a:bodyPr/>
          <a:lstStyle/>
          <a:p>
            <a:fld id="{E603FD5A-7165-4B8A-9C7F-8B1504DDCD07}" type="slidenum">
              <a:rPr lang="en-US" smtClean="0"/>
              <a:t>1</a:t>
            </a:fld>
            <a:endParaRPr lang="en-US"/>
          </a:p>
        </p:txBody>
      </p:sp>
      <p:pic>
        <p:nvPicPr>
          <p:cNvPr id="5" name="Picture 2" descr="C:\Manolis\manolis\talks\mpii27June2017\cyan-centered-eng.ps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9997" y="5205469"/>
            <a:ext cx="2123976" cy="113765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062510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Excellent Science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9124037"/>
              </p:ext>
            </p:extLst>
          </p:nvPr>
        </p:nvGraphicFramePr>
        <p:xfrm>
          <a:off x="395536" y="1628800"/>
          <a:ext cx="8229600" cy="4482204"/>
        </p:xfrm>
        <a:graphic>
          <a:graphicData uri="http://schemas.openxmlformats.org/drawingml/2006/table">
            <a:tbl>
              <a:tblPr/>
              <a:tblGrid>
                <a:gridCol w="5472608"/>
                <a:gridCol w="2756992"/>
              </a:tblGrid>
              <a:tr h="432048">
                <a:tc>
                  <a:txBody>
                    <a:bodyPr/>
                    <a:lstStyle/>
                    <a:p>
                      <a:r>
                        <a:rPr lang="en-US" sz="2400" b="1" dirty="0">
                          <a:solidFill>
                            <a:schemeClr val="tx2">
                              <a:lumMod val="60000"/>
                              <a:lumOff val="40000"/>
                            </a:schemeClr>
                          </a:solidFill>
                        </a:rPr>
                        <a:t>Total funding for 2014-2020</a:t>
                      </a:r>
                    </a:p>
                  </a:txBody>
                  <a:tcPr anchor="ctr">
                    <a:lnL>
                      <a:noFill/>
                    </a:lnL>
                    <a:lnR>
                      <a:noFill/>
                    </a:lnR>
                    <a:lnT>
                      <a:noFill/>
                    </a:lnT>
                    <a:lnB>
                      <a:noFill/>
                    </a:lnB>
                  </a:tcPr>
                </a:tc>
                <a:tc>
                  <a:txBody>
                    <a:bodyPr/>
                    <a:lstStyle/>
                    <a:p>
                      <a:pPr algn="r"/>
                      <a:r>
                        <a:rPr lang="en-US" sz="2400" b="1" dirty="0">
                          <a:solidFill>
                            <a:schemeClr val="tx2">
                              <a:lumMod val="60000"/>
                              <a:lumOff val="40000"/>
                            </a:schemeClr>
                          </a:solidFill>
                          <a:effectLst/>
                        </a:rPr>
                        <a:t>€ million</a:t>
                      </a:r>
                    </a:p>
                  </a:txBody>
                  <a:tcPr anchor="ctr">
                    <a:lnL>
                      <a:noFill/>
                    </a:lnL>
                    <a:lnR>
                      <a:noFill/>
                    </a:lnR>
                    <a:lnT>
                      <a:noFill/>
                    </a:lnT>
                    <a:lnB>
                      <a:noFill/>
                    </a:lnB>
                  </a:tcPr>
                </a:tc>
              </a:tr>
              <a:tr h="1006251">
                <a:tc>
                  <a:txBody>
                    <a:bodyPr/>
                    <a:lstStyle/>
                    <a:p>
                      <a:r>
                        <a:rPr lang="en-US" b="1" dirty="0"/>
                        <a:t>European Research Council (ERC)</a:t>
                      </a:r>
                      <a:r>
                        <a:rPr lang="en-US" dirty="0"/>
                        <a:t/>
                      </a:r>
                      <a:br>
                        <a:rPr lang="en-US" dirty="0"/>
                      </a:br>
                      <a:r>
                        <a:rPr lang="en-US" dirty="0"/>
                        <a:t>Frontier research by the best individual teams</a:t>
                      </a:r>
                    </a:p>
                  </a:txBody>
                  <a:tcPr anchor="ctr">
                    <a:lnL>
                      <a:noFill/>
                    </a:lnL>
                    <a:lnR>
                      <a:noFill/>
                    </a:lnR>
                    <a:lnT>
                      <a:noFill/>
                    </a:lnT>
                    <a:lnB>
                      <a:noFill/>
                    </a:lnB>
                  </a:tcPr>
                </a:tc>
                <a:tc>
                  <a:txBody>
                    <a:bodyPr/>
                    <a:lstStyle/>
                    <a:p>
                      <a:pPr algn="r"/>
                      <a:r>
                        <a:rPr lang="en-US" dirty="0">
                          <a:effectLst/>
                        </a:rPr>
                        <a:t>13 095</a:t>
                      </a:r>
                    </a:p>
                  </a:txBody>
                  <a:tcPr anchor="ctr">
                    <a:lnL>
                      <a:noFill/>
                    </a:lnL>
                    <a:lnR>
                      <a:noFill/>
                    </a:lnR>
                    <a:lnT>
                      <a:noFill/>
                    </a:lnT>
                    <a:lnB>
                      <a:noFill/>
                    </a:lnB>
                  </a:tcPr>
                </a:tc>
              </a:tr>
              <a:tr h="1006251">
                <a:tc>
                  <a:txBody>
                    <a:bodyPr/>
                    <a:lstStyle/>
                    <a:p>
                      <a:r>
                        <a:rPr lang="en-US" b="1"/>
                        <a:t>Future &amp; emerging technologies</a:t>
                      </a:r>
                      <a:r>
                        <a:rPr lang="en-US"/>
                        <a:t/>
                      </a:r>
                      <a:br>
                        <a:rPr lang="en-US"/>
                      </a:br>
                      <a:r>
                        <a:rPr lang="en-US"/>
                        <a:t>Collaborative research to open new fields of innovation</a:t>
                      </a:r>
                    </a:p>
                  </a:txBody>
                  <a:tcPr anchor="ctr">
                    <a:lnL>
                      <a:noFill/>
                    </a:lnL>
                    <a:lnR>
                      <a:noFill/>
                    </a:lnR>
                    <a:lnT>
                      <a:noFill/>
                    </a:lnT>
                    <a:lnB>
                      <a:noFill/>
                    </a:lnB>
                  </a:tcPr>
                </a:tc>
                <a:tc>
                  <a:txBody>
                    <a:bodyPr/>
                    <a:lstStyle/>
                    <a:p>
                      <a:pPr algn="r"/>
                      <a:r>
                        <a:rPr lang="en-US" dirty="0">
                          <a:effectLst/>
                        </a:rPr>
                        <a:t>2 696</a:t>
                      </a:r>
                    </a:p>
                  </a:txBody>
                  <a:tcPr anchor="ctr">
                    <a:lnL>
                      <a:noFill/>
                    </a:lnL>
                    <a:lnR>
                      <a:noFill/>
                    </a:lnR>
                    <a:lnT>
                      <a:noFill/>
                    </a:lnT>
                    <a:lnB>
                      <a:noFill/>
                    </a:lnB>
                  </a:tcPr>
                </a:tc>
              </a:tr>
              <a:tr h="1006251">
                <a:tc>
                  <a:txBody>
                    <a:bodyPr/>
                    <a:lstStyle/>
                    <a:p>
                      <a:r>
                        <a:rPr lang="en-US" b="1"/>
                        <a:t>Marie Skłodowska-Curie actions (MSCA)</a:t>
                      </a:r>
                      <a:r>
                        <a:rPr lang="en-US"/>
                        <a:t/>
                      </a:r>
                      <a:br>
                        <a:rPr lang="en-US"/>
                      </a:br>
                      <a:r>
                        <a:rPr lang="en-US"/>
                        <a:t>Opportunities for training and career development</a:t>
                      </a:r>
                    </a:p>
                  </a:txBody>
                  <a:tcPr anchor="ctr">
                    <a:lnL>
                      <a:noFill/>
                    </a:lnL>
                    <a:lnR>
                      <a:noFill/>
                    </a:lnR>
                    <a:lnT>
                      <a:noFill/>
                    </a:lnT>
                    <a:lnB>
                      <a:noFill/>
                    </a:lnB>
                  </a:tcPr>
                </a:tc>
                <a:tc>
                  <a:txBody>
                    <a:bodyPr/>
                    <a:lstStyle/>
                    <a:p>
                      <a:pPr algn="r"/>
                      <a:r>
                        <a:rPr lang="en-US">
                          <a:effectLst/>
                        </a:rPr>
                        <a:t>6 162</a:t>
                      </a:r>
                    </a:p>
                  </a:txBody>
                  <a:tcPr anchor="ctr">
                    <a:lnL>
                      <a:noFill/>
                    </a:lnL>
                    <a:lnR>
                      <a:noFill/>
                    </a:lnR>
                    <a:lnT>
                      <a:noFill/>
                    </a:lnT>
                    <a:lnB>
                      <a:noFill/>
                    </a:lnB>
                  </a:tcPr>
                </a:tc>
              </a:tr>
              <a:tr h="1006251">
                <a:tc>
                  <a:txBody>
                    <a:bodyPr/>
                    <a:lstStyle/>
                    <a:p>
                      <a:r>
                        <a:rPr lang="en-US" b="1"/>
                        <a:t>Research infrastructures (including e-infrastructure)</a:t>
                      </a:r>
                      <a:r>
                        <a:rPr lang="en-US"/>
                        <a:t/>
                      </a:r>
                      <a:br>
                        <a:rPr lang="en-US"/>
                      </a:br>
                      <a:r>
                        <a:rPr lang="en-US"/>
                        <a:t>Ensuring access to world-class facilities</a:t>
                      </a:r>
                    </a:p>
                  </a:txBody>
                  <a:tcPr anchor="ctr">
                    <a:lnL>
                      <a:noFill/>
                    </a:lnL>
                    <a:lnR>
                      <a:noFill/>
                    </a:lnR>
                    <a:lnT>
                      <a:noFill/>
                    </a:lnT>
                    <a:lnB>
                      <a:noFill/>
                    </a:lnB>
                  </a:tcPr>
                </a:tc>
                <a:tc>
                  <a:txBody>
                    <a:bodyPr/>
                    <a:lstStyle/>
                    <a:p>
                      <a:pPr algn="r"/>
                      <a:r>
                        <a:rPr lang="en-US" dirty="0">
                          <a:effectLst/>
                        </a:rPr>
                        <a:t>2 488</a:t>
                      </a:r>
                    </a:p>
                  </a:txBody>
                  <a:tcPr anchor="ctr">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E603FD5A-7165-4B8A-9C7F-8B1504DDCD07}" type="slidenum">
              <a:rPr lang="en-US" smtClean="0"/>
              <a:t>10</a:t>
            </a:fld>
            <a:endParaRPr lang="en-US"/>
          </a:p>
        </p:txBody>
      </p:sp>
      <p:sp>
        <p:nvSpPr>
          <p:cNvPr id="3" name="Footer Placeholder 2"/>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805536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Leadership</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1566513"/>
              </p:ext>
            </p:extLst>
          </p:nvPr>
        </p:nvGraphicFramePr>
        <p:xfrm>
          <a:off x="457200" y="2171541"/>
          <a:ext cx="8229600" cy="2651760"/>
        </p:xfrm>
        <a:graphic>
          <a:graphicData uri="http://schemas.openxmlformats.org/drawingml/2006/table">
            <a:tbl>
              <a:tblPr/>
              <a:tblGrid>
                <a:gridCol w="5770984"/>
                <a:gridCol w="2458616"/>
              </a:tblGrid>
              <a:tr h="0">
                <a:tc>
                  <a:txBody>
                    <a:bodyPr/>
                    <a:lstStyle/>
                    <a:p>
                      <a:r>
                        <a:rPr lang="en-US" sz="2400" b="1" dirty="0">
                          <a:solidFill>
                            <a:schemeClr val="tx2">
                              <a:lumMod val="60000"/>
                              <a:lumOff val="40000"/>
                            </a:schemeClr>
                          </a:solidFill>
                        </a:rPr>
                        <a:t>Total funding for 2014-2020</a:t>
                      </a:r>
                    </a:p>
                  </a:txBody>
                  <a:tcPr anchor="ctr">
                    <a:lnL>
                      <a:noFill/>
                    </a:lnL>
                    <a:lnR>
                      <a:noFill/>
                    </a:lnR>
                    <a:lnT>
                      <a:noFill/>
                    </a:lnT>
                    <a:lnB>
                      <a:noFill/>
                    </a:lnB>
                  </a:tcPr>
                </a:tc>
                <a:tc>
                  <a:txBody>
                    <a:bodyPr/>
                    <a:lstStyle/>
                    <a:p>
                      <a:pPr lvl="1" algn="r"/>
                      <a:r>
                        <a:rPr lang="en-US" sz="2400" b="1" dirty="0">
                          <a:solidFill>
                            <a:schemeClr val="tx2">
                              <a:lumMod val="60000"/>
                              <a:lumOff val="40000"/>
                            </a:schemeClr>
                          </a:solidFill>
                          <a:effectLst/>
                        </a:rPr>
                        <a:t>€ million</a:t>
                      </a:r>
                    </a:p>
                  </a:txBody>
                  <a:tcPr anchor="ctr">
                    <a:lnL>
                      <a:noFill/>
                    </a:lnL>
                    <a:lnR>
                      <a:noFill/>
                    </a:lnR>
                    <a:lnT>
                      <a:noFill/>
                    </a:lnT>
                    <a:lnB>
                      <a:noFill/>
                    </a:lnB>
                  </a:tcPr>
                </a:tc>
              </a:tr>
              <a:tr h="0">
                <a:tc>
                  <a:txBody>
                    <a:bodyPr/>
                    <a:lstStyle/>
                    <a:p>
                      <a:r>
                        <a:rPr lang="en-US" b="1" dirty="0"/>
                        <a:t>Leadership in enabling &amp; industrial technologies (LEITs)</a:t>
                      </a:r>
                      <a:r>
                        <a:rPr lang="en-US" dirty="0"/>
                        <a:t/>
                      </a:r>
                      <a:br>
                        <a:rPr lang="en-US" dirty="0"/>
                      </a:br>
                      <a:r>
                        <a:rPr lang="en-US" dirty="0"/>
                        <a:t>(</a:t>
                      </a:r>
                      <a:r>
                        <a:rPr lang="en-US" b="1" dirty="0"/>
                        <a:t>ICT</a:t>
                      </a:r>
                      <a:r>
                        <a:rPr lang="en-US" dirty="0"/>
                        <a:t>, nanotechnologies, materials, biotechnology, manufacturing, space)</a:t>
                      </a:r>
                    </a:p>
                  </a:txBody>
                  <a:tcPr anchor="ctr">
                    <a:lnL>
                      <a:noFill/>
                    </a:lnL>
                    <a:lnR>
                      <a:noFill/>
                    </a:lnR>
                    <a:lnT>
                      <a:noFill/>
                    </a:lnT>
                    <a:lnB>
                      <a:noFill/>
                    </a:lnB>
                  </a:tcPr>
                </a:tc>
                <a:tc>
                  <a:txBody>
                    <a:bodyPr/>
                    <a:lstStyle/>
                    <a:p>
                      <a:pPr algn="r"/>
                      <a:r>
                        <a:rPr lang="en-US">
                          <a:effectLst/>
                        </a:rPr>
                        <a:t>13 557</a:t>
                      </a:r>
                    </a:p>
                  </a:txBody>
                  <a:tcPr anchor="ctr">
                    <a:lnL>
                      <a:noFill/>
                    </a:lnL>
                    <a:lnR>
                      <a:noFill/>
                    </a:lnR>
                    <a:lnT>
                      <a:noFill/>
                    </a:lnT>
                    <a:lnB>
                      <a:noFill/>
                    </a:lnB>
                  </a:tcPr>
                </a:tc>
              </a:tr>
              <a:tr h="0">
                <a:tc>
                  <a:txBody>
                    <a:bodyPr/>
                    <a:lstStyle/>
                    <a:p>
                      <a:r>
                        <a:rPr lang="en-US" b="1"/>
                        <a:t>Access to risk finance</a:t>
                      </a:r>
                      <a:r>
                        <a:rPr lang="en-US"/>
                        <a:t/>
                      </a:r>
                      <a:br>
                        <a:rPr lang="en-US"/>
                      </a:br>
                      <a:r>
                        <a:rPr lang="en-US"/>
                        <a:t>Leveraging private finance &amp; venture capital</a:t>
                      </a:r>
                    </a:p>
                  </a:txBody>
                  <a:tcPr anchor="ctr">
                    <a:lnL>
                      <a:noFill/>
                    </a:lnL>
                    <a:lnR>
                      <a:noFill/>
                    </a:lnR>
                    <a:lnT>
                      <a:noFill/>
                    </a:lnT>
                    <a:lnB>
                      <a:noFill/>
                    </a:lnB>
                  </a:tcPr>
                </a:tc>
                <a:tc>
                  <a:txBody>
                    <a:bodyPr/>
                    <a:lstStyle/>
                    <a:p>
                      <a:pPr algn="r"/>
                      <a:r>
                        <a:rPr lang="en-US">
                          <a:effectLst/>
                        </a:rPr>
                        <a:t>2 842</a:t>
                      </a:r>
                    </a:p>
                  </a:txBody>
                  <a:tcPr anchor="ctr">
                    <a:lnL>
                      <a:noFill/>
                    </a:lnL>
                    <a:lnR>
                      <a:noFill/>
                    </a:lnR>
                    <a:lnT>
                      <a:noFill/>
                    </a:lnT>
                    <a:lnB>
                      <a:noFill/>
                    </a:lnB>
                  </a:tcPr>
                </a:tc>
              </a:tr>
              <a:tr h="0">
                <a:tc>
                  <a:txBody>
                    <a:bodyPr/>
                    <a:lstStyle/>
                    <a:p>
                      <a:r>
                        <a:rPr lang="en-US" b="1"/>
                        <a:t>Innovation in SMEs</a:t>
                      </a:r>
                      <a:r>
                        <a:rPr lang="en-US"/>
                        <a:t/>
                      </a:r>
                      <a:br>
                        <a:rPr lang="en-US"/>
                      </a:br>
                      <a:r>
                        <a:rPr lang="en-US"/>
                        <a:t>Fostering all forms of innovation in all types of SMEs</a:t>
                      </a:r>
                    </a:p>
                  </a:txBody>
                  <a:tcPr anchor="ctr">
                    <a:lnL>
                      <a:noFill/>
                    </a:lnL>
                    <a:lnR>
                      <a:noFill/>
                    </a:lnR>
                    <a:lnT>
                      <a:noFill/>
                    </a:lnT>
                    <a:lnB>
                      <a:noFill/>
                    </a:lnB>
                  </a:tcPr>
                </a:tc>
                <a:tc>
                  <a:txBody>
                    <a:bodyPr/>
                    <a:lstStyle/>
                    <a:p>
                      <a:pPr algn="r"/>
                      <a:r>
                        <a:rPr lang="en-US" dirty="0">
                          <a:effectLst/>
                        </a:rPr>
                        <a:t>616</a:t>
                      </a:r>
                    </a:p>
                  </a:txBody>
                  <a:tcPr anchor="ctr">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E603FD5A-7165-4B8A-9C7F-8B1504DDCD07}" type="slidenum">
              <a:rPr lang="en-US" smtClean="0"/>
              <a:t>11</a:t>
            </a:fld>
            <a:endParaRPr lang="en-US"/>
          </a:p>
        </p:txBody>
      </p:sp>
      <p:sp>
        <p:nvSpPr>
          <p:cNvPr id="3" name="Footer Placeholder 2"/>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137106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Challenges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4708891"/>
              </p:ext>
            </p:extLst>
          </p:nvPr>
        </p:nvGraphicFramePr>
        <p:xfrm>
          <a:off x="457200" y="1851501"/>
          <a:ext cx="8229600" cy="3840480"/>
        </p:xfrm>
        <a:graphic>
          <a:graphicData uri="http://schemas.openxmlformats.org/drawingml/2006/table">
            <a:tbl>
              <a:tblPr/>
              <a:tblGrid>
                <a:gridCol w="4114800"/>
                <a:gridCol w="4114800"/>
              </a:tblGrid>
              <a:tr h="0">
                <a:tc>
                  <a:txBody>
                    <a:bodyPr/>
                    <a:lstStyle/>
                    <a:p>
                      <a:r>
                        <a:rPr lang="en-US" sz="2400" b="1" dirty="0">
                          <a:solidFill>
                            <a:schemeClr val="tx2">
                              <a:lumMod val="60000"/>
                              <a:lumOff val="40000"/>
                            </a:schemeClr>
                          </a:solidFill>
                        </a:rPr>
                        <a:t>Total funding for 2014-2020</a:t>
                      </a:r>
                    </a:p>
                  </a:txBody>
                  <a:tcPr anchor="ctr">
                    <a:lnL>
                      <a:noFill/>
                    </a:lnL>
                    <a:lnR>
                      <a:noFill/>
                    </a:lnR>
                    <a:lnT>
                      <a:noFill/>
                    </a:lnT>
                    <a:lnB>
                      <a:noFill/>
                    </a:lnB>
                  </a:tcPr>
                </a:tc>
                <a:tc>
                  <a:txBody>
                    <a:bodyPr/>
                    <a:lstStyle/>
                    <a:p>
                      <a:pPr algn="r"/>
                      <a:r>
                        <a:rPr lang="en-US" sz="2400" b="1" dirty="0">
                          <a:solidFill>
                            <a:schemeClr val="tx2">
                              <a:lumMod val="60000"/>
                              <a:lumOff val="40000"/>
                            </a:schemeClr>
                          </a:solidFill>
                          <a:effectLst/>
                        </a:rPr>
                        <a:t>€ million</a:t>
                      </a:r>
                    </a:p>
                  </a:txBody>
                  <a:tcPr anchor="ctr">
                    <a:lnL>
                      <a:noFill/>
                    </a:lnL>
                    <a:lnR>
                      <a:noFill/>
                    </a:lnR>
                    <a:lnT>
                      <a:noFill/>
                    </a:lnT>
                    <a:lnB>
                      <a:noFill/>
                    </a:lnB>
                  </a:tcPr>
                </a:tc>
              </a:tr>
              <a:tr h="0">
                <a:tc>
                  <a:txBody>
                    <a:bodyPr/>
                    <a:lstStyle/>
                    <a:p>
                      <a:r>
                        <a:rPr lang="en-US" dirty="0"/>
                        <a:t>Health, demographic change &amp; wellbeing</a:t>
                      </a:r>
                    </a:p>
                  </a:txBody>
                  <a:tcPr anchor="ctr">
                    <a:lnL>
                      <a:noFill/>
                    </a:lnL>
                    <a:lnR>
                      <a:noFill/>
                    </a:lnR>
                    <a:lnT>
                      <a:noFill/>
                    </a:lnT>
                    <a:lnB>
                      <a:noFill/>
                    </a:lnB>
                  </a:tcPr>
                </a:tc>
                <a:tc>
                  <a:txBody>
                    <a:bodyPr/>
                    <a:lstStyle/>
                    <a:p>
                      <a:pPr algn="r"/>
                      <a:r>
                        <a:rPr lang="en-US">
                          <a:effectLst/>
                        </a:rPr>
                        <a:t>7 472</a:t>
                      </a:r>
                    </a:p>
                  </a:txBody>
                  <a:tcPr anchor="ctr">
                    <a:lnL>
                      <a:noFill/>
                    </a:lnL>
                    <a:lnR>
                      <a:noFill/>
                    </a:lnR>
                    <a:lnT>
                      <a:noFill/>
                    </a:lnT>
                    <a:lnB>
                      <a:noFill/>
                    </a:lnB>
                  </a:tcPr>
                </a:tc>
              </a:tr>
              <a:tr h="0">
                <a:tc>
                  <a:txBody>
                    <a:bodyPr/>
                    <a:lstStyle/>
                    <a:p>
                      <a:r>
                        <a:rPr lang="en-US" dirty="0"/>
                        <a:t>Food security, sustainable agriculture and forestry, </a:t>
                      </a:r>
                      <a:r>
                        <a:rPr lang="en-US" baseline="0" dirty="0" smtClean="0"/>
                        <a:t> </a:t>
                      </a:r>
                      <a:r>
                        <a:rPr lang="en-US" dirty="0" smtClean="0"/>
                        <a:t>marine/maritime/inland </a:t>
                      </a:r>
                      <a:r>
                        <a:rPr lang="en-US" dirty="0"/>
                        <a:t>water research and the </a:t>
                      </a:r>
                      <a:r>
                        <a:rPr lang="en-US" dirty="0" err="1"/>
                        <a:t>bioeconomy</a:t>
                      </a:r>
                      <a:endParaRPr lang="en-US" dirty="0"/>
                    </a:p>
                  </a:txBody>
                  <a:tcPr anchor="ctr">
                    <a:lnL>
                      <a:noFill/>
                    </a:lnL>
                    <a:lnR>
                      <a:noFill/>
                    </a:lnR>
                    <a:lnT>
                      <a:noFill/>
                    </a:lnT>
                    <a:lnB>
                      <a:noFill/>
                    </a:lnB>
                  </a:tcPr>
                </a:tc>
                <a:tc>
                  <a:txBody>
                    <a:bodyPr/>
                    <a:lstStyle/>
                    <a:p>
                      <a:pPr algn="r"/>
                      <a:r>
                        <a:rPr lang="en-US">
                          <a:effectLst/>
                        </a:rPr>
                        <a:t>3 851</a:t>
                      </a:r>
                    </a:p>
                  </a:txBody>
                  <a:tcPr anchor="ctr">
                    <a:lnL>
                      <a:noFill/>
                    </a:lnL>
                    <a:lnR>
                      <a:noFill/>
                    </a:lnR>
                    <a:lnT>
                      <a:noFill/>
                    </a:lnT>
                    <a:lnB>
                      <a:noFill/>
                    </a:lnB>
                  </a:tcPr>
                </a:tc>
              </a:tr>
              <a:tr h="0">
                <a:tc>
                  <a:txBody>
                    <a:bodyPr/>
                    <a:lstStyle/>
                    <a:p>
                      <a:r>
                        <a:rPr lang="en-US"/>
                        <a:t>Secure, clean &amp; efficient energy</a:t>
                      </a:r>
                    </a:p>
                  </a:txBody>
                  <a:tcPr anchor="ctr">
                    <a:lnL>
                      <a:noFill/>
                    </a:lnL>
                    <a:lnR>
                      <a:noFill/>
                    </a:lnR>
                    <a:lnT>
                      <a:noFill/>
                    </a:lnT>
                    <a:lnB>
                      <a:noFill/>
                    </a:lnB>
                  </a:tcPr>
                </a:tc>
                <a:tc>
                  <a:txBody>
                    <a:bodyPr/>
                    <a:lstStyle/>
                    <a:p>
                      <a:pPr algn="r"/>
                      <a:r>
                        <a:rPr lang="en-US">
                          <a:effectLst/>
                        </a:rPr>
                        <a:t>5 931</a:t>
                      </a:r>
                    </a:p>
                  </a:txBody>
                  <a:tcPr anchor="ctr">
                    <a:lnL>
                      <a:noFill/>
                    </a:lnL>
                    <a:lnR>
                      <a:noFill/>
                    </a:lnR>
                    <a:lnT>
                      <a:noFill/>
                    </a:lnT>
                    <a:lnB>
                      <a:noFill/>
                    </a:lnB>
                  </a:tcPr>
                </a:tc>
              </a:tr>
              <a:tr h="0">
                <a:tc>
                  <a:txBody>
                    <a:bodyPr/>
                    <a:lstStyle/>
                    <a:p>
                      <a:r>
                        <a:rPr lang="en-US"/>
                        <a:t>Smart, green &amp; integrated transport</a:t>
                      </a:r>
                    </a:p>
                  </a:txBody>
                  <a:tcPr anchor="ctr">
                    <a:lnL>
                      <a:noFill/>
                    </a:lnL>
                    <a:lnR>
                      <a:noFill/>
                    </a:lnR>
                    <a:lnT>
                      <a:noFill/>
                    </a:lnT>
                    <a:lnB>
                      <a:noFill/>
                    </a:lnB>
                  </a:tcPr>
                </a:tc>
                <a:tc>
                  <a:txBody>
                    <a:bodyPr/>
                    <a:lstStyle/>
                    <a:p>
                      <a:pPr algn="r"/>
                      <a:r>
                        <a:rPr lang="en-US">
                          <a:effectLst/>
                        </a:rPr>
                        <a:t>6 339</a:t>
                      </a:r>
                    </a:p>
                  </a:txBody>
                  <a:tcPr anchor="ctr">
                    <a:lnL>
                      <a:noFill/>
                    </a:lnL>
                    <a:lnR>
                      <a:noFill/>
                    </a:lnR>
                    <a:lnT>
                      <a:noFill/>
                    </a:lnT>
                    <a:lnB>
                      <a:noFill/>
                    </a:lnB>
                  </a:tcPr>
                </a:tc>
              </a:tr>
              <a:tr h="0">
                <a:tc>
                  <a:txBody>
                    <a:bodyPr/>
                    <a:lstStyle/>
                    <a:p>
                      <a:r>
                        <a:rPr lang="en-US"/>
                        <a:t>Climate action, environment, resource efficiency &amp; raw materials</a:t>
                      </a:r>
                    </a:p>
                  </a:txBody>
                  <a:tcPr anchor="ctr">
                    <a:lnL>
                      <a:noFill/>
                    </a:lnL>
                    <a:lnR>
                      <a:noFill/>
                    </a:lnR>
                    <a:lnT>
                      <a:noFill/>
                    </a:lnT>
                    <a:lnB>
                      <a:noFill/>
                    </a:lnB>
                  </a:tcPr>
                </a:tc>
                <a:tc>
                  <a:txBody>
                    <a:bodyPr/>
                    <a:lstStyle/>
                    <a:p>
                      <a:pPr algn="r"/>
                      <a:r>
                        <a:rPr lang="en-US">
                          <a:effectLst/>
                        </a:rPr>
                        <a:t>3 081</a:t>
                      </a:r>
                    </a:p>
                  </a:txBody>
                  <a:tcPr anchor="ctr">
                    <a:lnL>
                      <a:noFill/>
                    </a:lnL>
                    <a:lnR>
                      <a:noFill/>
                    </a:lnR>
                    <a:lnT>
                      <a:noFill/>
                    </a:lnT>
                    <a:lnB>
                      <a:noFill/>
                    </a:lnB>
                  </a:tcPr>
                </a:tc>
              </a:tr>
              <a:tr h="0">
                <a:tc>
                  <a:txBody>
                    <a:bodyPr/>
                    <a:lstStyle/>
                    <a:p>
                      <a:r>
                        <a:rPr lang="en-US"/>
                        <a:t>Inclusive, innovative &amp; reflective societies</a:t>
                      </a:r>
                    </a:p>
                  </a:txBody>
                  <a:tcPr anchor="ctr">
                    <a:lnL>
                      <a:noFill/>
                    </a:lnL>
                    <a:lnR>
                      <a:noFill/>
                    </a:lnR>
                    <a:lnT>
                      <a:noFill/>
                    </a:lnT>
                    <a:lnB>
                      <a:noFill/>
                    </a:lnB>
                  </a:tcPr>
                </a:tc>
                <a:tc>
                  <a:txBody>
                    <a:bodyPr/>
                    <a:lstStyle/>
                    <a:p>
                      <a:pPr algn="r"/>
                      <a:r>
                        <a:rPr lang="en-US">
                          <a:effectLst/>
                        </a:rPr>
                        <a:t>1 310</a:t>
                      </a:r>
                    </a:p>
                  </a:txBody>
                  <a:tcPr anchor="ctr">
                    <a:lnL>
                      <a:noFill/>
                    </a:lnL>
                    <a:lnR>
                      <a:noFill/>
                    </a:lnR>
                    <a:lnT>
                      <a:noFill/>
                    </a:lnT>
                    <a:lnB>
                      <a:noFill/>
                    </a:lnB>
                  </a:tcPr>
                </a:tc>
              </a:tr>
              <a:tr h="0">
                <a:tc>
                  <a:txBody>
                    <a:bodyPr/>
                    <a:lstStyle/>
                    <a:p>
                      <a:r>
                        <a:rPr lang="en-US"/>
                        <a:t>Secure societies</a:t>
                      </a:r>
                    </a:p>
                  </a:txBody>
                  <a:tcPr anchor="ctr">
                    <a:lnL>
                      <a:noFill/>
                    </a:lnL>
                    <a:lnR>
                      <a:noFill/>
                    </a:lnR>
                    <a:lnT>
                      <a:noFill/>
                    </a:lnT>
                    <a:lnB>
                      <a:noFill/>
                    </a:lnB>
                  </a:tcPr>
                </a:tc>
                <a:tc>
                  <a:txBody>
                    <a:bodyPr/>
                    <a:lstStyle/>
                    <a:p>
                      <a:pPr algn="r"/>
                      <a:r>
                        <a:rPr lang="en-US" dirty="0">
                          <a:effectLst/>
                        </a:rPr>
                        <a:t>1 695</a:t>
                      </a:r>
                    </a:p>
                  </a:txBody>
                  <a:tcPr anchor="ctr">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E603FD5A-7165-4B8A-9C7F-8B1504DDCD07}" type="slidenum">
              <a:rPr lang="en-US" smtClean="0"/>
              <a:t>12</a:t>
            </a:fld>
            <a:endParaRPr lang="en-US"/>
          </a:p>
        </p:txBody>
      </p:sp>
      <p:sp>
        <p:nvSpPr>
          <p:cNvPr id="3" name="Footer Placeholder 2"/>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13458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Structure of Calls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Call</a:t>
            </a:r>
            <a:r>
              <a:rPr lang="en-US" dirty="0" smtClean="0"/>
              <a:t> page and </a:t>
            </a:r>
            <a:r>
              <a:rPr lang="en-US" b="1" dirty="0" smtClean="0"/>
              <a:t>topic</a:t>
            </a:r>
            <a:r>
              <a:rPr lang="en-US" dirty="0" smtClean="0"/>
              <a:t> page</a:t>
            </a:r>
          </a:p>
          <a:p>
            <a:r>
              <a:rPr lang="en-US" dirty="0" smtClean="0"/>
              <a:t>Deadlines of topics</a:t>
            </a:r>
          </a:p>
          <a:p>
            <a:r>
              <a:rPr lang="en-US" dirty="0" smtClean="0"/>
              <a:t>1-stage, 2-stage  or continuously open topics</a:t>
            </a:r>
          </a:p>
          <a:p>
            <a:r>
              <a:rPr lang="en-US" dirty="0" smtClean="0"/>
              <a:t>Types of </a:t>
            </a:r>
            <a:r>
              <a:rPr lang="en-US" b="1" dirty="0" smtClean="0"/>
              <a:t>action</a:t>
            </a:r>
          </a:p>
          <a:p>
            <a:pPr lvl="1"/>
            <a:r>
              <a:rPr lang="en-US" dirty="0" smtClean="0"/>
              <a:t>Research and Innovation action</a:t>
            </a:r>
          </a:p>
          <a:p>
            <a:pPr lvl="1"/>
            <a:r>
              <a:rPr lang="en-US" dirty="0" smtClean="0"/>
              <a:t>Innovation action</a:t>
            </a:r>
          </a:p>
          <a:p>
            <a:pPr lvl="1"/>
            <a:r>
              <a:rPr lang="en-US" dirty="0" smtClean="0"/>
              <a:t>Coordination and Support action</a:t>
            </a:r>
          </a:p>
          <a:p>
            <a:endParaRPr lang="en-US" b="1" dirty="0"/>
          </a:p>
          <a:p>
            <a:r>
              <a:rPr lang="en-US" dirty="0" smtClean="0"/>
              <a:t>There might be other types of actions depending on the grant e.g., for ERC grants.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62631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 Call</a:t>
            </a:r>
            <a:endParaRPr lang="en-US" dirty="0"/>
          </a:p>
        </p:txBody>
      </p:sp>
      <p:sp>
        <p:nvSpPr>
          <p:cNvPr id="3" name="Content Placeholder 2"/>
          <p:cNvSpPr>
            <a:spLocks noGrp="1"/>
          </p:cNvSpPr>
          <p:nvPr>
            <p:ph idx="1"/>
          </p:nvPr>
        </p:nvSpPr>
        <p:spPr/>
        <p:txBody>
          <a:bodyPr/>
          <a:lstStyle/>
          <a:p>
            <a:r>
              <a:rPr lang="en-US" dirty="0" smtClean="0"/>
              <a:t>Go to area “Funding Opportunities” of the Participant Portal.</a:t>
            </a:r>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80928"/>
            <a:ext cx="6768752" cy="380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11274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a Call (cont’d)</a:t>
            </a:r>
            <a:endParaRPr lang="en-US" dirty="0"/>
          </a:p>
        </p:txBody>
      </p:sp>
      <p:sp>
        <p:nvSpPr>
          <p:cNvPr id="3" name="Content Placeholder 2"/>
          <p:cNvSpPr>
            <a:spLocks noGrp="1"/>
          </p:cNvSpPr>
          <p:nvPr>
            <p:ph idx="1"/>
          </p:nvPr>
        </p:nvSpPr>
        <p:spPr/>
        <p:txBody>
          <a:bodyPr/>
          <a:lstStyle/>
          <a:p>
            <a:r>
              <a:rPr lang="en-US" b="1" dirty="0" smtClean="0"/>
              <a:t>Example</a:t>
            </a:r>
            <a:r>
              <a:rPr lang="en-US" dirty="0" smtClean="0"/>
              <a:t>: </a:t>
            </a:r>
            <a:r>
              <a:rPr lang="en-US" dirty="0"/>
              <a:t>Information and Communication Technologies</a:t>
            </a:r>
          </a:p>
        </p:txBody>
      </p:sp>
      <p:sp>
        <p:nvSpPr>
          <p:cNvPr id="4" name="Slide Number Placeholder 3"/>
          <p:cNvSpPr>
            <a:spLocks noGrp="1"/>
          </p:cNvSpPr>
          <p:nvPr>
            <p:ph type="sldNum" sz="quarter" idx="12"/>
          </p:nvPr>
        </p:nvSpPr>
        <p:spPr/>
        <p:txBody>
          <a:bodyPr/>
          <a:lstStyle/>
          <a:p>
            <a:fld id="{E603FD5A-7165-4B8A-9C7F-8B1504DDCD07}" type="slidenum">
              <a:rPr lang="en-US" smtClean="0"/>
              <a:t>15</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636912"/>
            <a:ext cx="6300192" cy="354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9095377">
            <a:off x="6413723" y="3949112"/>
            <a:ext cx="123213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739827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an Open Topic</a:t>
            </a:r>
            <a:endParaRPr lang="en-US" dirty="0"/>
          </a:p>
        </p:txBody>
      </p:sp>
      <p:sp>
        <p:nvSpPr>
          <p:cNvPr id="3" name="Content Placeholder 2"/>
          <p:cNvSpPr>
            <a:spLocks noGrp="1"/>
          </p:cNvSpPr>
          <p:nvPr>
            <p:ph idx="1"/>
          </p:nvPr>
        </p:nvSpPr>
        <p:spPr/>
        <p:txBody>
          <a:bodyPr/>
          <a:lstStyle/>
          <a:p>
            <a:r>
              <a:rPr lang="en-US" b="1" dirty="0" smtClean="0"/>
              <a:t>Example:</a:t>
            </a:r>
            <a:r>
              <a:rPr lang="en-US" dirty="0" smtClean="0"/>
              <a:t> </a:t>
            </a:r>
            <a:r>
              <a:rPr lang="en-US" dirty="0"/>
              <a:t>Big data PPP: research addressing main technology challenges of the data economy</a:t>
            </a:r>
          </a:p>
        </p:txBody>
      </p:sp>
      <p:sp>
        <p:nvSpPr>
          <p:cNvPr id="4" name="Slide Number Placeholder 3"/>
          <p:cNvSpPr>
            <a:spLocks noGrp="1"/>
          </p:cNvSpPr>
          <p:nvPr>
            <p:ph type="sldNum" sz="quarter" idx="12"/>
          </p:nvPr>
        </p:nvSpPr>
        <p:spPr/>
        <p:txBody>
          <a:bodyPr/>
          <a:lstStyle/>
          <a:p>
            <a:fld id="{E603FD5A-7165-4B8A-9C7F-8B1504DDCD07}" type="slidenum">
              <a:rPr lang="en-US" smtClean="0"/>
              <a:t>16</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151598"/>
            <a:ext cx="5616624" cy="3159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rot="9095377">
            <a:off x="6095620" y="4420514"/>
            <a:ext cx="123213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531801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Innovation in H2020</a:t>
            </a:r>
            <a:endParaRPr lang="en-US" dirty="0"/>
          </a:p>
        </p:txBody>
      </p:sp>
      <p:sp>
        <p:nvSpPr>
          <p:cNvPr id="3" name="Content Placeholder 2"/>
          <p:cNvSpPr>
            <a:spLocks noGrp="1"/>
          </p:cNvSpPr>
          <p:nvPr>
            <p:ph idx="1"/>
          </p:nvPr>
        </p:nvSpPr>
        <p:spPr/>
        <p:txBody>
          <a:bodyPr/>
          <a:lstStyle/>
          <a:p>
            <a:r>
              <a:rPr lang="en-US" dirty="0" smtClean="0"/>
              <a:t>H2020 has two relevant </a:t>
            </a:r>
            <a:r>
              <a:rPr lang="en-US" b="1" dirty="0" smtClean="0"/>
              <a:t>instruments</a:t>
            </a:r>
            <a:r>
              <a:rPr lang="en-US" dirty="0" smtClean="0"/>
              <a:t>:</a:t>
            </a:r>
          </a:p>
          <a:p>
            <a:pPr lvl="1"/>
            <a:r>
              <a:rPr lang="en-US" dirty="0" smtClean="0"/>
              <a:t>Research and Innovation actions</a:t>
            </a:r>
          </a:p>
          <a:p>
            <a:pPr lvl="1"/>
            <a:r>
              <a:rPr lang="en-US" dirty="0" smtClean="0"/>
              <a:t>Innovation actions</a:t>
            </a:r>
          </a:p>
          <a:p>
            <a:pPr marL="0" indent="0">
              <a:buNone/>
            </a:pPr>
            <a:endParaRPr lang="en-US" dirty="0"/>
          </a:p>
          <a:p>
            <a:r>
              <a:rPr lang="en-US" dirty="0" smtClean="0"/>
              <a:t>In my presentation I assume you would like to submit such a proposal.</a:t>
            </a:r>
          </a:p>
        </p:txBody>
      </p:sp>
      <p:sp>
        <p:nvSpPr>
          <p:cNvPr id="4" name="Slide Number Placeholder 3"/>
          <p:cNvSpPr>
            <a:spLocks noGrp="1"/>
          </p:cNvSpPr>
          <p:nvPr>
            <p:ph type="sldNum" sz="quarter" idx="12"/>
          </p:nvPr>
        </p:nvSpPr>
        <p:spPr/>
        <p:txBody>
          <a:bodyPr/>
          <a:lstStyle/>
          <a:p>
            <a:fld id="{E603FD5A-7165-4B8A-9C7F-8B1504DDCD07}"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62171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Innovation Action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From the H2020 web site:</a:t>
            </a:r>
          </a:p>
          <a:p>
            <a:pPr lvl="1"/>
            <a:r>
              <a:rPr lang="en-US" dirty="0" smtClean="0"/>
              <a:t>Activities </a:t>
            </a:r>
            <a:r>
              <a:rPr lang="en-US" dirty="0"/>
              <a:t>aiming to establish new knowledge and/or to explore the feasibility of a new or improved technology, product, process, service or solution. For this purpose they may include basic and applied research, technology development and integration, testing and validation on a small-scale prototype in a laboratory or simulated environment. Projects may contain closely connected but limited demonstration or pilot activities aiming to show technical feasibility in a near to operational environment. </a:t>
            </a:r>
            <a:endParaRPr lang="en-US" dirty="0" smtClean="0"/>
          </a:p>
          <a:p>
            <a:endParaRPr lang="en-US" dirty="0"/>
          </a:p>
          <a:p>
            <a:r>
              <a:rPr lang="en-US" b="1" dirty="0"/>
              <a:t>EU funding rate – 100%</a:t>
            </a:r>
          </a:p>
          <a:p>
            <a:endParaRPr lang="en-US" dirty="0"/>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609366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the H2020 web site:</a:t>
            </a:r>
          </a:p>
          <a:p>
            <a:pPr lvl="1"/>
            <a:r>
              <a:rPr lang="en-US" dirty="0" smtClean="0"/>
              <a:t>Activities </a:t>
            </a:r>
            <a:r>
              <a:rPr lang="en-US" dirty="0"/>
              <a:t>directly aiming at producing plans and arrangements or designs for new, altered or improved products, processes or services. For this purpose they may include prototyping, testing, demonstrating, piloting, large-scale product validation and market </a:t>
            </a:r>
            <a:r>
              <a:rPr lang="en-US" dirty="0" smtClean="0"/>
              <a:t>replication.</a:t>
            </a:r>
          </a:p>
          <a:p>
            <a:endParaRPr lang="en-US" dirty="0" smtClean="0"/>
          </a:p>
          <a:p>
            <a:r>
              <a:rPr lang="en-US" b="1" dirty="0"/>
              <a:t>EU funding rate – 70% (except non-profit, which are still funded 100%)</a:t>
            </a:r>
          </a:p>
          <a:p>
            <a:endParaRPr lang="en-US" dirty="0"/>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7571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Previous Experience (Me)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 have participated in 12 collaborative European research and innovation projects:</a:t>
            </a:r>
          </a:p>
          <a:p>
            <a:pPr lvl="1"/>
            <a:r>
              <a:rPr lang="en-US" dirty="0" err="1" smtClean="0"/>
              <a:t>Chorochronos</a:t>
            </a:r>
            <a:r>
              <a:rPr lang="en-US" dirty="0" smtClean="0"/>
              <a:t> (temporal and spatial databases)</a:t>
            </a:r>
          </a:p>
          <a:p>
            <a:pPr lvl="1"/>
            <a:r>
              <a:rPr lang="en-US" dirty="0" smtClean="0"/>
              <a:t>DIET (agents)</a:t>
            </a:r>
          </a:p>
          <a:p>
            <a:pPr lvl="1"/>
            <a:r>
              <a:rPr lang="en-US" dirty="0" err="1" smtClean="0"/>
              <a:t>OntoGrid</a:t>
            </a:r>
            <a:r>
              <a:rPr lang="en-US" dirty="0" smtClean="0"/>
              <a:t> (ontologies and grid technology)</a:t>
            </a:r>
          </a:p>
          <a:p>
            <a:pPr lvl="1"/>
            <a:r>
              <a:rPr lang="en-US" dirty="0" err="1" smtClean="0"/>
              <a:t>Bridgemap</a:t>
            </a:r>
            <a:r>
              <a:rPr lang="en-US" dirty="0" smtClean="0"/>
              <a:t> (marine biology)</a:t>
            </a:r>
          </a:p>
          <a:p>
            <a:pPr lvl="1"/>
            <a:r>
              <a:rPr lang="en-US" dirty="0" smtClean="0"/>
              <a:t>SemsorGrid4Env (sensors and grids)</a:t>
            </a:r>
          </a:p>
          <a:p>
            <a:pPr lvl="1"/>
            <a:r>
              <a:rPr lang="en-US" dirty="0" smtClean="0"/>
              <a:t>TELEIOS (satellite data, linked geospatial data)</a:t>
            </a:r>
          </a:p>
          <a:p>
            <a:pPr lvl="1"/>
            <a:r>
              <a:rPr lang="en-US" dirty="0" smtClean="0"/>
              <a:t>LEO (precision farming, linked geospatial data)</a:t>
            </a:r>
          </a:p>
          <a:p>
            <a:pPr lvl="1"/>
            <a:r>
              <a:rPr lang="en-US" dirty="0" smtClean="0"/>
              <a:t>Melodies (environmental services, open data)</a:t>
            </a:r>
          </a:p>
          <a:p>
            <a:pPr lvl="1"/>
            <a:r>
              <a:rPr lang="en-US" dirty="0" err="1" smtClean="0"/>
              <a:t>Optique</a:t>
            </a:r>
            <a:r>
              <a:rPr lang="en-US" dirty="0" smtClean="0"/>
              <a:t> (big data in the oil and gas, and energy domains)</a:t>
            </a:r>
          </a:p>
          <a:p>
            <a:pPr lvl="1"/>
            <a:r>
              <a:rPr lang="en-US" dirty="0" smtClean="0"/>
              <a:t>Copernicus App Lab (Copernicus services, linked geospatial data)</a:t>
            </a:r>
          </a:p>
          <a:p>
            <a:pPr lvl="1"/>
            <a:r>
              <a:rPr lang="en-US" dirty="0" err="1" smtClean="0"/>
              <a:t>BigDataEurope</a:t>
            </a:r>
            <a:r>
              <a:rPr lang="en-US" dirty="0" smtClean="0"/>
              <a:t> (big data)</a:t>
            </a:r>
          </a:p>
          <a:p>
            <a:pPr lvl="1"/>
            <a:r>
              <a:rPr lang="en-US" dirty="0" err="1" smtClean="0"/>
              <a:t>WDAqua</a:t>
            </a:r>
            <a:r>
              <a:rPr lang="en-US" dirty="0" smtClean="0"/>
              <a:t> (question answering)</a:t>
            </a:r>
          </a:p>
          <a:p>
            <a:r>
              <a:rPr lang="en-US" dirty="0" smtClean="0"/>
              <a:t>I </a:t>
            </a:r>
            <a:r>
              <a:rPr lang="en-US" dirty="0" err="1" smtClean="0"/>
              <a:t>co-ordinated</a:t>
            </a:r>
            <a:r>
              <a:rPr lang="en-US" dirty="0" smtClean="0"/>
              <a:t> 2 of them (TELEIOS and LEO).</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637020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Topics</a:t>
            </a:r>
            <a:endParaRPr lang="en-US" dirty="0"/>
          </a:p>
        </p:txBody>
      </p:sp>
      <p:sp>
        <p:nvSpPr>
          <p:cNvPr id="3" name="Content Placeholder 2"/>
          <p:cNvSpPr>
            <a:spLocks noGrp="1"/>
          </p:cNvSpPr>
          <p:nvPr>
            <p:ph idx="1"/>
          </p:nvPr>
        </p:nvSpPr>
        <p:spPr/>
        <p:txBody>
          <a:bodyPr/>
          <a:lstStyle/>
          <a:p>
            <a:r>
              <a:rPr lang="en-US" dirty="0" smtClean="0"/>
              <a:t>Topics might open in the near future!</a:t>
            </a:r>
          </a:p>
          <a:p>
            <a:r>
              <a:rPr lang="en-US" dirty="0" smtClean="0"/>
              <a:t>Ideally your university has a service that informs you about this.</a:t>
            </a:r>
          </a:p>
          <a:p>
            <a:pPr lvl="1"/>
            <a:r>
              <a:rPr lang="en-US" dirty="0" smtClean="0"/>
              <a:t>But they might inform you late. It is your own responsibility to know better!</a:t>
            </a:r>
          </a:p>
          <a:p>
            <a:r>
              <a:rPr lang="en-US" dirty="0" smtClean="0"/>
              <a:t>Find the </a:t>
            </a:r>
            <a:r>
              <a:rPr lang="en-US" b="1" dirty="0" smtClean="0"/>
              <a:t>preliminary work </a:t>
            </a:r>
            <a:r>
              <a:rPr lang="en-US" b="1" dirty="0" err="1" smtClean="0"/>
              <a:t>programme</a:t>
            </a:r>
            <a:r>
              <a:rPr lang="en-US" b="1" dirty="0" smtClean="0"/>
              <a:t> </a:t>
            </a:r>
            <a:r>
              <a:rPr lang="en-US" dirty="0" smtClean="0"/>
              <a:t>(e.g., now you should be looking for the work </a:t>
            </a:r>
            <a:r>
              <a:rPr lang="en-US" dirty="0" err="1" smtClean="0"/>
              <a:t>programme</a:t>
            </a:r>
            <a:r>
              <a:rPr lang="en-US" dirty="0" smtClean="0"/>
              <a:t> of 2018 and on).</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047240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 </a:t>
            </a:r>
            <a:r>
              <a:rPr lang="en-US" dirty="0" err="1" smtClean="0"/>
              <a:t>googled</a:t>
            </a:r>
            <a:r>
              <a:rPr lang="en-US" dirty="0" smtClean="0"/>
              <a:t> “ICT work </a:t>
            </a:r>
            <a:r>
              <a:rPr lang="en-US" dirty="0" err="1" smtClean="0"/>
              <a:t>programme</a:t>
            </a:r>
            <a:r>
              <a:rPr lang="en-US" dirty="0" smtClean="0"/>
              <a:t> 2018” last Sunday.</a:t>
            </a:r>
          </a:p>
          <a:p>
            <a:r>
              <a:rPr lang="en-US" dirty="0" smtClean="0"/>
              <a:t>The first two links gave me some information for the expected work </a:t>
            </a:r>
            <a:r>
              <a:rPr lang="en-US" dirty="0" err="1" smtClean="0"/>
              <a:t>programme</a:t>
            </a:r>
            <a:r>
              <a:rPr lang="en-US" dirty="0" smtClean="0"/>
              <a:t> of 2018-2020.</a:t>
            </a:r>
          </a:p>
          <a:p>
            <a:r>
              <a:rPr lang="en-US" dirty="0" smtClean="0"/>
              <a:t>But I could not find a preliminary work </a:t>
            </a:r>
            <a:r>
              <a:rPr lang="en-US" dirty="0" err="1" smtClean="0"/>
              <a:t>programme</a:t>
            </a:r>
            <a:r>
              <a:rPr lang="en-US" dirty="0" smtClean="0"/>
              <a:t>.</a:t>
            </a:r>
          </a:p>
          <a:p>
            <a:r>
              <a:rPr lang="en-US" dirty="0" smtClean="0"/>
              <a:t>I could have asked my National Contact Point  (but it was Sunday!)</a:t>
            </a:r>
          </a:p>
          <a:p>
            <a:r>
              <a:rPr lang="en-US" dirty="0" smtClean="0"/>
              <a:t>So I got it from a colleague in Norway and found out that there will be a forthcoming topic </a:t>
            </a:r>
            <a:r>
              <a:rPr lang="en-US" dirty="0"/>
              <a:t>on “ICT-18-2018-2020: </a:t>
            </a:r>
            <a:r>
              <a:rPr lang="en-US" b="1" dirty="0"/>
              <a:t>Big Data technologies and extreme-scale </a:t>
            </a:r>
            <a:r>
              <a:rPr lang="en-US" b="1" dirty="0" smtClean="0"/>
              <a:t>analytics</a:t>
            </a:r>
            <a:r>
              <a:rPr lang="en-US" dirty="0" smtClean="0"/>
              <a:t>“ which might be exactly what I was looking for!</a:t>
            </a:r>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589808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More about the Topic</a:t>
            </a:r>
            <a:endParaRPr lang="en-US" dirty="0"/>
          </a:p>
        </p:txBody>
      </p:sp>
      <p:sp>
        <p:nvSpPr>
          <p:cNvPr id="3" name="Content Placeholder 2"/>
          <p:cNvSpPr>
            <a:spLocks noGrp="1"/>
          </p:cNvSpPr>
          <p:nvPr>
            <p:ph idx="1"/>
          </p:nvPr>
        </p:nvSpPr>
        <p:spPr/>
        <p:txBody>
          <a:bodyPr/>
          <a:lstStyle/>
          <a:p>
            <a:r>
              <a:rPr lang="en-US" dirty="0" smtClean="0"/>
              <a:t>Go to the </a:t>
            </a:r>
            <a:r>
              <a:rPr lang="en-US" b="1" dirty="0" smtClean="0"/>
              <a:t>web page </a:t>
            </a:r>
            <a:r>
              <a:rPr lang="en-US" dirty="0" smtClean="0"/>
              <a:t>of the topic.</a:t>
            </a:r>
          </a:p>
          <a:p>
            <a:r>
              <a:rPr lang="en-US" dirty="0" smtClean="0"/>
              <a:t>Read the information there:</a:t>
            </a:r>
          </a:p>
          <a:p>
            <a:pPr lvl="1"/>
            <a:r>
              <a:rPr lang="en-US" dirty="0" smtClean="0"/>
              <a:t>Specific objective</a:t>
            </a:r>
          </a:p>
          <a:p>
            <a:pPr lvl="1"/>
            <a:r>
              <a:rPr lang="en-US" dirty="0" smtClean="0"/>
              <a:t>Scope</a:t>
            </a:r>
          </a:p>
          <a:p>
            <a:pPr lvl="1"/>
            <a:r>
              <a:rPr lang="en-US" dirty="0" smtClean="0"/>
              <a:t>Expected impact</a:t>
            </a:r>
          </a:p>
          <a:p>
            <a:pPr lvl="1"/>
            <a:r>
              <a:rPr lang="en-US" dirty="0" smtClean="0"/>
              <a:t>Cross cutting priorities</a:t>
            </a:r>
          </a:p>
          <a:p>
            <a:r>
              <a:rPr lang="en-US" dirty="0" smtClean="0"/>
              <a:t>If you think this is for you, download </a:t>
            </a:r>
            <a:r>
              <a:rPr lang="en-US" b="1" dirty="0" smtClean="0"/>
              <a:t>all the documents</a:t>
            </a:r>
            <a:r>
              <a:rPr lang="en-US" dirty="0" smtClean="0"/>
              <a:t> relevant to the call.</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278671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Documents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Standard </a:t>
            </a:r>
            <a:r>
              <a:rPr lang="en-US" b="1" dirty="0"/>
              <a:t>proposal </a:t>
            </a:r>
            <a:r>
              <a:rPr lang="en-US" b="1" dirty="0" smtClean="0"/>
              <a:t>template </a:t>
            </a:r>
            <a:r>
              <a:rPr lang="en-US" dirty="0" smtClean="0"/>
              <a:t>(what you will have to prepare).</a:t>
            </a:r>
            <a:endParaRPr lang="en-US" dirty="0"/>
          </a:p>
          <a:p>
            <a:r>
              <a:rPr lang="en-US" dirty="0"/>
              <a:t>Standard </a:t>
            </a:r>
            <a:r>
              <a:rPr lang="en-US" b="1" dirty="0"/>
              <a:t>evaluation </a:t>
            </a:r>
            <a:r>
              <a:rPr lang="en-US" b="1" dirty="0" smtClean="0"/>
              <a:t>form </a:t>
            </a:r>
            <a:r>
              <a:rPr lang="en-US" dirty="0" smtClean="0"/>
              <a:t>(what criteria will the evaluators use).</a:t>
            </a:r>
          </a:p>
          <a:p>
            <a:r>
              <a:rPr lang="en-US" b="1" dirty="0" smtClean="0"/>
              <a:t>H2020 </a:t>
            </a:r>
            <a:r>
              <a:rPr lang="en-US" b="1" dirty="0"/>
              <a:t>Work </a:t>
            </a:r>
            <a:r>
              <a:rPr lang="en-US" b="1" dirty="0" err="1"/>
              <a:t>Programme</a:t>
            </a:r>
            <a:r>
              <a:rPr lang="en-US" b="1" dirty="0"/>
              <a:t> </a:t>
            </a:r>
            <a:r>
              <a:rPr lang="en-US" b="1" dirty="0" smtClean="0"/>
              <a:t>20xx-yy</a:t>
            </a:r>
            <a:r>
              <a:rPr lang="en-US" dirty="0" smtClean="0"/>
              <a:t>: </a:t>
            </a:r>
            <a:r>
              <a:rPr lang="en-US" dirty="0"/>
              <a:t>Information and communication </a:t>
            </a:r>
            <a:r>
              <a:rPr lang="en-US" dirty="0" smtClean="0"/>
              <a:t>technologies</a:t>
            </a:r>
          </a:p>
          <a:p>
            <a:pPr lvl="1"/>
            <a:r>
              <a:rPr lang="en-US" dirty="0" smtClean="0"/>
              <a:t>This is the document where the topic is described. </a:t>
            </a:r>
          </a:p>
          <a:p>
            <a:pPr lvl="1"/>
            <a:r>
              <a:rPr lang="en-US" dirty="0" smtClean="0"/>
              <a:t>It is the document to rule them all.</a:t>
            </a:r>
            <a:endParaRPr lang="en-US" dirty="0"/>
          </a:p>
          <a:p>
            <a:r>
              <a:rPr lang="en-US" b="1" dirty="0" smtClean="0"/>
              <a:t>Topic specific documents </a:t>
            </a:r>
            <a:r>
              <a:rPr lang="en-US" dirty="0" smtClean="0"/>
              <a:t>that the EC unit running the call might have prepared.</a:t>
            </a:r>
            <a:endParaRPr lang="en-US" dirty="0"/>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539929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Information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Information days </a:t>
            </a:r>
            <a:r>
              <a:rPr lang="en-US" dirty="0" smtClean="0"/>
              <a:t>on the topic</a:t>
            </a:r>
          </a:p>
          <a:p>
            <a:pPr lvl="1"/>
            <a:r>
              <a:rPr lang="en-US" dirty="0" smtClean="0"/>
              <a:t>Example</a:t>
            </a:r>
            <a:r>
              <a:rPr lang="en-US" dirty="0"/>
              <a:t>: Information and Networking Days on Horizon 2020 Big Data Public-Private Partnership topics 2017</a:t>
            </a:r>
            <a:endParaRPr lang="en-US" dirty="0" smtClean="0"/>
          </a:p>
          <a:p>
            <a:pPr lvl="1"/>
            <a:r>
              <a:rPr lang="en-US" dirty="0" smtClean="0"/>
              <a:t>See </a:t>
            </a:r>
            <a:r>
              <a:rPr lang="en-US" dirty="0" smtClean="0">
                <a:hlinkClick r:id="rId2"/>
              </a:rPr>
              <a:t>https</a:t>
            </a:r>
            <a:r>
              <a:rPr lang="en-US" dirty="0">
                <a:hlinkClick r:id="rId2"/>
              </a:rPr>
              <a:t>://</a:t>
            </a:r>
            <a:r>
              <a:rPr lang="en-US" dirty="0" smtClean="0">
                <a:hlinkClick r:id="rId2"/>
              </a:rPr>
              <a:t>ec.europa.eu/digital-single-market/en/news/information-and-networking-days-horizon-2020-big-data-public-private-partnership-topics-2017</a:t>
            </a:r>
            <a:r>
              <a:rPr lang="en-US" dirty="0" smtClean="0"/>
              <a:t> </a:t>
            </a:r>
          </a:p>
          <a:p>
            <a:pPr lvl="1"/>
            <a:r>
              <a:rPr lang="en-US" dirty="0" smtClean="0"/>
              <a:t>Some EC units (e.g., Luxemburg) are extremely good at disseminating this crucial information (e.g., the above link has even videos of the presentations).</a:t>
            </a:r>
          </a:p>
          <a:p>
            <a:pPr lvl="1"/>
            <a:r>
              <a:rPr lang="en-US" dirty="0" smtClean="0"/>
              <a:t>If there are topic-specific documents that the relevant EC unit has prepared, they will tell you about them during the information day.</a:t>
            </a:r>
          </a:p>
        </p:txBody>
      </p:sp>
      <p:sp>
        <p:nvSpPr>
          <p:cNvPr id="4" name="Slide Number Placeholder 3"/>
          <p:cNvSpPr>
            <a:spLocks noGrp="1"/>
          </p:cNvSpPr>
          <p:nvPr>
            <p:ph type="sldNum" sz="quarter" idx="12"/>
          </p:nvPr>
        </p:nvSpPr>
        <p:spPr/>
        <p:txBody>
          <a:bodyPr/>
          <a:lstStyle/>
          <a:p>
            <a:fld id="{E603FD5A-7165-4B8A-9C7F-8B1504DDCD07}"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588389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Important Information (cont’d)</a:t>
            </a:r>
            <a:endParaRPr lang="en-US" dirty="0"/>
          </a:p>
        </p:txBody>
      </p:sp>
      <p:sp>
        <p:nvSpPr>
          <p:cNvPr id="3" name="Content Placeholder 2"/>
          <p:cNvSpPr>
            <a:spLocks noGrp="1"/>
          </p:cNvSpPr>
          <p:nvPr>
            <p:ph idx="1"/>
          </p:nvPr>
        </p:nvSpPr>
        <p:spPr/>
        <p:txBody>
          <a:bodyPr>
            <a:normAutofit/>
          </a:bodyPr>
          <a:lstStyle/>
          <a:p>
            <a:r>
              <a:rPr lang="en-US" b="1" dirty="0" smtClean="0"/>
              <a:t>Proposers days</a:t>
            </a:r>
            <a:r>
              <a:rPr lang="en-US" dirty="0" smtClean="0"/>
              <a:t> organized by the EC.</a:t>
            </a:r>
            <a:endParaRPr lang="en-US" b="1" dirty="0" smtClean="0"/>
          </a:p>
          <a:p>
            <a:r>
              <a:rPr lang="en-US" b="1" dirty="0" smtClean="0"/>
              <a:t>Example</a:t>
            </a:r>
            <a:r>
              <a:rPr lang="en-US" dirty="0" smtClean="0"/>
              <a:t>: If you are interested in submitting a proposal in ICT 2018-2020, you should attend </a:t>
            </a:r>
            <a:r>
              <a:rPr lang="en-US" b="1" dirty="0"/>
              <a:t>ICT Proposers' Day </a:t>
            </a:r>
            <a:r>
              <a:rPr lang="en-US" b="1" dirty="0" smtClean="0"/>
              <a:t>2017 </a:t>
            </a:r>
            <a:r>
              <a:rPr lang="en-US" dirty="0" smtClean="0"/>
              <a:t>which will take place in Budapest in November 2017.</a:t>
            </a:r>
            <a:endParaRPr lang="en-US" dirty="0"/>
          </a:p>
          <a:p>
            <a:endParaRPr lang="en-US" dirty="0" smtClean="0"/>
          </a:p>
          <a:p>
            <a:r>
              <a:rPr lang="en-US" dirty="0"/>
              <a:t>See </a:t>
            </a:r>
            <a:r>
              <a:rPr lang="en-US" dirty="0">
                <a:hlinkClick r:id="rId2"/>
              </a:rPr>
              <a:t>https://</a:t>
            </a:r>
            <a:r>
              <a:rPr lang="en-US" dirty="0" smtClean="0">
                <a:hlinkClick r:id="rId2"/>
              </a:rPr>
              <a:t>ec.europa.eu/digital-single-market/en/events/ict-proposers-day-2017</a:t>
            </a:r>
            <a:r>
              <a:rPr lang="en-US" dirty="0" smtClean="0"/>
              <a:t> .</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52699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Information</a:t>
            </a:r>
            <a:endParaRPr lang="en-US" dirty="0"/>
          </a:p>
        </p:txBody>
      </p:sp>
      <p:sp>
        <p:nvSpPr>
          <p:cNvPr id="3" name="Content Placeholder 2"/>
          <p:cNvSpPr>
            <a:spLocks noGrp="1"/>
          </p:cNvSpPr>
          <p:nvPr>
            <p:ph idx="1"/>
          </p:nvPr>
        </p:nvSpPr>
        <p:spPr/>
        <p:txBody>
          <a:bodyPr>
            <a:normAutofit/>
          </a:bodyPr>
          <a:lstStyle/>
          <a:p>
            <a:r>
              <a:rPr lang="en-US" b="1" dirty="0" smtClean="0"/>
              <a:t>Previous successful proposals </a:t>
            </a:r>
            <a:r>
              <a:rPr lang="en-US" dirty="0" smtClean="0"/>
              <a:t>on a related topic and for the same instrument:</a:t>
            </a:r>
            <a:endParaRPr lang="en-US" dirty="0"/>
          </a:p>
          <a:p>
            <a:pPr lvl="1"/>
            <a:r>
              <a:rPr lang="en-US" dirty="0" smtClean="0"/>
              <a:t>You might have seen at least one in the past (while doing your Ph.D.).</a:t>
            </a:r>
          </a:p>
          <a:p>
            <a:pPr lvl="1"/>
            <a:r>
              <a:rPr lang="en-US" dirty="0" smtClean="0"/>
              <a:t>If not, ask a colleague who has been successful with ICT proposals for one! (Hopefully he/she will give it to you </a:t>
            </a:r>
            <a:r>
              <a:rPr lang="en-US" dirty="0" smtClean="0">
                <a:sym typeface="Wingdings" pitchFamily="2" charset="2"/>
              </a:rPr>
              <a:t>).</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049210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a:t>
            </a:r>
            <a:endParaRPr lang="en-US" dirty="0"/>
          </a:p>
        </p:txBody>
      </p:sp>
      <p:sp>
        <p:nvSpPr>
          <p:cNvPr id="3" name="Content Placeholder 2"/>
          <p:cNvSpPr>
            <a:spLocks noGrp="1"/>
          </p:cNvSpPr>
          <p:nvPr>
            <p:ph idx="1"/>
          </p:nvPr>
        </p:nvSpPr>
        <p:spPr/>
        <p:txBody>
          <a:bodyPr>
            <a:normAutofit lnSpcReduction="10000"/>
          </a:bodyPr>
          <a:lstStyle/>
          <a:p>
            <a:r>
              <a:rPr lang="en-US" dirty="0" smtClean="0"/>
              <a:t>So assume you have found and read all the important documents and you have lots of ideas about a possible proposal.</a:t>
            </a:r>
          </a:p>
          <a:p>
            <a:r>
              <a:rPr lang="en-US" dirty="0" smtClean="0"/>
              <a:t>Can you meet the deadline?</a:t>
            </a:r>
          </a:p>
          <a:p>
            <a:endParaRPr lang="en-US" dirty="0"/>
          </a:p>
          <a:p>
            <a:r>
              <a:rPr lang="en-US" b="1" dirty="0" smtClean="0"/>
              <a:t>Example</a:t>
            </a:r>
            <a:r>
              <a:rPr lang="en-US" dirty="0" smtClean="0"/>
              <a:t>: The call opens December 8, 2016 and closes April 25, 2017.</a:t>
            </a:r>
          </a:p>
          <a:p>
            <a:r>
              <a:rPr lang="en-US" b="1" dirty="0" smtClean="0"/>
              <a:t>Question</a:t>
            </a:r>
            <a:r>
              <a:rPr lang="en-US" dirty="0" smtClean="0"/>
              <a:t>: When are you going to start planning the proposal?</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10873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Deadlines (cont’d)</a:t>
            </a:r>
            <a:endParaRPr lang="en-US" dirty="0"/>
          </a:p>
        </p:txBody>
      </p:sp>
      <p:sp>
        <p:nvSpPr>
          <p:cNvPr id="3" name="Content Placeholder 2"/>
          <p:cNvSpPr>
            <a:spLocks noGrp="1"/>
          </p:cNvSpPr>
          <p:nvPr>
            <p:ph idx="1"/>
          </p:nvPr>
        </p:nvSpPr>
        <p:spPr/>
        <p:txBody>
          <a:bodyPr/>
          <a:lstStyle/>
          <a:p>
            <a:r>
              <a:rPr lang="en-US" b="1" dirty="0" smtClean="0"/>
              <a:t>Answer</a:t>
            </a:r>
            <a:r>
              <a:rPr lang="en-US" dirty="0" smtClean="0"/>
              <a:t>: Definitely well before December 2016! (October?)</a:t>
            </a:r>
          </a:p>
          <a:p>
            <a:endParaRPr lang="en-US" dirty="0"/>
          </a:p>
          <a:p>
            <a:r>
              <a:rPr lang="en-US" dirty="0" smtClean="0"/>
              <a:t>Other chronological information that might be relevant:</a:t>
            </a:r>
          </a:p>
          <a:p>
            <a:pPr lvl="1"/>
            <a:r>
              <a:rPr lang="en-US" dirty="0" smtClean="0"/>
              <a:t>Is the call deadline close to Christmas, Easter or Summer Holidays? If yes, start even earlier and plan very carefully what will be done around the time of the holidays.</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440458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Consortium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can be a </a:t>
            </a:r>
            <a:r>
              <a:rPr lang="en-US" b="1" dirty="0" smtClean="0"/>
              <a:t>winning consortium </a:t>
            </a:r>
            <a:r>
              <a:rPr lang="en-US" dirty="0" smtClean="0"/>
              <a:t>for the topic of the call?</a:t>
            </a:r>
          </a:p>
          <a:p>
            <a:endParaRPr lang="en-US" dirty="0" smtClean="0"/>
          </a:p>
          <a:p>
            <a:r>
              <a:rPr lang="en-US" b="1" dirty="0" smtClean="0"/>
              <a:t>Questions to answer</a:t>
            </a:r>
            <a:r>
              <a:rPr lang="en-US" dirty="0" smtClean="0"/>
              <a:t>:</a:t>
            </a:r>
          </a:p>
          <a:p>
            <a:pPr lvl="1"/>
            <a:r>
              <a:rPr lang="en-US" dirty="0" smtClean="0"/>
              <a:t>Who are the world-class European players (universities, research institutes, companies) in this area?</a:t>
            </a:r>
          </a:p>
          <a:p>
            <a:pPr lvl="1"/>
            <a:r>
              <a:rPr lang="en-US" dirty="0" smtClean="0"/>
              <a:t>Are you one of them?</a:t>
            </a:r>
          </a:p>
          <a:p>
            <a:pPr lvl="1"/>
            <a:r>
              <a:rPr lang="en-US" dirty="0" smtClean="0"/>
              <a:t>Do they complement each other?</a:t>
            </a:r>
          </a:p>
          <a:p>
            <a:pPr lvl="1"/>
            <a:r>
              <a:rPr lang="en-US" dirty="0" smtClean="0"/>
              <a:t>Can you get them on board?</a:t>
            </a:r>
          </a:p>
          <a:p>
            <a:pPr lvl="1"/>
            <a:r>
              <a:rPr lang="en-US" dirty="0" smtClean="0"/>
              <a:t>Can you join them in case they are submitting a research proposal on the same topic? (Some groups might be known to be established players in a research area.)</a:t>
            </a:r>
          </a:p>
          <a:p>
            <a:pPr lvl="1"/>
            <a:r>
              <a:rPr lang="en-US" dirty="0"/>
              <a:t>Do you have such a friend or colleague from a previous </a:t>
            </a:r>
            <a:r>
              <a:rPr lang="en-US" dirty="0" smtClean="0"/>
              <a:t>project or research collaboration?</a:t>
            </a:r>
            <a:endParaRPr lang="en-US" dirty="0"/>
          </a:p>
          <a:p>
            <a:pPr lvl="1"/>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792345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a:t>
            </a:r>
            <a:endParaRPr lang="en-US" dirty="0"/>
          </a:p>
        </p:txBody>
      </p:sp>
      <p:sp>
        <p:nvSpPr>
          <p:cNvPr id="3" name="Content Placeholder 2"/>
          <p:cNvSpPr>
            <a:spLocks noGrp="1"/>
          </p:cNvSpPr>
          <p:nvPr>
            <p:ph idx="1"/>
          </p:nvPr>
        </p:nvSpPr>
        <p:spPr/>
        <p:txBody>
          <a:bodyPr>
            <a:normAutofit fontScale="92500"/>
          </a:bodyPr>
          <a:lstStyle/>
          <a:p>
            <a:r>
              <a:rPr lang="en-US" dirty="0" smtClean="0"/>
              <a:t>You will graduate with a Ph.D. in informatics and take your </a:t>
            </a:r>
            <a:r>
              <a:rPr lang="en-US" b="1" dirty="0" smtClean="0"/>
              <a:t>first position </a:t>
            </a:r>
            <a:r>
              <a:rPr lang="en-US" dirty="0" smtClean="0"/>
              <a:t>in a </a:t>
            </a:r>
            <a:r>
              <a:rPr lang="en-US" b="1" dirty="0" smtClean="0"/>
              <a:t>European</a:t>
            </a:r>
            <a:r>
              <a:rPr lang="en-US" dirty="0" smtClean="0"/>
              <a:t> University, Research Institute or Research-Oriented Company.</a:t>
            </a:r>
          </a:p>
          <a:p>
            <a:endParaRPr lang="en-US" dirty="0"/>
          </a:p>
          <a:p>
            <a:r>
              <a:rPr lang="en-US" dirty="0" smtClean="0"/>
              <a:t>You might have not participated actively in the writing of research proposals as a Ph.D. student.</a:t>
            </a:r>
          </a:p>
          <a:p>
            <a:r>
              <a:rPr lang="en-US" dirty="0" smtClean="0"/>
              <a:t>If you did (great idea?), you might already know a lot!</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932330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Consortium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many members?</a:t>
            </a:r>
          </a:p>
          <a:p>
            <a:r>
              <a:rPr lang="en-US" dirty="0"/>
              <a:t> </a:t>
            </a:r>
            <a:r>
              <a:rPr lang="en-US" dirty="0" smtClean="0"/>
              <a:t>The formal rules of H2020 say:</a:t>
            </a:r>
          </a:p>
          <a:p>
            <a:pPr lvl="1"/>
            <a:r>
              <a:rPr lang="en-US" dirty="0" smtClean="0"/>
              <a:t>A consortium must consist of </a:t>
            </a:r>
            <a:r>
              <a:rPr lang="en-US" b="1" dirty="0" smtClean="0"/>
              <a:t>at least </a:t>
            </a:r>
            <a:r>
              <a:rPr lang="en-US" b="1" dirty="0"/>
              <a:t>three partners from at least three EU Member States or  Associated Countries</a:t>
            </a:r>
            <a:r>
              <a:rPr lang="en-US" dirty="0"/>
              <a:t>. </a:t>
            </a:r>
            <a:endParaRPr lang="en-US" dirty="0" smtClean="0"/>
          </a:p>
          <a:p>
            <a:pPr lvl="1"/>
            <a:r>
              <a:rPr lang="en-US" dirty="0" smtClean="0"/>
              <a:t>Legal </a:t>
            </a:r>
            <a:r>
              <a:rPr lang="en-US" dirty="0"/>
              <a:t>entities must be independent of each other to be </a:t>
            </a:r>
            <a:r>
              <a:rPr lang="en-US" dirty="0" err="1"/>
              <a:t>considererd</a:t>
            </a:r>
            <a:r>
              <a:rPr lang="en-US" dirty="0"/>
              <a:t> as different partners. </a:t>
            </a:r>
            <a:endParaRPr lang="en-US" dirty="0" smtClean="0"/>
          </a:p>
          <a:p>
            <a:pPr lvl="1"/>
            <a:r>
              <a:rPr lang="en-US" dirty="0" smtClean="0"/>
              <a:t>Each </a:t>
            </a:r>
            <a:r>
              <a:rPr lang="en-US" dirty="0"/>
              <a:t>consortium must include a coordinating </a:t>
            </a:r>
            <a:r>
              <a:rPr lang="en-US" dirty="0" err="1"/>
              <a:t>organisation</a:t>
            </a:r>
            <a:r>
              <a:rPr lang="en-US" dirty="0"/>
              <a:t>, referred to as the “</a:t>
            </a:r>
            <a:r>
              <a:rPr lang="en-US" b="1" dirty="0"/>
              <a:t>coordinator</a:t>
            </a:r>
            <a:r>
              <a:rPr lang="en-US" dirty="0" smtClean="0"/>
              <a:t>”.</a:t>
            </a:r>
          </a:p>
          <a:p>
            <a:r>
              <a:rPr lang="en-US" dirty="0" smtClean="0"/>
              <a:t>The number of partners  in a consortium will depend on the topic.</a:t>
            </a:r>
          </a:p>
          <a:p>
            <a:r>
              <a:rPr lang="en-US" b="1" dirty="0" smtClean="0"/>
              <a:t>My opinion</a:t>
            </a:r>
            <a:r>
              <a:rPr lang="en-US" dirty="0" smtClean="0"/>
              <a:t>: </a:t>
            </a:r>
            <a:r>
              <a:rPr lang="en-US" b="1" dirty="0" smtClean="0"/>
              <a:t>The less partners, the better</a:t>
            </a:r>
            <a:r>
              <a:rPr lang="en-US" dirty="0" smtClean="0"/>
              <a:t>.</a:t>
            </a:r>
          </a:p>
          <a:p>
            <a:r>
              <a:rPr lang="en-US" b="1" dirty="0" smtClean="0"/>
              <a:t>Radical approach</a:t>
            </a:r>
            <a:r>
              <a:rPr lang="en-US" dirty="0" smtClean="0"/>
              <a:t>: </a:t>
            </a:r>
            <a:r>
              <a:rPr lang="en-US" dirty="0"/>
              <a:t>Can  you implement your proposal idea with  just 3 partners? </a:t>
            </a:r>
          </a:p>
          <a:p>
            <a:pPr lvl="1"/>
            <a:r>
              <a:rPr lang="en-US" dirty="0"/>
              <a:t>If yes, go for it! Having more partners is a waste of money and time for the coordinator.</a:t>
            </a:r>
          </a:p>
          <a:p>
            <a:pPr lvl="1"/>
            <a:r>
              <a:rPr lang="en-US" dirty="0"/>
              <a:t>Such a project did exist! (but I have only seen one)</a:t>
            </a:r>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656990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Friends and Other Acquaintances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great idea to write a proposal with a colleague that you like, trust and have worked with in a previous project.</a:t>
            </a:r>
          </a:p>
          <a:p>
            <a:r>
              <a:rPr lang="en-US" dirty="0" smtClean="0"/>
              <a:t>This will also make future life easier if the proposal is accepted.</a:t>
            </a:r>
          </a:p>
          <a:p>
            <a:r>
              <a:rPr lang="en-US" dirty="0" smtClean="0"/>
              <a:t>But think about complementarity !</a:t>
            </a:r>
          </a:p>
          <a:p>
            <a:r>
              <a:rPr lang="en-US" b="1" dirty="0" smtClean="0"/>
              <a:t>Example</a:t>
            </a:r>
            <a:r>
              <a:rPr lang="en-US" dirty="0" smtClean="0"/>
              <a:t>: Tom is my friend but he also works in the same </a:t>
            </a:r>
            <a:r>
              <a:rPr lang="en-US" b="1" dirty="0" smtClean="0"/>
              <a:t>narrow research area </a:t>
            </a:r>
            <a:r>
              <a:rPr lang="en-US" dirty="0" smtClean="0"/>
              <a:t>as I do. Shall I include him? (</a:t>
            </a:r>
            <a:r>
              <a:rPr lang="en-US" b="1" dirty="0" smtClean="0"/>
              <a:t>My opinion</a:t>
            </a:r>
            <a:r>
              <a:rPr lang="en-US" dirty="0" smtClean="0"/>
              <a:t>: No!)</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573544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Consortium (cont’d)</a:t>
            </a:r>
            <a:endParaRPr lang="en-US" dirty="0"/>
          </a:p>
        </p:txBody>
      </p:sp>
      <p:sp>
        <p:nvSpPr>
          <p:cNvPr id="3" name="Content Placeholder 2"/>
          <p:cNvSpPr>
            <a:spLocks noGrp="1"/>
          </p:cNvSpPr>
          <p:nvPr>
            <p:ph idx="1"/>
          </p:nvPr>
        </p:nvSpPr>
        <p:spPr/>
        <p:txBody>
          <a:bodyPr>
            <a:normAutofit lnSpcReduction="10000"/>
          </a:bodyPr>
          <a:lstStyle/>
          <a:p>
            <a:r>
              <a:rPr lang="en-US" dirty="0" smtClean="0"/>
              <a:t>Shall we include partners from countries that just joined the EU, poorer countries, bigger countries, our own country, countries leaving the EU etc.?</a:t>
            </a:r>
          </a:p>
          <a:p>
            <a:r>
              <a:rPr lang="en-US" dirty="0" smtClean="0"/>
              <a:t>One always hears these questions when talking to people about EU projects.</a:t>
            </a:r>
          </a:p>
          <a:p>
            <a:r>
              <a:rPr lang="en-US" b="1" dirty="0" smtClean="0"/>
              <a:t>My  opinion</a:t>
            </a:r>
            <a:r>
              <a:rPr lang="en-US" dirty="0" smtClean="0"/>
              <a:t>: None of this matters! Just forget these questions and concentrate on building a successful consortium.</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957036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Industrial Partners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smtClean="0"/>
              <a:t>Industrial partners are important!</a:t>
            </a:r>
          </a:p>
          <a:p>
            <a:r>
              <a:rPr lang="en-US" dirty="0" smtClean="0"/>
              <a:t>It does not matter if they are big or small. They should be experts on the topic of the call.</a:t>
            </a:r>
          </a:p>
          <a:p>
            <a:pPr lvl="1"/>
            <a:r>
              <a:rPr lang="en-US" dirty="0" smtClean="0"/>
              <a:t>Big companies might be difficult to persuade to join your consortium. </a:t>
            </a:r>
            <a:endParaRPr lang="en-US" dirty="0" smtClean="0"/>
          </a:p>
          <a:p>
            <a:pPr lvl="1"/>
            <a:r>
              <a:rPr lang="en-US" dirty="0" smtClean="0"/>
              <a:t>It might take a while  for a big company to get internal approval for participating in </a:t>
            </a:r>
            <a:r>
              <a:rPr lang="en-US" smtClean="0"/>
              <a:t>an EC proposal.</a:t>
            </a:r>
            <a:endParaRPr lang="en-US" dirty="0" smtClean="0"/>
          </a:p>
          <a:p>
            <a:pPr lvl="1"/>
            <a:r>
              <a:rPr lang="en-US" dirty="0" smtClean="0"/>
              <a:t>Big companies might also have their own agenda on the topic and your ideas need to fit this agenda otherwise they won’t play ball with you!</a:t>
            </a:r>
          </a:p>
          <a:p>
            <a:pPr lvl="1"/>
            <a:r>
              <a:rPr lang="en-US" dirty="0" smtClean="0"/>
              <a:t>Big companies might even have a strict lower bound on their share of the budget (yes, I have heard of such cases).</a:t>
            </a:r>
          </a:p>
          <a:p>
            <a:pPr lvl="1"/>
            <a:r>
              <a:rPr lang="en-US" dirty="0" smtClean="0"/>
              <a:t>The participation of Small or Medium Enterprises (SMEs) might be encouraged or be a requirement in the call.</a:t>
            </a:r>
          </a:p>
          <a:p>
            <a:pPr lvl="1"/>
            <a:endParaRPr lang="en-US" dirty="0" smtClean="0"/>
          </a:p>
          <a:p>
            <a:r>
              <a:rPr lang="en-US" b="1" dirty="0" smtClean="0"/>
              <a:t>My opinion: </a:t>
            </a:r>
            <a:r>
              <a:rPr lang="en-US" dirty="0" smtClean="0"/>
              <a:t>Go for big companies if you can manage the relevant complexity. If not, go for smaller, focused companies who can demonstrate expertise in the area of the topic.</a:t>
            </a:r>
          </a:p>
          <a:p>
            <a:r>
              <a:rPr lang="en-US" b="1" dirty="0" smtClean="0"/>
              <a:t>My opinion</a:t>
            </a:r>
            <a:r>
              <a:rPr lang="en-US" dirty="0" smtClean="0"/>
              <a:t>: Stay away from companies who are only known for participating in EC projects (examples can be provided during dinner).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041301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 Non-European Industrial Partners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can participate through one of their offices, research centers etc. in Europe.</a:t>
            </a:r>
          </a:p>
          <a:p>
            <a:r>
              <a:rPr lang="en-US" b="1" dirty="0" smtClean="0"/>
              <a:t>Suggestion:</a:t>
            </a:r>
            <a:r>
              <a:rPr lang="en-US" dirty="0" smtClean="0"/>
              <a:t> always prefer a European industrial partner instead, except if you can demonstrate convincingly the added value for Europe of having the non-European partner in your consortium.</a:t>
            </a:r>
          </a:p>
          <a:p>
            <a:r>
              <a:rPr lang="en-US" dirty="0" smtClean="0"/>
              <a:t>Sometimes you might even be encouraged by the topic guidelines to concentrate on working with European partners.</a:t>
            </a:r>
          </a:p>
          <a:p>
            <a:pPr lvl="1"/>
            <a:r>
              <a:rPr lang="en-US" dirty="0" smtClean="0"/>
              <a:t>Example: “Work with European datasets.”</a:t>
            </a:r>
            <a:endParaRPr lang="en-US" dirty="0"/>
          </a:p>
        </p:txBody>
      </p:sp>
      <p:sp>
        <p:nvSpPr>
          <p:cNvPr id="4" name="Footer Placeholder 3"/>
          <p:cNvSpPr>
            <a:spLocks noGrp="1"/>
          </p:cNvSpPr>
          <p:nvPr>
            <p:ph type="ftr" sz="quarter" idx="11"/>
          </p:nvPr>
        </p:nvSpPr>
        <p:spPr/>
        <p:txBody>
          <a:bodyPr/>
          <a:lstStyle/>
          <a:p>
            <a:r>
              <a:rPr lang="en-US" smtClean="0"/>
              <a:t>WDAqua Learning Week -  Web Intelligence Summer School 2017</a:t>
            </a:r>
            <a:endParaRPr lang="en-US"/>
          </a:p>
        </p:txBody>
      </p:sp>
      <p:sp>
        <p:nvSpPr>
          <p:cNvPr id="5" name="Slide Number Placeholder 4"/>
          <p:cNvSpPr>
            <a:spLocks noGrp="1"/>
          </p:cNvSpPr>
          <p:nvPr>
            <p:ph type="sldNum" sz="quarter" idx="12"/>
          </p:nvPr>
        </p:nvSpPr>
        <p:spPr/>
        <p:txBody>
          <a:bodyPr/>
          <a:lstStyle/>
          <a:p>
            <a:fld id="{E603FD5A-7165-4B8A-9C7F-8B1504DDCD07}" type="slidenum">
              <a:rPr lang="en-US" smtClean="0"/>
              <a:t>34</a:t>
            </a:fld>
            <a:endParaRPr lang="en-US"/>
          </a:p>
        </p:txBody>
      </p:sp>
    </p:spTree>
    <p:extLst>
      <p:ext uri="{BB962C8B-B14F-4D97-AF65-F5344CB8AC3E}">
        <p14:creationId xmlns:p14="http://schemas.microsoft.com/office/powerpoint/2010/main" val="205233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Users</a:t>
            </a:r>
            <a:endParaRPr lang="en-US" dirty="0"/>
          </a:p>
        </p:txBody>
      </p:sp>
      <p:sp>
        <p:nvSpPr>
          <p:cNvPr id="3" name="Content Placeholder 2"/>
          <p:cNvSpPr>
            <a:spLocks noGrp="1"/>
          </p:cNvSpPr>
          <p:nvPr>
            <p:ph idx="1"/>
          </p:nvPr>
        </p:nvSpPr>
        <p:spPr/>
        <p:txBody>
          <a:bodyPr>
            <a:normAutofit fontScale="92500"/>
          </a:bodyPr>
          <a:lstStyle/>
          <a:p>
            <a:r>
              <a:rPr lang="en-US" dirty="0" smtClean="0"/>
              <a:t>Users are important!</a:t>
            </a:r>
          </a:p>
          <a:p>
            <a:r>
              <a:rPr lang="en-US" dirty="0" smtClean="0"/>
              <a:t>But they need to have a real problem that can drive the research and innovation. If you need to explain their problem to them, they are not users or the problem is of no relevance to practitioners.</a:t>
            </a:r>
          </a:p>
          <a:p>
            <a:endParaRPr lang="en-US" dirty="0"/>
          </a:p>
          <a:p>
            <a:r>
              <a:rPr lang="en-US" b="1" dirty="0" smtClean="0"/>
              <a:t>Example</a:t>
            </a:r>
            <a:r>
              <a:rPr lang="en-US" dirty="0" smtClean="0"/>
              <a:t>: Hospitals and health-care professionals  if your proposal is on big data in the health domain.</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662585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be the Coordinator?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 are to be trusted, you are well-organized and you have a strong and cohesive research group and project support from your university, go for it!</a:t>
            </a:r>
          </a:p>
          <a:p>
            <a:pPr lvl="1"/>
            <a:r>
              <a:rPr lang="en-US" dirty="0" smtClean="0"/>
              <a:t>It is an excellent way to get to know the </a:t>
            </a:r>
            <a:r>
              <a:rPr lang="en-US" dirty="0"/>
              <a:t>whole </a:t>
            </a:r>
            <a:r>
              <a:rPr lang="en-US" dirty="0" smtClean="0"/>
              <a:t>EC project process.</a:t>
            </a:r>
          </a:p>
          <a:p>
            <a:pPr lvl="1"/>
            <a:r>
              <a:rPr lang="en-US" dirty="0" smtClean="0"/>
              <a:t>It is an excellent way to get to know the relevant EC unit.</a:t>
            </a:r>
          </a:p>
          <a:p>
            <a:r>
              <a:rPr lang="en-US" dirty="0" smtClean="0"/>
              <a:t>If not,  persuade a colleague that has appropriate credentials.</a:t>
            </a:r>
          </a:p>
          <a:p>
            <a:endParaRPr lang="en-US" dirty="0" smtClean="0"/>
          </a:p>
          <a:p>
            <a:r>
              <a:rPr lang="en-US" dirty="0" smtClean="0"/>
              <a:t>The Coordinator does not need to be famous (but it can become famous by the end of the project).</a:t>
            </a:r>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265856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 Proposal</a:t>
            </a:r>
            <a:endParaRPr lang="en-US" dirty="0"/>
          </a:p>
        </p:txBody>
      </p:sp>
      <p:sp>
        <p:nvSpPr>
          <p:cNvPr id="3" name="Content Placeholder 2"/>
          <p:cNvSpPr>
            <a:spLocks noGrp="1"/>
          </p:cNvSpPr>
          <p:nvPr>
            <p:ph idx="1"/>
          </p:nvPr>
        </p:nvSpPr>
        <p:spPr/>
        <p:txBody>
          <a:bodyPr/>
          <a:lstStyle/>
          <a:p>
            <a:r>
              <a:rPr lang="en-US" dirty="0" smtClean="0"/>
              <a:t>Create an account on the Participant Portal</a:t>
            </a:r>
          </a:p>
          <a:p>
            <a:r>
              <a:rPr lang="en-US" dirty="0" smtClean="0"/>
              <a:t>Register your  organization if it is not already registered.</a:t>
            </a:r>
          </a:p>
          <a:p>
            <a:r>
              <a:rPr lang="en-US" dirty="0" smtClean="0"/>
              <a:t>Prepare and submit your proposal.</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034537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of the Proposal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This could be the subject of one more presentation!</a:t>
            </a:r>
          </a:p>
          <a:p>
            <a:r>
              <a:rPr lang="en-US" dirty="0" smtClean="0"/>
              <a:t>There are nice presentations on the Web on this topic.</a:t>
            </a:r>
          </a:p>
          <a:p>
            <a:r>
              <a:rPr lang="en-US" b="1" dirty="0" smtClean="0"/>
              <a:t>My </a:t>
            </a:r>
            <a:r>
              <a:rPr lang="en-US" b="1" dirty="0" err="1" smtClean="0"/>
              <a:t>favourite</a:t>
            </a:r>
            <a:r>
              <a:rPr lang="en-US" b="1" dirty="0" smtClean="0"/>
              <a:t>: </a:t>
            </a:r>
            <a:r>
              <a:rPr lang="en-US" dirty="0" smtClean="0"/>
              <a:t>A presentation by the Research Executive Agency (Brussels)  that manages the Space </a:t>
            </a:r>
            <a:r>
              <a:rPr lang="en-US" dirty="0" err="1" smtClean="0"/>
              <a:t>programme</a:t>
            </a:r>
            <a:r>
              <a:rPr lang="en-US" dirty="0" smtClean="0"/>
              <a:t> of Horizon 2020.</a:t>
            </a:r>
          </a:p>
          <a:p>
            <a:pPr lvl="1"/>
            <a:r>
              <a:rPr lang="en-US" dirty="0" smtClean="0"/>
              <a:t>Available at </a:t>
            </a:r>
            <a:r>
              <a:rPr lang="en-US" dirty="0">
                <a:hlinkClick r:id="rId2"/>
              </a:rPr>
              <a:t>https://</a:t>
            </a:r>
            <a:r>
              <a:rPr lang="en-US" dirty="0" smtClean="0">
                <a:hlinkClick r:id="rId2"/>
              </a:rPr>
              <a:t>ec.europa.eu/research/participants/portal/doc/call/h2020/compet-2-2017/1745114-ncp_training_topic_evaluation_criteria_en.pdf</a:t>
            </a:r>
            <a:r>
              <a:rPr lang="en-US" dirty="0" smtClean="0"/>
              <a:t> .</a:t>
            </a:r>
          </a:p>
          <a:p>
            <a:r>
              <a:rPr lang="en-US" dirty="0" smtClean="0"/>
              <a:t>Let us take a good look at it.</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451997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Evaluation</a:t>
            </a:r>
            <a:endParaRPr lang="en-US" dirty="0"/>
          </a:p>
        </p:txBody>
      </p:sp>
      <p:sp>
        <p:nvSpPr>
          <p:cNvPr id="3" name="Content Placeholder 2"/>
          <p:cNvSpPr>
            <a:spLocks noGrp="1"/>
          </p:cNvSpPr>
          <p:nvPr>
            <p:ph idx="1"/>
          </p:nvPr>
        </p:nvSpPr>
        <p:spPr/>
        <p:txBody>
          <a:bodyPr/>
          <a:lstStyle/>
          <a:p>
            <a:r>
              <a:rPr lang="en-US" dirty="0" smtClean="0"/>
              <a:t>Examine carefully  the </a:t>
            </a:r>
            <a:r>
              <a:rPr lang="en-US" b="1" dirty="0" smtClean="0"/>
              <a:t>evaluation form </a:t>
            </a:r>
            <a:r>
              <a:rPr lang="en-US" dirty="0" smtClean="0"/>
              <a:t>that will be used for your proposal.</a:t>
            </a:r>
          </a:p>
          <a:p>
            <a:r>
              <a:rPr lang="en-US" dirty="0" smtClean="0"/>
              <a:t>Make sure all the issues touched are covered by your proposal.</a:t>
            </a:r>
          </a:p>
          <a:p>
            <a:r>
              <a:rPr lang="en-US" b="1" dirty="0" smtClean="0"/>
              <a:t>Advice: </a:t>
            </a:r>
            <a:r>
              <a:rPr lang="en-US" dirty="0" smtClean="0"/>
              <a:t>Give your proposal and the evaluation form to a trusted colleague and ask him/her to evaluate it objectively.</a:t>
            </a:r>
          </a:p>
          <a:p>
            <a:r>
              <a:rPr lang="en-US" dirty="0" smtClean="0"/>
              <a:t>Pray?</a:t>
            </a:r>
            <a:endParaRPr lang="en-US" dirty="0"/>
          </a:p>
        </p:txBody>
      </p:sp>
      <p:sp>
        <p:nvSpPr>
          <p:cNvPr id="4" name="Footer Placeholder 3"/>
          <p:cNvSpPr>
            <a:spLocks noGrp="1"/>
          </p:cNvSpPr>
          <p:nvPr>
            <p:ph type="ftr" sz="quarter" idx="11"/>
          </p:nvPr>
        </p:nvSpPr>
        <p:spPr/>
        <p:txBody>
          <a:bodyPr/>
          <a:lstStyle/>
          <a:p>
            <a:r>
              <a:rPr lang="en-US" smtClean="0"/>
              <a:t>WDAqua Learning Week -  Web Intelligence Summer School 2017</a:t>
            </a:r>
            <a:endParaRPr lang="en-US"/>
          </a:p>
        </p:txBody>
      </p:sp>
      <p:sp>
        <p:nvSpPr>
          <p:cNvPr id="5" name="Slide Number Placeholder 4"/>
          <p:cNvSpPr>
            <a:spLocks noGrp="1"/>
          </p:cNvSpPr>
          <p:nvPr>
            <p:ph type="sldNum" sz="quarter" idx="12"/>
          </p:nvPr>
        </p:nvSpPr>
        <p:spPr/>
        <p:txBody>
          <a:bodyPr/>
          <a:lstStyle/>
          <a:p>
            <a:fld id="{E603FD5A-7165-4B8A-9C7F-8B1504DDCD07}" type="slidenum">
              <a:rPr lang="en-US" smtClean="0"/>
              <a:t>39</a:t>
            </a:fld>
            <a:endParaRPr lang="en-US"/>
          </a:p>
        </p:txBody>
      </p:sp>
    </p:spTree>
    <p:extLst>
      <p:ext uri="{BB962C8B-B14F-4D97-AF65-F5344CB8AC3E}">
        <p14:creationId xmlns:p14="http://schemas.microsoft.com/office/powerpoint/2010/main" val="1600679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Apply for a European Grant?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It is expected from you</a:t>
            </a:r>
            <a:r>
              <a:rPr lang="en-US" dirty="0" smtClean="0"/>
              <a:t>: academics are promoted based on their performance on Teaching, </a:t>
            </a:r>
            <a:r>
              <a:rPr lang="en-US" b="1" dirty="0" smtClean="0"/>
              <a:t>Research</a:t>
            </a:r>
            <a:r>
              <a:rPr lang="en-US" dirty="0" smtClean="0"/>
              <a:t> and Administration (with weights for the three dimensions varying from place to place).</a:t>
            </a:r>
          </a:p>
          <a:p>
            <a:r>
              <a:rPr lang="en-US" dirty="0" smtClean="0"/>
              <a:t>With a grant, </a:t>
            </a:r>
            <a:r>
              <a:rPr lang="en-US" b="1" dirty="0" smtClean="0"/>
              <a:t>you will have money to pay your Ph.D. students</a:t>
            </a:r>
            <a:r>
              <a:rPr lang="en-US" dirty="0" smtClean="0"/>
              <a:t>. Smart Ph.D. students (usually) go to work with supervisors who can pay them!</a:t>
            </a:r>
          </a:p>
          <a:p>
            <a:r>
              <a:rPr lang="en-US" b="1" dirty="0" smtClean="0"/>
              <a:t>You might even be able to pay yourself </a:t>
            </a:r>
            <a:r>
              <a:rPr lang="en-US" dirty="0" smtClean="0"/>
              <a:t>some extra money beyond your salary (e.g., in Greece this is the case).</a:t>
            </a:r>
          </a:p>
          <a:p>
            <a:r>
              <a:rPr lang="en-US" dirty="0" smtClean="0"/>
              <a:t>It is an excellent way to </a:t>
            </a:r>
            <a:r>
              <a:rPr lang="en-US" b="1" dirty="0" smtClean="0"/>
              <a:t>broaden your research horizons </a:t>
            </a:r>
            <a:r>
              <a:rPr lang="en-US" dirty="0" smtClean="0"/>
              <a:t>and avoid keeping on working on your Ph.D. topic</a:t>
            </a:r>
            <a:r>
              <a:rPr lang="en-US" dirty="0"/>
              <a:t> </a:t>
            </a:r>
            <a:r>
              <a:rPr lang="en-US" dirty="0" smtClean="0"/>
              <a:t>for ever.</a:t>
            </a:r>
          </a:p>
          <a:p>
            <a:r>
              <a:rPr lang="en-US" dirty="0" smtClean="0"/>
              <a:t>European research grants might be </a:t>
            </a:r>
            <a:r>
              <a:rPr lang="en-US" b="1" dirty="0" smtClean="0"/>
              <a:t>the only grants available to you</a:t>
            </a:r>
            <a:r>
              <a:rPr lang="en-US" dirty="0" smtClean="0"/>
              <a:t> (e.g., almost true in Greece).</a:t>
            </a:r>
          </a:p>
          <a:p>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4</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136842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an Evaluator</a:t>
            </a:r>
            <a:endParaRPr lang="en-US" dirty="0"/>
          </a:p>
        </p:txBody>
      </p:sp>
      <p:sp>
        <p:nvSpPr>
          <p:cNvPr id="3" name="Content Placeholder 2"/>
          <p:cNvSpPr>
            <a:spLocks noGrp="1"/>
          </p:cNvSpPr>
          <p:nvPr>
            <p:ph idx="1"/>
          </p:nvPr>
        </p:nvSpPr>
        <p:spPr/>
        <p:txBody>
          <a:bodyPr>
            <a:normAutofit/>
          </a:bodyPr>
          <a:lstStyle/>
          <a:p>
            <a:r>
              <a:rPr lang="en-US" dirty="0" smtClean="0"/>
              <a:t>A great way to learn how to submit successful research proposals is to become an evaluator.</a:t>
            </a:r>
          </a:p>
          <a:p>
            <a:r>
              <a:rPr lang="en-US" dirty="0"/>
              <a:t>See </a:t>
            </a:r>
            <a:r>
              <a:rPr lang="en-US" dirty="0">
                <a:hlinkClick r:id="rId2"/>
              </a:rPr>
              <a:t>https://</a:t>
            </a:r>
            <a:r>
              <a:rPr lang="en-US" dirty="0" smtClean="0">
                <a:hlinkClick r:id="rId2"/>
              </a:rPr>
              <a:t>ec.europa.eu/research/participants/portal/desktop/en/experts/index.html</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603FD5A-7165-4B8A-9C7F-8B1504DDCD07}"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1651551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your proposal is not accepted, </a:t>
            </a:r>
            <a:r>
              <a:rPr lang="en-US" b="1" dirty="0" smtClean="0"/>
              <a:t>do not get depressed:</a:t>
            </a:r>
          </a:p>
          <a:p>
            <a:pPr lvl="1"/>
            <a:r>
              <a:rPr lang="en-US" dirty="0" smtClean="0"/>
              <a:t>Usually most of the submitted proposals are not accepted.</a:t>
            </a:r>
          </a:p>
          <a:p>
            <a:pPr lvl="1"/>
            <a:r>
              <a:rPr lang="en-US" dirty="0" smtClean="0"/>
              <a:t>The competition is very high (most of the times). </a:t>
            </a:r>
          </a:p>
          <a:p>
            <a:pPr lvl="1"/>
            <a:r>
              <a:rPr lang="en-US" dirty="0" smtClean="0"/>
              <a:t>If you know a topic on which high competition is not expected, go for it!</a:t>
            </a:r>
          </a:p>
          <a:p>
            <a:pPr lvl="1"/>
            <a:r>
              <a:rPr lang="en-US" dirty="0" smtClean="0"/>
              <a:t>An element of luck is involved in the selection process.</a:t>
            </a:r>
          </a:p>
          <a:p>
            <a:pPr lvl="1"/>
            <a:r>
              <a:rPr lang="en-US" dirty="0" smtClean="0"/>
              <a:t>It is not what you think that matters but what the reviewers think.</a:t>
            </a:r>
          </a:p>
          <a:p>
            <a:pPr lvl="1"/>
            <a:r>
              <a:rPr lang="en-US" dirty="0" smtClean="0"/>
              <a:t>But try to understand the weaknesses of your proposal and avoid them in the next one.</a:t>
            </a:r>
          </a:p>
          <a:p>
            <a:pPr lvl="1"/>
            <a:r>
              <a:rPr lang="en-US" dirty="0" smtClean="0"/>
              <a:t>Try, try again!</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33761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 (cont’d)</a:t>
            </a:r>
            <a:endParaRPr lang="en-US" dirty="0"/>
          </a:p>
        </p:txBody>
      </p:sp>
      <p:sp>
        <p:nvSpPr>
          <p:cNvPr id="3" name="Content Placeholder 2"/>
          <p:cNvSpPr>
            <a:spLocks noGrp="1"/>
          </p:cNvSpPr>
          <p:nvPr>
            <p:ph idx="1"/>
          </p:nvPr>
        </p:nvSpPr>
        <p:spPr/>
        <p:txBody>
          <a:bodyPr/>
          <a:lstStyle/>
          <a:p>
            <a:r>
              <a:rPr lang="en-US" dirty="0" smtClean="0"/>
              <a:t>How to use what you learned in this presentation in the near future:</a:t>
            </a:r>
          </a:p>
          <a:p>
            <a:pPr lvl="1"/>
            <a:r>
              <a:rPr lang="en-US" dirty="0" smtClean="0"/>
              <a:t>Help your supervisor with his/her proposals. </a:t>
            </a:r>
          </a:p>
          <a:p>
            <a:pPr lvl="1"/>
            <a:r>
              <a:rPr lang="en-US" smtClean="0"/>
              <a:t>Then </a:t>
            </a:r>
            <a:r>
              <a:rPr lang="en-US" dirty="0" smtClean="0"/>
              <a:t>you will be fully trained and ready to write your own proposals after you finish </a:t>
            </a:r>
            <a:r>
              <a:rPr lang="en-US" smtClean="0"/>
              <a:t>your Ph.D.</a:t>
            </a:r>
            <a:endParaRPr lang="en-US"/>
          </a:p>
        </p:txBody>
      </p:sp>
      <p:sp>
        <p:nvSpPr>
          <p:cNvPr id="4" name="Slide Number Placeholder 3"/>
          <p:cNvSpPr>
            <a:spLocks noGrp="1"/>
          </p:cNvSpPr>
          <p:nvPr>
            <p:ph type="sldNum" sz="quarter" idx="12"/>
          </p:nvPr>
        </p:nvSpPr>
        <p:spPr/>
        <p:txBody>
          <a:bodyPr/>
          <a:lstStyle/>
          <a:p>
            <a:fld id="{E603FD5A-7165-4B8A-9C7F-8B1504DDCD07}"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000671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Comments (cont’d)</a:t>
            </a:r>
            <a:endParaRPr lang="en-US" dirty="0"/>
          </a:p>
        </p:txBody>
      </p:sp>
      <p:sp>
        <p:nvSpPr>
          <p:cNvPr id="3" name="Content Placeholder 2"/>
          <p:cNvSpPr>
            <a:spLocks noGrp="1"/>
          </p:cNvSpPr>
          <p:nvPr>
            <p:ph idx="1"/>
          </p:nvPr>
        </p:nvSpPr>
        <p:spPr/>
        <p:txBody>
          <a:bodyPr/>
          <a:lstStyle/>
          <a:p>
            <a:r>
              <a:rPr lang="en-US" dirty="0" smtClean="0"/>
              <a:t>I hope you will remember this talk when you write your first own proposal (don’t forget to include me as </a:t>
            </a:r>
            <a:r>
              <a:rPr lang="en-US" smtClean="0"/>
              <a:t>a partner </a:t>
            </a:r>
            <a:r>
              <a:rPr lang="en-US" smtClean="0">
                <a:sym typeface="Wingdings" pitchFamily="2" charset="2"/>
              </a:rPr>
              <a:t>).</a:t>
            </a:r>
            <a:endParaRPr lang="en-US" dirty="0" smtClean="0"/>
          </a:p>
          <a:p>
            <a:r>
              <a:rPr lang="en-US" dirty="0" smtClean="0"/>
              <a:t>I hope you are successful and lead many interesting research projects after your Ph.D.</a:t>
            </a:r>
          </a:p>
          <a:p>
            <a:r>
              <a:rPr lang="en-US" dirty="0" smtClean="0"/>
              <a:t>Thank you!</a:t>
            </a:r>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066932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I thank my colleague </a:t>
            </a:r>
            <a:r>
              <a:rPr lang="en-US" dirty="0" err="1" smtClean="0"/>
              <a:t>Michalis</a:t>
            </a:r>
            <a:r>
              <a:rPr lang="en-US" dirty="0" smtClean="0"/>
              <a:t> </a:t>
            </a:r>
            <a:r>
              <a:rPr lang="en-US" dirty="0" err="1" smtClean="0"/>
              <a:t>Hatzopoulos</a:t>
            </a:r>
            <a:r>
              <a:rPr lang="en-US" dirty="0" smtClean="0"/>
              <a:t> for comments and suggestions on an earlier version of this presentation.</a:t>
            </a:r>
          </a:p>
          <a:p>
            <a:r>
              <a:rPr lang="en-US" dirty="0" smtClean="0"/>
              <a:t>I thank Francesco </a:t>
            </a:r>
            <a:r>
              <a:rPr lang="en-US" dirty="0" err="1" smtClean="0"/>
              <a:t>Barbato</a:t>
            </a:r>
            <a:r>
              <a:rPr lang="en-US" dirty="0" smtClean="0"/>
              <a:t>, the project officer of </a:t>
            </a:r>
            <a:r>
              <a:rPr lang="en-US" dirty="0"/>
              <a:t>projects </a:t>
            </a:r>
            <a:r>
              <a:rPr lang="en-US" dirty="0" smtClean="0"/>
              <a:t>TELEIOS and LEO, for many interesting suggestions regarding how to run a successful project.</a:t>
            </a:r>
            <a:endParaRPr lang="en-US" dirty="0"/>
          </a:p>
        </p:txBody>
      </p:sp>
      <p:sp>
        <p:nvSpPr>
          <p:cNvPr id="4" name="Footer Placeholder 3"/>
          <p:cNvSpPr>
            <a:spLocks noGrp="1"/>
          </p:cNvSpPr>
          <p:nvPr>
            <p:ph type="ftr" sz="quarter" idx="11"/>
          </p:nvPr>
        </p:nvSpPr>
        <p:spPr/>
        <p:txBody>
          <a:bodyPr/>
          <a:lstStyle/>
          <a:p>
            <a:r>
              <a:rPr lang="en-US" smtClean="0"/>
              <a:t>WDAqua Learning Week -  Web Intelligence Summer School 2017</a:t>
            </a:r>
            <a:endParaRPr lang="en-US"/>
          </a:p>
        </p:txBody>
      </p:sp>
      <p:sp>
        <p:nvSpPr>
          <p:cNvPr id="5" name="Slide Number Placeholder 4"/>
          <p:cNvSpPr>
            <a:spLocks noGrp="1"/>
          </p:cNvSpPr>
          <p:nvPr>
            <p:ph type="sldNum" sz="quarter" idx="12"/>
          </p:nvPr>
        </p:nvSpPr>
        <p:spPr/>
        <p:txBody>
          <a:bodyPr/>
          <a:lstStyle/>
          <a:p>
            <a:fld id="{E603FD5A-7165-4B8A-9C7F-8B1504DDCD07}" type="slidenum">
              <a:rPr lang="en-US" smtClean="0"/>
              <a:t>44</a:t>
            </a:fld>
            <a:endParaRPr lang="en-US"/>
          </a:p>
        </p:txBody>
      </p:sp>
    </p:spTree>
    <p:extLst>
      <p:ext uri="{BB962C8B-B14F-4D97-AF65-F5344CB8AC3E}">
        <p14:creationId xmlns:p14="http://schemas.microsoft.com/office/powerpoint/2010/main" val="2299049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anolis\manolis\talks\wdaqua-learning-week\H2020-We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790" y="2132856"/>
            <a:ext cx="2376264" cy="1154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Horizon 2020</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t>
            </a:r>
            <a:r>
              <a:rPr lang="en-US" dirty="0" smtClean="0"/>
              <a:t>y presentation is about applying for a grant from the </a:t>
            </a:r>
            <a:r>
              <a:rPr lang="en-US" b="1" dirty="0" smtClean="0"/>
              <a:t>Horizon 2020 research </a:t>
            </a:r>
            <a:r>
              <a:rPr lang="en-US" b="1" dirty="0" err="1" smtClean="0"/>
              <a:t>programme</a:t>
            </a:r>
            <a:r>
              <a:rPr lang="en-US" b="1" dirty="0" smtClean="0"/>
              <a:t>.</a:t>
            </a:r>
          </a:p>
          <a:p>
            <a:endParaRPr lang="en-US" dirty="0" smtClean="0"/>
          </a:p>
          <a:p>
            <a:endParaRPr lang="en-US" dirty="0" smtClean="0"/>
          </a:p>
          <a:p>
            <a:r>
              <a:rPr lang="en-US" dirty="0" smtClean="0"/>
              <a:t>This is the </a:t>
            </a:r>
            <a:r>
              <a:rPr lang="en-US" dirty="0" err="1" smtClean="0"/>
              <a:t>programme</a:t>
            </a:r>
            <a:r>
              <a:rPr lang="en-US" dirty="0" smtClean="0"/>
              <a:t>  that funds </a:t>
            </a:r>
            <a:r>
              <a:rPr lang="en-US" dirty="0" err="1" smtClean="0"/>
              <a:t>WDAqua</a:t>
            </a:r>
            <a:r>
              <a:rPr lang="en-US" dirty="0" smtClean="0"/>
              <a:t>.</a:t>
            </a:r>
          </a:p>
          <a:p>
            <a:endParaRPr lang="en-US" dirty="0" smtClean="0"/>
          </a:p>
          <a:p>
            <a:r>
              <a:rPr lang="en-US" dirty="0" smtClean="0"/>
              <a:t>The core ideas/advice of the presentation will apply to future European research </a:t>
            </a:r>
            <a:r>
              <a:rPr lang="en-US" dirty="0" err="1" smtClean="0"/>
              <a:t>programmes</a:t>
            </a:r>
            <a:r>
              <a:rPr lang="en-US" dirty="0" smtClean="0"/>
              <a:t>, national </a:t>
            </a:r>
            <a:r>
              <a:rPr lang="en-US" dirty="0" err="1" smtClean="0"/>
              <a:t>programmes</a:t>
            </a:r>
            <a:r>
              <a:rPr lang="en-US" dirty="0" smtClean="0"/>
              <a:t> or </a:t>
            </a:r>
            <a:r>
              <a:rPr lang="en-US" dirty="0" err="1" smtClean="0"/>
              <a:t>programmes</a:t>
            </a:r>
            <a:r>
              <a:rPr lang="en-US" dirty="0" smtClean="0"/>
              <a:t> in other continents.</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5</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85622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an appropriate call?</a:t>
            </a:r>
            <a:endParaRPr lang="en-US" dirty="0"/>
          </a:p>
        </p:txBody>
      </p:sp>
      <p:sp>
        <p:nvSpPr>
          <p:cNvPr id="3" name="Content Placeholder 2"/>
          <p:cNvSpPr>
            <a:spLocks noGrp="1"/>
          </p:cNvSpPr>
          <p:nvPr>
            <p:ph idx="1"/>
          </p:nvPr>
        </p:nvSpPr>
        <p:spPr/>
        <p:txBody>
          <a:bodyPr/>
          <a:lstStyle/>
          <a:p>
            <a:r>
              <a:rPr lang="en-US" dirty="0" smtClean="0"/>
              <a:t>Go to the </a:t>
            </a:r>
            <a:r>
              <a:rPr lang="en-US" b="1" dirty="0"/>
              <a:t>P</a:t>
            </a:r>
            <a:r>
              <a:rPr lang="en-US" b="1" dirty="0" smtClean="0"/>
              <a:t>articipant </a:t>
            </a:r>
            <a:r>
              <a:rPr lang="en-US" b="1" dirty="0"/>
              <a:t>P</a:t>
            </a:r>
            <a:r>
              <a:rPr lang="en-US" b="1" dirty="0" smtClean="0"/>
              <a:t>ortal </a:t>
            </a:r>
            <a:r>
              <a:rPr lang="en-US" dirty="0" smtClean="0"/>
              <a:t>(https://ec.europa.eu/research/participants/portal/desktop/en/home.html)</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143075"/>
            <a:ext cx="6085656" cy="342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603FD5A-7165-4B8A-9C7F-8B1504DDCD07}" type="slidenum">
              <a:rPr lang="en-US" smtClean="0"/>
              <a:t>6</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232666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portal (cont’d)</a:t>
            </a:r>
            <a:endParaRPr lang="en-US" dirty="0"/>
          </a:p>
        </p:txBody>
      </p:sp>
      <p:sp>
        <p:nvSpPr>
          <p:cNvPr id="3" name="Content Placeholder 2"/>
          <p:cNvSpPr>
            <a:spLocks noGrp="1"/>
          </p:cNvSpPr>
          <p:nvPr>
            <p:ph idx="1"/>
          </p:nvPr>
        </p:nvSpPr>
        <p:spPr/>
        <p:txBody>
          <a:bodyPr/>
          <a:lstStyle/>
          <a:p>
            <a:r>
              <a:rPr lang="en-US" dirty="0" smtClean="0"/>
              <a:t>Go to topic “How to Participate”.</a:t>
            </a:r>
          </a:p>
          <a:p>
            <a:r>
              <a:rPr lang="en-US" dirty="0" smtClean="0"/>
              <a:t>Read the H2020 on-line manual.</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068960"/>
            <a:ext cx="6264696" cy="352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603FD5A-7165-4B8A-9C7F-8B1504DDCD07}" type="slidenum">
              <a:rPr lang="en-US" smtClean="0"/>
              <a:t>7</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121454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Portal (cont’d)</a:t>
            </a:r>
            <a:endParaRPr lang="en-US" dirty="0"/>
          </a:p>
        </p:txBody>
      </p:sp>
      <p:sp>
        <p:nvSpPr>
          <p:cNvPr id="3" name="Content Placeholder 2"/>
          <p:cNvSpPr>
            <a:spLocks noGrp="1"/>
          </p:cNvSpPr>
          <p:nvPr>
            <p:ph idx="1"/>
          </p:nvPr>
        </p:nvSpPr>
        <p:spPr/>
        <p:txBody>
          <a:bodyPr/>
          <a:lstStyle/>
          <a:p>
            <a:r>
              <a:rPr lang="en-US" dirty="0" smtClean="0"/>
              <a:t>Understand the </a:t>
            </a:r>
            <a:r>
              <a:rPr lang="en-US" b="1" dirty="0" smtClean="0"/>
              <a:t>structure of the H2020 </a:t>
            </a:r>
            <a:r>
              <a:rPr lang="en-US" b="1" dirty="0" err="1" smtClean="0"/>
              <a:t>programme</a:t>
            </a:r>
            <a:r>
              <a:rPr lang="en-US" b="1" dirty="0" smtClean="0"/>
              <a:t>.</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8"/>
            <a:ext cx="665674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603FD5A-7165-4B8A-9C7F-8B1504DDCD07}" type="slidenum">
              <a:rPr lang="en-US" smtClean="0"/>
              <a:t>8</a:t>
            </a:fld>
            <a:endParaRPr lang="en-US"/>
          </a:p>
        </p:txBody>
      </p:sp>
      <p:sp>
        <p:nvSpPr>
          <p:cNvPr id="5" name="Footer Placeholder 4"/>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404958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Structure of the H2020 </a:t>
            </a:r>
            <a:r>
              <a:rPr lang="en-US" dirty="0" err="1" smtClean="0"/>
              <a:t>Programme</a:t>
            </a:r>
            <a:endParaRPr lang="en-US" dirty="0"/>
          </a:p>
        </p:txBody>
      </p:sp>
      <p:sp>
        <p:nvSpPr>
          <p:cNvPr id="4" name="Slide Number Placeholder 3"/>
          <p:cNvSpPr>
            <a:spLocks noGrp="1"/>
          </p:cNvSpPr>
          <p:nvPr>
            <p:ph type="sldNum" sz="quarter" idx="12"/>
          </p:nvPr>
        </p:nvSpPr>
        <p:spPr/>
        <p:txBody>
          <a:bodyPr/>
          <a:lstStyle/>
          <a:p>
            <a:fld id="{E603FD5A-7165-4B8A-9C7F-8B1504DDCD07}" type="slidenum">
              <a:rPr lang="en-US" smtClean="0"/>
              <a:t>9</a:t>
            </a:fld>
            <a:endParaRPr lang="en-US"/>
          </a:p>
        </p:txBody>
      </p:sp>
      <p:sp>
        <p:nvSpPr>
          <p:cNvPr id="7" name="Content Placeholder 6"/>
          <p:cNvSpPr>
            <a:spLocks noGrp="1"/>
          </p:cNvSpPr>
          <p:nvPr>
            <p:ph idx="1"/>
          </p:nvPr>
        </p:nvSpPr>
        <p:spPr/>
        <p:txBody>
          <a:bodyPr>
            <a:normAutofit/>
          </a:bodyPr>
          <a:lstStyle/>
          <a:p>
            <a:r>
              <a:rPr lang="en-US" dirty="0" smtClean="0"/>
              <a:t>Three </a:t>
            </a:r>
            <a:r>
              <a:rPr lang="en-US" b="1" dirty="0" smtClean="0"/>
              <a:t>pillars</a:t>
            </a:r>
            <a:r>
              <a:rPr lang="en-US" dirty="0" smtClean="0"/>
              <a:t>:</a:t>
            </a:r>
          </a:p>
          <a:p>
            <a:pPr lvl="1"/>
            <a:r>
              <a:rPr lang="en-US" dirty="0" smtClean="0"/>
              <a:t>Excellent Science</a:t>
            </a:r>
          </a:p>
          <a:p>
            <a:pPr lvl="1"/>
            <a:r>
              <a:rPr lang="en-US" dirty="0" smtClean="0"/>
              <a:t>Industrial Leadership</a:t>
            </a:r>
          </a:p>
          <a:p>
            <a:pPr lvl="1"/>
            <a:r>
              <a:rPr lang="en-US" dirty="0" smtClean="0"/>
              <a:t>Societal Challenges</a:t>
            </a:r>
          </a:p>
          <a:p>
            <a:r>
              <a:rPr lang="en-US" dirty="0" smtClean="0"/>
              <a:t>Two </a:t>
            </a:r>
            <a:r>
              <a:rPr lang="en-US" b="1" dirty="0" smtClean="0"/>
              <a:t>specific objectives </a:t>
            </a:r>
            <a:r>
              <a:rPr lang="en-US" dirty="0" smtClean="0"/>
              <a:t>(ignored in the rest of the presentation):</a:t>
            </a:r>
          </a:p>
          <a:p>
            <a:pPr lvl="1"/>
            <a:r>
              <a:rPr lang="en-US" dirty="0" smtClean="0"/>
              <a:t>Spreading excellence &amp; widening participation</a:t>
            </a:r>
          </a:p>
          <a:p>
            <a:pPr lvl="1"/>
            <a:r>
              <a:rPr lang="en-US" dirty="0" smtClean="0"/>
              <a:t>Science with and for society</a:t>
            </a:r>
            <a:endParaRPr lang="en-US" dirty="0"/>
          </a:p>
        </p:txBody>
      </p:sp>
      <p:sp>
        <p:nvSpPr>
          <p:cNvPr id="3" name="Footer Placeholder 2"/>
          <p:cNvSpPr>
            <a:spLocks noGrp="1"/>
          </p:cNvSpPr>
          <p:nvPr>
            <p:ph type="ftr" sz="quarter" idx="11"/>
          </p:nvPr>
        </p:nvSpPr>
        <p:spPr/>
        <p:txBody>
          <a:bodyPr/>
          <a:lstStyle/>
          <a:p>
            <a:r>
              <a:rPr lang="en-US" smtClean="0"/>
              <a:t>WDAqua Learning Week -  Web Intelligence Summer School 2017</a:t>
            </a:r>
            <a:endParaRPr lang="en-US"/>
          </a:p>
        </p:txBody>
      </p:sp>
    </p:spTree>
    <p:extLst>
      <p:ext uri="{BB962C8B-B14F-4D97-AF65-F5344CB8AC3E}">
        <p14:creationId xmlns:p14="http://schemas.microsoft.com/office/powerpoint/2010/main" val="3571836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TotalTime>
  <Words>3112</Words>
  <Application>Microsoft Office PowerPoint</Application>
  <PresentationFormat>On-screen Show (4:3)</PresentationFormat>
  <Paragraphs>358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Applying for a Collaborative European Research and/or Innovation Grant:  A Guide for Beginners </vt:lpstr>
      <vt:lpstr>My Previous Experience (Me)</vt:lpstr>
      <vt:lpstr>You</vt:lpstr>
      <vt:lpstr>Why Apply for a European Grant?</vt:lpstr>
      <vt:lpstr>Horizon 2020</vt:lpstr>
      <vt:lpstr>How to find an appropriate call?</vt:lpstr>
      <vt:lpstr>Participant portal (cont’d)</vt:lpstr>
      <vt:lpstr>Participant Portal (cont’d)</vt:lpstr>
      <vt:lpstr>The Structure of the H2020 Programme</vt:lpstr>
      <vt:lpstr>Excellent Science</vt:lpstr>
      <vt:lpstr>Industrial Leadership</vt:lpstr>
      <vt:lpstr>Societal Challenges</vt:lpstr>
      <vt:lpstr>Understand the Structure of Calls</vt:lpstr>
      <vt:lpstr>Find a Call</vt:lpstr>
      <vt:lpstr>Find a Call (cont’d)</vt:lpstr>
      <vt:lpstr>Find an Open Topic</vt:lpstr>
      <vt:lpstr>Research and Innovation in H2020</vt:lpstr>
      <vt:lpstr>Research and Innovation Action</vt:lpstr>
      <vt:lpstr>Innovation Action</vt:lpstr>
      <vt:lpstr>Open Topics</vt:lpstr>
      <vt:lpstr>Example</vt:lpstr>
      <vt:lpstr>Find More about the Topic</vt:lpstr>
      <vt:lpstr>Important Documents</vt:lpstr>
      <vt:lpstr>Other Important Information</vt:lpstr>
      <vt:lpstr>Other Important Information (cont’d)</vt:lpstr>
      <vt:lpstr>Other Important Information</vt:lpstr>
      <vt:lpstr>Deadlines</vt:lpstr>
      <vt:lpstr>Deadlines (cont’d)</vt:lpstr>
      <vt:lpstr>Consortium</vt:lpstr>
      <vt:lpstr>Consortium (cont’d)</vt:lpstr>
      <vt:lpstr>On Friends and Other Acquaintances</vt:lpstr>
      <vt:lpstr>Consortium (cont’d)</vt:lpstr>
      <vt:lpstr>On Industrial Partners</vt:lpstr>
      <vt:lpstr>On Non-European Industrial Partners</vt:lpstr>
      <vt:lpstr>On Users</vt:lpstr>
      <vt:lpstr>Who will be the Coordinator?</vt:lpstr>
      <vt:lpstr>Submitting a Proposal</vt:lpstr>
      <vt:lpstr>Preparation of the Proposal</vt:lpstr>
      <vt:lpstr>Proposal Evaluation</vt:lpstr>
      <vt:lpstr>Being an Evaluator</vt:lpstr>
      <vt:lpstr>Final Comments</vt:lpstr>
      <vt:lpstr>Final Comments (cont’d)</vt:lpstr>
      <vt:lpstr>Final Comments (cont’d)</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a Collaborative European Research and Innovation Grant (How to play the game successfully)</dc:title>
  <dc:creator>koubarak</dc:creator>
  <cp:lastModifiedBy>koubarak</cp:lastModifiedBy>
  <cp:revision>74</cp:revision>
  <dcterms:created xsi:type="dcterms:W3CDTF">2017-07-02T08:07:54Z</dcterms:created>
  <dcterms:modified xsi:type="dcterms:W3CDTF">2017-07-07T09:57:29Z</dcterms:modified>
</cp:coreProperties>
</file>