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397" r:id="rId18"/>
    <p:sldId id="398" r:id="rId19"/>
    <p:sldId id="272" r:id="rId20"/>
    <p:sldId id="273" r:id="rId21"/>
    <p:sldId id="274" r:id="rId22"/>
    <p:sldId id="275" r:id="rId23"/>
    <p:sldId id="276" r:id="rId24"/>
    <p:sldId id="277" r:id="rId25"/>
    <p:sldId id="278" r:id="rId26"/>
    <p:sldId id="279" r:id="rId27"/>
    <p:sldId id="280" r:id="rId28"/>
    <p:sldId id="327" r:id="rId29"/>
    <p:sldId id="328" r:id="rId30"/>
    <p:sldId id="335" r:id="rId31"/>
    <p:sldId id="336" r:id="rId32"/>
    <p:sldId id="337" r:id="rId33"/>
    <p:sldId id="329" r:id="rId34"/>
    <p:sldId id="338" r:id="rId35"/>
    <p:sldId id="330" r:id="rId36"/>
    <p:sldId id="339" r:id="rId37"/>
    <p:sldId id="343" r:id="rId38"/>
    <p:sldId id="340" r:id="rId39"/>
    <p:sldId id="395" r:id="rId40"/>
    <p:sldId id="396" r:id="rId41"/>
    <p:sldId id="331" r:id="rId42"/>
    <p:sldId id="332" r:id="rId43"/>
    <p:sldId id="342" r:id="rId44"/>
    <p:sldId id="341" r:id="rId45"/>
    <p:sldId id="281" r:id="rId46"/>
    <p:sldId id="378" r:id="rId47"/>
    <p:sldId id="283" r:id="rId48"/>
    <p:sldId id="284" r:id="rId49"/>
    <p:sldId id="285" r:id="rId50"/>
    <p:sldId id="344" r:id="rId51"/>
    <p:sldId id="345" r:id="rId52"/>
    <p:sldId id="346" r:id="rId53"/>
    <p:sldId id="347" r:id="rId54"/>
    <p:sldId id="359" r:id="rId55"/>
    <p:sldId id="373" r:id="rId56"/>
    <p:sldId id="360" r:id="rId57"/>
    <p:sldId id="348" r:id="rId58"/>
    <p:sldId id="349" r:id="rId59"/>
    <p:sldId id="350" r:id="rId60"/>
    <p:sldId id="362" r:id="rId61"/>
    <p:sldId id="363" r:id="rId62"/>
    <p:sldId id="351" r:id="rId63"/>
    <p:sldId id="374" r:id="rId64"/>
    <p:sldId id="352" r:id="rId65"/>
    <p:sldId id="364" r:id="rId66"/>
    <p:sldId id="353" r:id="rId67"/>
    <p:sldId id="354" r:id="rId68"/>
    <p:sldId id="365" r:id="rId69"/>
    <p:sldId id="366" r:id="rId70"/>
    <p:sldId id="367" r:id="rId71"/>
    <p:sldId id="375" r:id="rId72"/>
    <p:sldId id="368" r:id="rId73"/>
    <p:sldId id="387" r:id="rId74"/>
    <p:sldId id="355" r:id="rId75"/>
    <p:sldId id="369" r:id="rId76"/>
    <p:sldId id="376" r:id="rId77"/>
    <p:sldId id="370" r:id="rId78"/>
    <p:sldId id="356" r:id="rId79"/>
    <p:sldId id="357" r:id="rId80"/>
    <p:sldId id="377" r:id="rId81"/>
    <p:sldId id="371" r:id="rId82"/>
    <p:sldId id="372" r:id="rId83"/>
    <p:sldId id="286" r:id="rId84"/>
    <p:sldId id="333" r:id="rId85"/>
    <p:sldId id="379" r:id="rId86"/>
    <p:sldId id="380" r:id="rId87"/>
    <p:sldId id="388" r:id="rId88"/>
    <p:sldId id="389" r:id="rId89"/>
    <p:sldId id="390" r:id="rId90"/>
    <p:sldId id="391" r:id="rId91"/>
    <p:sldId id="392" r:id="rId92"/>
    <p:sldId id="393" r:id="rId93"/>
    <p:sldId id="394" r:id="rId94"/>
    <p:sldId id="381" r:id="rId95"/>
    <p:sldId id="287" r:id="rId96"/>
    <p:sldId id="288" r:id="rId97"/>
    <p:sldId id="289" r:id="rId98"/>
    <p:sldId id="290" r:id="rId99"/>
    <p:sldId id="291" r:id="rId100"/>
    <p:sldId id="292" r:id="rId101"/>
    <p:sldId id="293" r:id="rId102"/>
    <p:sldId id="294" r:id="rId103"/>
    <p:sldId id="295" r:id="rId104"/>
    <p:sldId id="296" r:id="rId105"/>
    <p:sldId id="297" r:id="rId106"/>
    <p:sldId id="298" r:id="rId107"/>
    <p:sldId id="299" r:id="rId108"/>
    <p:sldId id="300" r:id="rId109"/>
    <p:sldId id="301" r:id="rId110"/>
    <p:sldId id="302" r:id="rId111"/>
    <p:sldId id="303" r:id="rId112"/>
    <p:sldId id="304" r:id="rId113"/>
    <p:sldId id="305" r:id="rId114"/>
    <p:sldId id="306" r:id="rId115"/>
    <p:sldId id="307" r:id="rId116"/>
    <p:sldId id="308" r:id="rId117"/>
    <p:sldId id="309" r:id="rId118"/>
    <p:sldId id="401" r:id="rId119"/>
    <p:sldId id="402" r:id="rId120"/>
    <p:sldId id="403" r:id="rId121"/>
    <p:sldId id="404" r:id="rId122"/>
    <p:sldId id="405" r:id="rId123"/>
    <p:sldId id="406" r:id="rId124"/>
    <p:sldId id="407" r:id="rId125"/>
    <p:sldId id="409" r:id="rId126"/>
    <p:sldId id="410" r:id="rId127"/>
    <p:sldId id="411" r:id="rId128"/>
    <p:sldId id="412" r:id="rId129"/>
    <p:sldId id="413" r:id="rId130"/>
    <p:sldId id="408" r:id="rId131"/>
    <p:sldId id="414" r:id="rId132"/>
    <p:sldId id="415" r:id="rId133"/>
    <p:sldId id="416" r:id="rId134"/>
    <p:sldId id="417" r:id="rId135"/>
    <p:sldId id="418" r:id="rId136"/>
    <p:sldId id="419" r:id="rId137"/>
    <p:sldId id="421" r:id="rId138"/>
    <p:sldId id="420" r:id="rId139"/>
    <p:sldId id="310" r:id="rId140"/>
    <p:sldId id="311" r:id="rId141"/>
    <p:sldId id="312" r:id="rId142"/>
    <p:sldId id="313" r:id="rId143"/>
    <p:sldId id="314" r:id="rId144"/>
    <p:sldId id="315" r:id="rId145"/>
    <p:sldId id="316" r:id="rId146"/>
    <p:sldId id="317" r:id="rId147"/>
    <p:sldId id="318" r:id="rId148"/>
    <p:sldId id="319" r:id="rId149"/>
    <p:sldId id="320" r:id="rId150"/>
    <p:sldId id="321" r:id="rId151"/>
    <p:sldId id="382" r:id="rId152"/>
    <p:sldId id="384" r:id="rId153"/>
    <p:sldId id="383" r:id="rId154"/>
    <p:sldId id="385" r:id="rId155"/>
    <p:sldId id="386" r:id="rId156"/>
    <p:sldId id="400" r:id="rId157"/>
    <p:sldId id="322" r:id="rId158"/>
    <p:sldId id="323" r:id="rId159"/>
    <p:sldId id="324" r:id="rId160"/>
    <p:sldId id="422" r:id="rId161"/>
    <p:sldId id="423" r:id="rId162"/>
    <p:sldId id="424" r:id="rId163"/>
    <p:sldId id="325" r:id="rId164"/>
    <p:sldId id="399" r:id="rId165"/>
    <p:sldId id="326" r:id="rId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01" autoAdjust="0"/>
  </p:normalViewPr>
  <p:slideViewPr>
    <p:cSldViewPr>
      <p:cViewPr varScale="1">
        <p:scale>
          <a:sx n="60" d="100"/>
          <a:sy n="60" d="100"/>
        </p:scale>
        <p:origin x="145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03607-F321-4D04-9F03-9210DD1AF0EB}" type="datetimeFigureOut">
              <a:rPr lang="en-US" smtClean="0"/>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8B173-0EA2-4715-A952-6A9FDF872A18}" type="slidenum">
              <a:rPr lang="en-US" smtClean="0"/>
              <a:t>‹#›</a:t>
            </a:fld>
            <a:endParaRPr lang="en-US"/>
          </a:p>
        </p:txBody>
      </p:sp>
    </p:spTree>
    <p:extLst>
      <p:ext uri="{BB962C8B-B14F-4D97-AF65-F5344CB8AC3E}">
        <p14:creationId xmlns:p14="http://schemas.microsoft.com/office/powerpoint/2010/main" val="4875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Σημείωση:</a:t>
            </a:r>
            <a:r>
              <a:rPr lang="el-GR" baseline="0" dirty="0"/>
              <a:t> Το 192 στο τάβλι εξηγείται</a:t>
            </a:r>
            <a:r>
              <a:rPr lang="en-US" baseline="0" dirty="0"/>
              <a:t> </a:t>
            </a:r>
            <a:r>
              <a:rPr lang="el-GR" baseline="0" dirty="0"/>
              <a:t>ως εξής.</a:t>
            </a:r>
            <a:endParaRPr lang="el-GR" dirty="0"/>
          </a:p>
          <a:p>
            <a:r>
              <a:rPr lang="el-GR" dirty="0"/>
              <a:t>Οι περισσότεροι πόντοι για τον νικητή</a:t>
            </a:r>
            <a:r>
              <a:rPr lang="el-GR" baseline="0" dirty="0"/>
              <a:t> είναι αν παίζουμε τριπλό παιχνίδι και ο κύβος διπλασιασμού δείχνει 64.</a:t>
            </a:r>
          </a:p>
          <a:p>
            <a:r>
              <a:rPr lang="el-GR" baseline="0" dirty="0"/>
              <a:t>Το άρθρο της </a:t>
            </a:r>
            <a:r>
              <a:rPr lang="en-US" baseline="0" dirty="0" err="1"/>
              <a:t>wikipedia</a:t>
            </a:r>
            <a:endParaRPr lang="en-US" baseline="0" dirty="0"/>
          </a:p>
          <a:p>
            <a:r>
              <a:rPr lang="en-US" dirty="0"/>
              <a:t>https://en.wikipedia.org/wiki/Backgammon</a:t>
            </a:r>
          </a:p>
          <a:p>
            <a:r>
              <a:rPr lang="el-GR" dirty="0"/>
              <a:t>εξηγεί</a:t>
            </a:r>
            <a:r>
              <a:rPr lang="el-GR" baseline="0" dirty="0"/>
              <a:t> τη χρήση του κύβου διπλασιασμού που δείχνει για πόσα παίζουμε.</a:t>
            </a:r>
            <a:endParaRPr lang="en-US" dirty="0"/>
          </a:p>
        </p:txBody>
      </p:sp>
      <p:sp>
        <p:nvSpPr>
          <p:cNvPr id="4" name="Slide Number Placeholder 3"/>
          <p:cNvSpPr>
            <a:spLocks noGrp="1"/>
          </p:cNvSpPr>
          <p:nvPr>
            <p:ph type="sldNum" sz="quarter" idx="10"/>
          </p:nvPr>
        </p:nvSpPr>
        <p:spPr/>
        <p:txBody>
          <a:bodyPr/>
          <a:lstStyle/>
          <a:p>
            <a:fld id="{4EA8B173-0EA2-4715-A952-6A9FDF872A18}" type="slidenum">
              <a:rPr lang="en-US" smtClean="0"/>
              <a:t>6</a:t>
            </a:fld>
            <a:endParaRPr lang="en-US"/>
          </a:p>
        </p:txBody>
      </p:sp>
    </p:spTree>
    <p:extLst>
      <p:ext uri="{BB962C8B-B14F-4D97-AF65-F5344CB8AC3E}">
        <p14:creationId xmlns:p14="http://schemas.microsoft.com/office/powerpoint/2010/main" val="48388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8B173-0EA2-4715-A952-6A9FDF872A18}" type="slidenum">
              <a:rPr lang="en-US" smtClean="0"/>
              <a:t>21</a:t>
            </a:fld>
            <a:endParaRPr lang="en-US"/>
          </a:p>
        </p:txBody>
      </p:sp>
    </p:spTree>
    <p:extLst>
      <p:ext uri="{BB962C8B-B14F-4D97-AF65-F5344CB8AC3E}">
        <p14:creationId xmlns:p14="http://schemas.microsoft.com/office/powerpoint/2010/main" val="286329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5E1698-553D-49B1-80E2-5D5B0727DFBA}" type="datetime1">
              <a:rPr lang="en-US" smtClean="0"/>
              <a:t>11/14/2022</a:t>
            </a:fld>
            <a:endParaRPr lang="en-US"/>
          </a:p>
        </p:txBody>
      </p:sp>
      <p:sp>
        <p:nvSpPr>
          <p:cNvPr id="5" name="Footer Placeholder 4"/>
          <p:cNvSpPr>
            <a:spLocks noGrp="1"/>
          </p:cNvSpPr>
          <p:nvPr>
            <p:ph type="ftr" sz="quarter" idx="11"/>
          </p:nvPr>
        </p:nvSpPr>
        <p:spPr/>
        <p:txBody>
          <a:bodyPr/>
          <a:lstStyle/>
          <a:p>
            <a:r>
              <a:rPr lang="el-GR"/>
              <a:t>Τεχνητή Νοημοσύνη</a:t>
            </a:r>
            <a:endParaRPr lang="en-US"/>
          </a:p>
        </p:txBody>
      </p:sp>
      <p:sp>
        <p:nvSpPr>
          <p:cNvPr id="6" name="Slide Number Placeholder 5"/>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08497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D5888-1C9A-495E-86B7-D3884A37BD00}" type="datetime1">
              <a:rPr lang="en-US" smtClean="0"/>
              <a:t>11/14/2022</a:t>
            </a:fld>
            <a:endParaRPr lang="en-US"/>
          </a:p>
        </p:txBody>
      </p:sp>
      <p:sp>
        <p:nvSpPr>
          <p:cNvPr id="5" name="Footer Placeholder 4"/>
          <p:cNvSpPr>
            <a:spLocks noGrp="1"/>
          </p:cNvSpPr>
          <p:nvPr>
            <p:ph type="ftr" sz="quarter" idx="11"/>
          </p:nvPr>
        </p:nvSpPr>
        <p:spPr/>
        <p:txBody>
          <a:bodyPr/>
          <a:lstStyle/>
          <a:p>
            <a:r>
              <a:rPr lang="el-GR"/>
              <a:t>Τεχνητή Νοημοσύνη</a:t>
            </a:r>
            <a:endParaRPr lang="en-US"/>
          </a:p>
        </p:txBody>
      </p:sp>
      <p:sp>
        <p:nvSpPr>
          <p:cNvPr id="6" name="Slide Number Placeholder 5"/>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69770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E1318-0F0B-468A-8A8E-191F4C10286B}" type="datetime1">
              <a:rPr lang="en-US" smtClean="0"/>
              <a:t>11/14/2022</a:t>
            </a:fld>
            <a:endParaRPr lang="en-US"/>
          </a:p>
        </p:txBody>
      </p:sp>
      <p:sp>
        <p:nvSpPr>
          <p:cNvPr id="5" name="Footer Placeholder 4"/>
          <p:cNvSpPr>
            <a:spLocks noGrp="1"/>
          </p:cNvSpPr>
          <p:nvPr>
            <p:ph type="ftr" sz="quarter" idx="11"/>
          </p:nvPr>
        </p:nvSpPr>
        <p:spPr/>
        <p:txBody>
          <a:bodyPr/>
          <a:lstStyle/>
          <a:p>
            <a:r>
              <a:rPr lang="el-GR"/>
              <a:t>Τεχνητή Νοημοσύνη</a:t>
            </a:r>
            <a:endParaRPr lang="en-US"/>
          </a:p>
        </p:txBody>
      </p:sp>
      <p:sp>
        <p:nvSpPr>
          <p:cNvPr id="6" name="Slide Number Placeholder 5"/>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83242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7FD44-CC51-4479-8E33-DDF50C68C928}" type="datetime1">
              <a:rPr lang="en-US" smtClean="0"/>
              <a:t>11/14/2022</a:t>
            </a:fld>
            <a:endParaRPr lang="en-US"/>
          </a:p>
        </p:txBody>
      </p:sp>
      <p:sp>
        <p:nvSpPr>
          <p:cNvPr id="5" name="Footer Placeholder 4"/>
          <p:cNvSpPr>
            <a:spLocks noGrp="1"/>
          </p:cNvSpPr>
          <p:nvPr>
            <p:ph type="ftr" sz="quarter" idx="11"/>
          </p:nvPr>
        </p:nvSpPr>
        <p:spPr/>
        <p:txBody>
          <a:bodyPr/>
          <a:lstStyle/>
          <a:p>
            <a:r>
              <a:rPr lang="el-GR"/>
              <a:t>Τεχνητή Νοημοσύνη</a:t>
            </a:r>
            <a:endParaRPr lang="en-US"/>
          </a:p>
        </p:txBody>
      </p:sp>
      <p:sp>
        <p:nvSpPr>
          <p:cNvPr id="6" name="Slide Number Placeholder 5"/>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99033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FC3C68-6CEC-4491-B27A-350F1526671D}" type="datetime1">
              <a:rPr lang="en-US" smtClean="0"/>
              <a:t>11/14/2022</a:t>
            </a:fld>
            <a:endParaRPr lang="en-US"/>
          </a:p>
        </p:txBody>
      </p:sp>
      <p:sp>
        <p:nvSpPr>
          <p:cNvPr id="5" name="Footer Placeholder 4"/>
          <p:cNvSpPr>
            <a:spLocks noGrp="1"/>
          </p:cNvSpPr>
          <p:nvPr>
            <p:ph type="ftr" sz="quarter" idx="11"/>
          </p:nvPr>
        </p:nvSpPr>
        <p:spPr/>
        <p:txBody>
          <a:bodyPr/>
          <a:lstStyle/>
          <a:p>
            <a:r>
              <a:rPr lang="el-GR"/>
              <a:t>Τεχνητή Νοημοσύνη</a:t>
            </a:r>
            <a:endParaRPr lang="en-US"/>
          </a:p>
        </p:txBody>
      </p:sp>
      <p:sp>
        <p:nvSpPr>
          <p:cNvPr id="6" name="Slide Number Placeholder 5"/>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43862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E943FA-B732-4C72-8507-6839667FECBE}" type="datetime1">
              <a:rPr lang="en-US" smtClean="0"/>
              <a:t>11/14/2022</a:t>
            </a:fld>
            <a:endParaRPr lang="en-US"/>
          </a:p>
        </p:txBody>
      </p:sp>
      <p:sp>
        <p:nvSpPr>
          <p:cNvPr id="6" name="Footer Placeholder 5"/>
          <p:cNvSpPr>
            <a:spLocks noGrp="1"/>
          </p:cNvSpPr>
          <p:nvPr>
            <p:ph type="ftr" sz="quarter" idx="11"/>
          </p:nvPr>
        </p:nvSpPr>
        <p:spPr/>
        <p:txBody>
          <a:bodyPr/>
          <a:lstStyle/>
          <a:p>
            <a:r>
              <a:rPr lang="el-GR"/>
              <a:t>Τεχνητή Νοημοσύνη</a:t>
            </a:r>
            <a:endParaRPr lang="en-US"/>
          </a:p>
        </p:txBody>
      </p:sp>
      <p:sp>
        <p:nvSpPr>
          <p:cNvPr id="7" name="Slide Number Placeholder 6"/>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268787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B8207-2CAB-413C-A0EC-39047487E8A8}" type="datetime1">
              <a:rPr lang="en-US" smtClean="0"/>
              <a:t>11/14/2022</a:t>
            </a:fld>
            <a:endParaRPr lang="en-US"/>
          </a:p>
        </p:txBody>
      </p:sp>
      <p:sp>
        <p:nvSpPr>
          <p:cNvPr id="8" name="Footer Placeholder 7"/>
          <p:cNvSpPr>
            <a:spLocks noGrp="1"/>
          </p:cNvSpPr>
          <p:nvPr>
            <p:ph type="ftr" sz="quarter" idx="11"/>
          </p:nvPr>
        </p:nvSpPr>
        <p:spPr/>
        <p:txBody>
          <a:bodyPr/>
          <a:lstStyle/>
          <a:p>
            <a:r>
              <a:rPr lang="el-GR"/>
              <a:t>Τεχνητή Νοημοσύνη</a:t>
            </a:r>
            <a:endParaRPr lang="en-US"/>
          </a:p>
        </p:txBody>
      </p:sp>
      <p:sp>
        <p:nvSpPr>
          <p:cNvPr id="9" name="Slide Number Placeholder 8"/>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73745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C645EF-AFFA-4520-9BF2-A1FDF78BA94B}" type="datetime1">
              <a:rPr lang="en-US" smtClean="0"/>
              <a:t>11/14/2022</a:t>
            </a:fld>
            <a:endParaRPr lang="en-US"/>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132188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45229-7A66-48FC-8D92-DDFEF0FA096B}" type="datetime1">
              <a:rPr lang="en-US" smtClean="0"/>
              <a:t>11/14/2022</a:t>
            </a:fld>
            <a:endParaRPr lang="en-US"/>
          </a:p>
        </p:txBody>
      </p:sp>
      <p:sp>
        <p:nvSpPr>
          <p:cNvPr id="3" name="Footer Placeholder 2"/>
          <p:cNvSpPr>
            <a:spLocks noGrp="1"/>
          </p:cNvSpPr>
          <p:nvPr>
            <p:ph type="ftr" sz="quarter" idx="11"/>
          </p:nvPr>
        </p:nvSpPr>
        <p:spPr/>
        <p:txBody>
          <a:bodyPr/>
          <a:lstStyle/>
          <a:p>
            <a:r>
              <a:rPr lang="el-GR"/>
              <a:t>Τεχνητή Νοημοσύνη</a:t>
            </a:r>
            <a:endParaRPr lang="en-US"/>
          </a:p>
        </p:txBody>
      </p:sp>
      <p:sp>
        <p:nvSpPr>
          <p:cNvPr id="4" name="Slide Number Placeholder 3"/>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35183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03902-F84B-4D76-9753-6E4639E67529}" type="datetime1">
              <a:rPr lang="en-US" smtClean="0"/>
              <a:t>11/14/2022</a:t>
            </a:fld>
            <a:endParaRPr lang="en-US"/>
          </a:p>
        </p:txBody>
      </p:sp>
      <p:sp>
        <p:nvSpPr>
          <p:cNvPr id="6" name="Footer Placeholder 5"/>
          <p:cNvSpPr>
            <a:spLocks noGrp="1"/>
          </p:cNvSpPr>
          <p:nvPr>
            <p:ph type="ftr" sz="quarter" idx="11"/>
          </p:nvPr>
        </p:nvSpPr>
        <p:spPr/>
        <p:txBody>
          <a:bodyPr/>
          <a:lstStyle/>
          <a:p>
            <a:r>
              <a:rPr lang="el-GR"/>
              <a:t>Τεχνητή Νοημοσύνη</a:t>
            </a:r>
            <a:endParaRPr lang="en-US"/>
          </a:p>
        </p:txBody>
      </p:sp>
      <p:sp>
        <p:nvSpPr>
          <p:cNvPr id="7" name="Slide Number Placeholder 6"/>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154459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FBA2AD-F71C-4DD7-8F59-3B4840231C2E}" type="datetime1">
              <a:rPr lang="en-US" smtClean="0"/>
              <a:t>11/14/2022</a:t>
            </a:fld>
            <a:endParaRPr lang="en-US"/>
          </a:p>
        </p:txBody>
      </p:sp>
      <p:sp>
        <p:nvSpPr>
          <p:cNvPr id="6" name="Footer Placeholder 5"/>
          <p:cNvSpPr>
            <a:spLocks noGrp="1"/>
          </p:cNvSpPr>
          <p:nvPr>
            <p:ph type="ftr" sz="quarter" idx="11"/>
          </p:nvPr>
        </p:nvSpPr>
        <p:spPr/>
        <p:txBody>
          <a:bodyPr/>
          <a:lstStyle/>
          <a:p>
            <a:r>
              <a:rPr lang="el-GR"/>
              <a:t>Τεχνητή Νοημοσύνη</a:t>
            </a:r>
            <a:endParaRPr lang="en-US"/>
          </a:p>
        </p:txBody>
      </p:sp>
      <p:sp>
        <p:nvSpPr>
          <p:cNvPr id="7" name="Slide Number Placeholder 6"/>
          <p:cNvSpPr>
            <a:spLocks noGrp="1"/>
          </p:cNvSpPr>
          <p:nvPr>
            <p:ph type="sldNum" sz="quarter" idx="12"/>
          </p:nvPr>
        </p:nvSpPr>
        <p:spPr/>
        <p:txBody>
          <a:bodyPr/>
          <a:lstStyle/>
          <a:p>
            <a:fld id="{4A5FD5C5-F3F1-4CEE-AFB8-2E115A69CE90}" type="slidenum">
              <a:rPr lang="en-US" smtClean="0"/>
              <a:t>‹#›</a:t>
            </a:fld>
            <a:endParaRPr lang="en-US"/>
          </a:p>
        </p:txBody>
      </p:sp>
    </p:spTree>
    <p:extLst>
      <p:ext uri="{BB962C8B-B14F-4D97-AF65-F5344CB8AC3E}">
        <p14:creationId xmlns:p14="http://schemas.microsoft.com/office/powerpoint/2010/main" val="394743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46E4E-0EAA-4898-BD9B-C80AA2D21AD4}" type="datetime1">
              <a:rPr lang="en-US" smtClean="0"/>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Τεχνητή Νοημοσύνη</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FD5C5-F3F1-4CEE-AFB8-2E115A69CE90}" type="slidenum">
              <a:rPr lang="en-US" smtClean="0"/>
              <a:t>‹#›</a:t>
            </a:fld>
            <a:endParaRPr lang="en-US"/>
          </a:p>
        </p:txBody>
      </p:sp>
    </p:spTree>
    <p:extLst>
      <p:ext uri="{BB962C8B-B14F-4D97-AF65-F5344CB8AC3E}">
        <p14:creationId xmlns:p14="http://schemas.microsoft.com/office/powerpoint/2010/main" val="56880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90.png"/></Relationships>
</file>

<file path=ppt/slides/_rels/slide1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0.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7.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40.png"/></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6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png"/></Relationships>
</file>

<file path=ppt/slides/_rels/slide43.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60.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png"/></Relationships>
</file>

<file path=ppt/slides/_rels/slide44.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60.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70.png"/></Relationships>
</file>

<file path=ppt/slides/_rels/slide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40.png"/></Relationships>
</file>

<file path=ppt/slides/_rels/slide76.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40.png"/><Relationship Id="rId9"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1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160.png"/><Relationship Id="rId1" Type="http://schemas.openxmlformats.org/officeDocument/2006/relationships/slideLayout" Target="../slideLayouts/slideLayout2.xml"/><Relationship Id="rId9" Type="http://schemas.openxmlformats.org/officeDocument/2006/relationships/image" Target="../media/image37.png"/></Relationships>
</file>

<file path=ppt/slides/_rels/slide8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Αναζήτηση με Αντιπαλότητα</a:t>
            </a:r>
            <a:endParaRPr lang="en-US" dirty="0"/>
          </a:p>
        </p:txBody>
      </p:sp>
      <p:sp>
        <p:nvSpPr>
          <p:cNvPr id="3" name="Subtitle 2"/>
          <p:cNvSpPr>
            <a:spLocks noGrp="1"/>
          </p:cNvSpPr>
          <p:nvPr>
            <p:ph type="subTitle" idx="1"/>
          </p:nvPr>
        </p:nvSpPr>
        <p:spPr/>
        <p:txBody>
          <a:bodyPr/>
          <a:lstStyle/>
          <a:p>
            <a:r>
              <a:rPr lang="el-GR" dirty="0"/>
              <a:t>Μανόλης </a:t>
            </a:r>
            <a:r>
              <a:rPr lang="el-GR" dirty="0" err="1"/>
              <a:t>Κουμπαράκης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a:t>
            </a:fld>
            <a:endParaRPr lang="en-US"/>
          </a:p>
        </p:txBody>
      </p:sp>
    </p:spTree>
    <p:extLst>
      <p:ext uri="{BB962C8B-B14F-4D97-AF65-F5344CB8AC3E}">
        <p14:creationId xmlns:p14="http://schemas.microsoft.com/office/powerpoint/2010/main" val="147546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Βέλτιστες Στρατηγικές</a:t>
            </a:r>
            <a:endParaRPr lang="en-US" dirty="0"/>
          </a:p>
        </p:txBody>
      </p:sp>
      <p:sp>
        <p:nvSpPr>
          <p:cNvPr id="3" name="Content Placeholder 2"/>
          <p:cNvSpPr>
            <a:spLocks noGrp="1"/>
          </p:cNvSpPr>
          <p:nvPr>
            <p:ph idx="1"/>
          </p:nvPr>
        </p:nvSpPr>
        <p:spPr/>
        <p:txBody>
          <a:bodyPr>
            <a:normAutofit fontScale="77500" lnSpcReduction="20000"/>
          </a:bodyPr>
          <a:lstStyle/>
          <a:p>
            <a:r>
              <a:rPr lang="el-GR" dirty="0"/>
              <a:t>Σε ένα παιχνίδι, ο ΜΑΧ πρέπει να βρει μια </a:t>
            </a:r>
            <a:r>
              <a:rPr lang="el-GR" b="1" dirty="0"/>
              <a:t>στρατηγική</a:t>
            </a:r>
            <a:r>
              <a:rPr lang="el-GR" dirty="0"/>
              <a:t> η οποία προσδιορίζει την κίνηση του στην αρχική κατάσταση, έπειτα τις κινήσεις του στις καταστάσεις που προκύπτουν από κάθε δυνατή απόκριση του ΜΙΝ </a:t>
            </a:r>
            <a:r>
              <a:rPr lang="el-GR" dirty="0" err="1"/>
              <a:t>κ.ο.κ</a:t>
            </a:r>
            <a:r>
              <a:rPr lang="el-GR" dirty="0"/>
              <a:t>.</a:t>
            </a:r>
          </a:p>
          <a:p>
            <a:r>
              <a:rPr lang="el-GR" dirty="0"/>
              <a:t>Μια </a:t>
            </a:r>
            <a:r>
              <a:rPr lang="el-GR" b="1" dirty="0"/>
              <a:t>βέλτιστη στρατηγική </a:t>
            </a:r>
            <a:r>
              <a:rPr lang="el-GR" dirty="0"/>
              <a:t>μας οδηγεί σε αποτελέσματα τουλάχιστον το ίδιο καλά με οποιαδήποτε άλλη στρατηγική όταν παίζει κανείς εναντίον ενός αλάνθαστου αντιπάλου.</a:t>
            </a:r>
          </a:p>
          <a:p>
            <a:r>
              <a:rPr lang="el-GR" dirty="0"/>
              <a:t>Θα μελετήσουμε </a:t>
            </a:r>
            <a:r>
              <a:rPr lang="el-GR" b="1" dirty="0"/>
              <a:t>πως μπορούμε να βρούμε τη</a:t>
            </a:r>
            <a:r>
              <a:rPr lang="en-US" b="1" dirty="0"/>
              <a:t> </a:t>
            </a:r>
            <a:r>
              <a:rPr lang="el-GR" b="1" dirty="0"/>
              <a:t>βέλτιστη στρατηγική </a:t>
            </a:r>
            <a:r>
              <a:rPr lang="el-GR" dirty="0"/>
              <a:t>αν και είναι ανέφικτο για τον ΜΑΧ να την υπολογίσει για παιχνίδια πιο πολύπλοκα από την τρίλιζα.</a:t>
            </a:r>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a:t>
            </a:fld>
            <a:endParaRPr lang="en-US"/>
          </a:p>
        </p:txBody>
      </p:sp>
    </p:spTree>
    <p:extLst>
      <p:ext uri="{BB962C8B-B14F-4D97-AF65-F5344CB8AC3E}">
        <p14:creationId xmlns:p14="http://schemas.microsoft.com/office/powerpoint/2010/main" val="33292627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Ευρετικός</a:t>
            </a:r>
            <a:r>
              <a:rPr lang="en-US" dirty="0"/>
              <a:t> </a:t>
            </a:r>
            <a:r>
              <a:rPr lang="el-GR" dirty="0"/>
              <a:t>Αλγόριθμος </a:t>
            </a:r>
            <a:r>
              <a:rPr lang="en-US" dirty="0" err="1"/>
              <a:t>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Έτσι ο </a:t>
                </a:r>
                <a:r>
                  <a:rPr lang="el-GR" b="1" dirty="0" err="1"/>
                  <a:t>ευρετικός</a:t>
                </a:r>
                <a:r>
                  <a:rPr lang="el-GR" b="1" dirty="0"/>
                  <a:t> αλγόριθμος </a:t>
                </a:r>
                <a:r>
                  <a:rPr lang="en-US" b="1" dirty="0" err="1"/>
                  <a:t>minimax</a:t>
                </a:r>
                <a:r>
                  <a:rPr lang="en-US" b="1" dirty="0"/>
                  <a:t> </a:t>
                </a:r>
                <a:r>
                  <a:rPr lang="el-GR" dirty="0"/>
                  <a:t>για κατάσταση </a:t>
                </a:r>
                <a14:m>
                  <m:oMath xmlns:m="http://schemas.openxmlformats.org/officeDocument/2006/math">
                    <m:r>
                      <a:rPr lang="en-US" b="0" i="1" smtClean="0">
                        <a:latin typeface="Cambria Math"/>
                      </a:rPr>
                      <m:t>𝑠</m:t>
                    </m:r>
                  </m:oMath>
                </a14:m>
                <a:r>
                  <a:rPr lang="en-US" dirty="0"/>
                  <a:t> </a:t>
                </a:r>
                <a:r>
                  <a:rPr lang="el-GR" dirty="0"/>
                  <a:t>και μέγιστο βάθος </a:t>
                </a:r>
                <a14:m>
                  <m:oMath xmlns:m="http://schemas.openxmlformats.org/officeDocument/2006/math">
                    <m:r>
                      <a:rPr lang="en-US" b="0" i="1" smtClean="0">
                        <a:latin typeface="Cambria Math"/>
                      </a:rPr>
                      <m:t>𝑑</m:t>
                    </m:r>
                  </m:oMath>
                </a14:m>
                <a:r>
                  <a:rPr lang="en-US" dirty="0"/>
                  <a:t> </a:t>
                </a:r>
                <a:r>
                  <a:rPr lang="el-GR" dirty="0"/>
                  <a:t>ορίζεται από την ακόλουθη εξίσωση:</a:t>
                </a:r>
              </a:p>
              <a:p>
                <a:endParaRPr lang="el-GR" dirty="0"/>
              </a:p>
              <a:p>
                <a:pPr marL="0" indent="0">
                  <a:buNone/>
                </a:pPr>
                <a14:m>
                  <m:oMathPara xmlns:m="http://schemas.openxmlformats.org/officeDocument/2006/math">
                    <m:oMathParaPr>
                      <m:jc m:val="left"/>
                    </m:oMathParaPr>
                    <m:oMath xmlns:m="http://schemas.openxmlformats.org/officeDocument/2006/math">
                      <m:r>
                        <m:rPr>
                          <m:sty m:val="p"/>
                        </m:rPr>
                        <a:rPr lang="el-GR" b="0" i="0" cap="small" smtClean="0">
                          <a:latin typeface="Cambria Math"/>
                        </a:rPr>
                        <m:t>Η</m:t>
                      </m:r>
                      <m:r>
                        <a:rPr lang="el-GR" b="0" i="0" cap="small" smtClean="0">
                          <a:latin typeface="Cambria Math"/>
                        </a:rPr>
                        <m:t>−</m:t>
                      </m:r>
                      <m:r>
                        <m:rPr>
                          <m:sty m:val="p"/>
                        </m:rPr>
                        <a:rPr lang="el-GR" cap="small">
                          <a:latin typeface="Cambria Math"/>
                        </a:rPr>
                        <m:t>Μ</m:t>
                      </m:r>
                      <m:r>
                        <m:rPr>
                          <m:sty m:val="p"/>
                        </m:rPr>
                        <a:rPr lang="en-US" cap="small">
                          <a:latin typeface="Cambria Math"/>
                        </a:rPr>
                        <m:t>inimax</m:t>
                      </m:r>
                      <m:d>
                        <m:dPr>
                          <m:ctrlPr>
                            <a:rPr lang="en-US" i="1">
                              <a:latin typeface="Cambria Math" panose="02040503050406030204" pitchFamily="18" charset="0"/>
                            </a:rPr>
                          </m:ctrlPr>
                        </m:dPr>
                        <m:e>
                          <m:r>
                            <a:rPr lang="en-US" b="0" i="1" smtClean="0">
                              <a:latin typeface="Cambria Math"/>
                            </a:rPr>
                            <m:t>𝑠</m:t>
                          </m:r>
                          <m:r>
                            <a:rPr lang="en-US" b="0" i="1" smtClean="0">
                              <a:latin typeface="Cambria Math"/>
                            </a:rPr>
                            <m:t>,</m:t>
                          </m:r>
                          <m:r>
                            <a:rPr lang="en-US" b="0" i="1" smtClean="0">
                              <a:latin typeface="Cambria Math"/>
                            </a:rPr>
                            <m:t>𝑑</m:t>
                          </m:r>
                        </m:e>
                      </m:d>
                      <m:r>
                        <a:rPr lang="en-US">
                          <a:latin typeface="Cambria Math"/>
                        </a:rPr>
                        <m:t>=</m:t>
                      </m:r>
                    </m:oMath>
                  </m:oMathPara>
                </a14:m>
                <a:endParaRPr lang="el-GR" dirty="0">
                  <a:latin typeface="Cambria Math"/>
                </a:endParaRPr>
              </a:p>
              <a:p>
                <a:pPr marL="0" indent="0">
                  <a:buNone/>
                </a:pPr>
                <a14:m>
                  <m:oMathPara xmlns:m="http://schemas.openxmlformats.org/officeDocument/2006/math">
                    <m:oMathParaPr>
                      <m:jc m:val="left"/>
                    </m:oMathParaPr>
                    <m:oMath xmlns:m="http://schemas.openxmlformats.org/officeDocument/2006/math">
                      <m:r>
                        <a:rPr lang="en-US">
                          <a:latin typeface="Cambria Math"/>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m:rPr>
                                  <m:sty m:val="p"/>
                                </m:rPr>
                                <a:rPr lang="en-US" b="0" i="0" cap="small" smtClean="0">
                                  <a:latin typeface="Cambria Math"/>
                                </a:rPr>
                                <m:t>Eval</m:t>
                              </m:r>
                              <m:d>
                                <m:dPr>
                                  <m:ctrlPr>
                                    <a:rPr lang="en-US" i="1" cap="small">
                                      <a:latin typeface="Cambria Math" panose="02040503050406030204" pitchFamily="18" charset="0"/>
                                    </a:rPr>
                                  </m:ctrlPr>
                                </m:dPr>
                                <m:e>
                                  <m:r>
                                    <a:rPr lang="en-US" b="0" i="1" cap="small" smtClean="0">
                                      <a:latin typeface="Cambria Math"/>
                                    </a:rPr>
                                    <m:t>𝑠</m:t>
                                  </m:r>
                                </m:e>
                              </m:d>
                              <m:r>
                                <a:rPr lang="en-US" i="1">
                                  <a:latin typeface="Cambria Math"/>
                                </a:rPr>
                                <m:t>  </m:t>
                              </m:r>
                              <m:r>
                                <m:rPr>
                                  <m:sty m:val="p"/>
                                </m:rPr>
                                <a:rPr lang="en-US">
                                  <a:latin typeface="Cambria Math"/>
                                </a:rPr>
                                <m:t>if</m:t>
                              </m:r>
                              <m:r>
                                <a:rPr lang="en-US" i="1">
                                  <a:latin typeface="Cambria Math"/>
                                </a:rPr>
                                <m:t> </m:t>
                              </m:r>
                              <m:r>
                                <m:rPr>
                                  <m:sty m:val="p"/>
                                </m:rPr>
                                <a:rPr lang="en-US" b="0" i="0" cap="small" smtClean="0">
                                  <a:latin typeface="Cambria Math"/>
                                </a:rPr>
                                <m:t>Cutoff</m:t>
                              </m:r>
                              <m:r>
                                <a:rPr lang="en-US" cap="small">
                                  <a:latin typeface="Cambria Math"/>
                                </a:rPr>
                                <m:t>−</m:t>
                              </m:r>
                              <m:r>
                                <m:rPr>
                                  <m:sty m:val="p"/>
                                </m:rPr>
                                <a:rPr lang="en-US" cap="small">
                                  <a:latin typeface="Cambria Math"/>
                                </a:rPr>
                                <m:t>Test</m:t>
                              </m:r>
                              <m:r>
                                <a:rPr lang="en-US" i="1">
                                  <a:latin typeface="Cambria Math"/>
                                </a:rPr>
                                <m:t>(</m:t>
                              </m:r>
                              <m:r>
                                <a:rPr lang="en-US" i="1">
                                  <a:latin typeface="Cambria Math"/>
                                </a:rPr>
                                <m:t>𝑠</m:t>
                              </m:r>
                              <m:r>
                                <a:rPr lang="en-US" b="0" i="1" smtClean="0">
                                  <a:latin typeface="Cambria Math"/>
                                </a:rPr>
                                <m:t>,</m:t>
                              </m:r>
                              <m:r>
                                <a:rPr lang="en-US" b="0" i="1" smtClean="0">
                                  <a:latin typeface="Cambria Math"/>
                                </a:rPr>
                                <m:t>𝑑</m:t>
                              </m:r>
                              <m:r>
                                <a:rPr lang="en-US" i="1">
                                  <a:latin typeface="Cambria Math"/>
                                </a:rPr>
                                <m:t>)</m:t>
                              </m:r>
                            </m:e>
                            <m:e>
                              <m:sSub>
                                <m:sSubPr>
                                  <m:ctrlPr>
                                    <a:rPr lang="en-US" i="1">
                                      <a:latin typeface="Cambria Math" panose="02040503050406030204" pitchFamily="18" charset="0"/>
                                    </a:rPr>
                                  </m:ctrlPr>
                                </m:sSubPr>
                                <m:e>
                                  <m:r>
                                    <m:rPr>
                                      <m:sty m:val="p"/>
                                    </m:rPr>
                                    <a:rPr lang="en-US">
                                      <a:latin typeface="Cambria Math"/>
                                    </a:rPr>
                                    <m:t>max</m:t>
                                  </m:r>
                                </m:e>
                                <m:sub>
                                  <m:r>
                                    <a:rPr lang="en-US" i="1">
                                      <a:latin typeface="Cambria Math"/>
                                    </a:rPr>
                                    <m:t>𝑎</m:t>
                                  </m:r>
                                  <m:r>
                                    <a:rPr lang="en-US" i="1">
                                      <a:latin typeface="Cambria Math"/>
                                      <a:ea typeface="Cambria Math"/>
                                    </a:rPr>
                                    <m:t>∈</m:t>
                                  </m:r>
                                  <m:r>
                                    <m:rPr>
                                      <m:sty m:val="p"/>
                                    </m:rPr>
                                    <a:rPr lang="en-US" cap="small">
                                      <a:latin typeface="Cambria Math"/>
                                      <a:ea typeface="Cambria Math"/>
                                    </a:rPr>
                                    <m:t>Actions</m:t>
                                  </m:r>
                                  <m:d>
                                    <m:dPr>
                                      <m:ctrlPr>
                                        <a:rPr lang="en-US" i="1">
                                          <a:latin typeface="Cambria Math" panose="02040503050406030204" pitchFamily="18" charset="0"/>
                                          <a:ea typeface="Cambria Math"/>
                                        </a:rPr>
                                      </m:ctrlPr>
                                    </m:dPr>
                                    <m:e>
                                      <m:r>
                                        <a:rPr lang="en-US" i="1">
                                          <a:latin typeface="Cambria Math"/>
                                          <a:ea typeface="Cambria Math"/>
                                        </a:rPr>
                                        <m:t>𝑠</m:t>
                                      </m:r>
                                    </m:e>
                                  </m:d>
                                </m:sub>
                              </m:sSub>
                              <m:r>
                                <m:rPr>
                                  <m:sty m:val="p"/>
                                </m:rPr>
                                <a:rPr lang="en-US" b="0" i="0" smtClean="0">
                                  <a:latin typeface="Cambria Math"/>
                                  <a:ea typeface="Cambria Math"/>
                                </a:rPr>
                                <m:t>H</m:t>
                              </m:r>
                              <m:r>
                                <a:rPr lang="en-US" b="0" i="0" smtClean="0">
                                  <a:latin typeface="Cambria Math"/>
                                  <a:ea typeface="Cambria Math"/>
                                </a:rPr>
                                <m:t>−</m:t>
                              </m:r>
                              <m:r>
                                <m:rPr>
                                  <m:sty m:val="p"/>
                                </m:rPr>
                                <a:rPr lang="en-US" cap="small">
                                  <a:latin typeface="Cambria Math"/>
                                </a:rPr>
                                <m:t>Minimax</m:t>
                              </m:r>
                              <m:d>
                                <m:dPr>
                                  <m:ctrlPr>
                                    <a:rPr lang="en-US" i="1">
                                      <a:latin typeface="Cambria Math" panose="02040503050406030204" pitchFamily="18" charset="0"/>
                                    </a:rPr>
                                  </m:ctrlPr>
                                </m:dPr>
                                <m:e>
                                  <m:r>
                                    <m:rPr>
                                      <m:sty m:val="p"/>
                                    </m:rPr>
                                    <a:rPr lang="en-US" cap="small">
                                      <a:latin typeface="Cambria Math"/>
                                    </a:rPr>
                                    <m:t>Result</m:t>
                                  </m:r>
                                  <m:d>
                                    <m:dPr>
                                      <m:ctrlPr>
                                        <a:rPr lang="en-US" i="1">
                                          <a:latin typeface="Cambria Math" panose="02040503050406030204" pitchFamily="18" charset="0"/>
                                        </a:rPr>
                                      </m:ctrlPr>
                                    </m:dPr>
                                    <m:e>
                                      <m:r>
                                        <a:rPr lang="en-US" i="1">
                                          <a:latin typeface="Cambria Math"/>
                                        </a:rPr>
                                        <m:t>𝑠</m:t>
                                      </m:r>
                                      <m:r>
                                        <a:rPr lang="en-US" i="1">
                                          <a:latin typeface="Cambria Math"/>
                                        </a:rPr>
                                        <m:t>,</m:t>
                                      </m:r>
                                      <m:r>
                                        <a:rPr lang="en-US" i="1">
                                          <a:latin typeface="Cambria Math"/>
                                        </a:rPr>
                                        <m:t>𝑎</m:t>
                                      </m:r>
                                    </m:e>
                                  </m:d>
                                  <m:r>
                                    <a:rPr lang="en-US" b="0" i="1" smtClean="0">
                                      <a:latin typeface="Cambria Math"/>
                                    </a:rPr>
                                    <m:t>,</m:t>
                                  </m:r>
                                  <m:r>
                                    <a:rPr lang="en-US" b="0" i="1" smtClean="0">
                                      <a:latin typeface="Cambria Math"/>
                                    </a:rPr>
                                    <m:t>𝑑</m:t>
                                  </m:r>
                                  <m:r>
                                    <a:rPr lang="en-US" b="0" i="1" smtClean="0">
                                      <a:latin typeface="Cambria Math"/>
                                    </a:rPr>
                                    <m:t>+1</m:t>
                                  </m:r>
                                </m:e>
                              </m:d>
                              <m:r>
                                <a:rPr lang="en-US" i="1">
                                  <a:latin typeface="Cambria Math"/>
                                </a:rPr>
                                <m:t>  </m:t>
                              </m:r>
                              <m:r>
                                <m:rPr>
                                  <m:sty m:val="p"/>
                                </m:rPr>
                                <a:rPr lang="en-US">
                                  <a:latin typeface="Cambria Math"/>
                                </a:rPr>
                                <m:t>if</m:t>
                              </m:r>
                              <m:r>
                                <a:rPr lang="en-US" i="1">
                                  <a:latin typeface="Cambria Math"/>
                                </a:rPr>
                                <m:t>  </m:t>
                              </m:r>
                              <m:r>
                                <m:rPr>
                                  <m:sty m:val="p"/>
                                </m:rPr>
                                <a:rPr lang="en-US" cap="small">
                                  <a:latin typeface="Cambria Math"/>
                                </a:rPr>
                                <m:t>Player</m:t>
                              </m:r>
                              <m:d>
                                <m:dPr>
                                  <m:ctrlPr>
                                    <a:rPr lang="en-US" i="1">
                                      <a:latin typeface="Cambria Math" panose="02040503050406030204" pitchFamily="18" charset="0"/>
                                    </a:rPr>
                                  </m:ctrlPr>
                                </m:dPr>
                                <m:e>
                                  <m:r>
                                    <a:rPr lang="en-US" i="1">
                                      <a:latin typeface="Cambria Math"/>
                                    </a:rPr>
                                    <m:t>𝑠</m:t>
                                  </m:r>
                                </m:e>
                              </m:d>
                              <m:r>
                                <a:rPr lang="en-US" i="1">
                                  <a:latin typeface="Cambria Math"/>
                                </a:rPr>
                                <m:t>=</m:t>
                              </m:r>
                              <m:r>
                                <m:rPr>
                                  <m:sty m:val="p"/>
                                </m:rPr>
                                <a:rPr lang="en-US">
                                  <a:latin typeface="Cambria Math"/>
                                </a:rPr>
                                <m:t>MAX</m:t>
                              </m:r>
                            </m:e>
                            <m:e>
                              <m:sSub>
                                <m:sSubPr>
                                  <m:ctrlPr>
                                    <a:rPr lang="en-US" i="1">
                                      <a:latin typeface="Cambria Math" panose="02040503050406030204" pitchFamily="18" charset="0"/>
                                    </a:rPr>
                                  </m:ctrlPr>
                                </m:sSubPr>
                                <m:e>
                                  <m:r>
                                    <m:rPr>
                                      <m:sty m:val="p"/>
                                    </m:rPr>
                                    <a:rPr lang="en-US">
                                      <a:latin typeface="Cambria Math"/>
                                    </a:rPr>
                                    <m:t>min</m:t>
                                  </m:r>
                                </m:e>
                                <m:sub>
                                  <m:r>
                                    <a:rPr lang="en-US" i="1">
                                      <a:latin typeface="Cambria Math"/>
                                    </a:rPr>
                                    <m:t>𝑎</m:t>
                                  </m:r>
                                  <m:r>
                                    <a:rPr lang="en-US" i="1">
                                      <a:latin typeface="Cambria Math"/>
                                      <a:ea typeface="Cambria Math"/>
                                    </a:rPr>
                                    <m:t>∈</m:t>
                                  </m:r>
                                  <m:r>
                                    <m:rPr>
                                      <m:sty m:val="p"/>
                                    </m:rPr>
                                    <a:rPr lang="en-US" cap="small">
                                      <a:latin typeface="Cambria Math"/>
                                      <a:ea typeface="Cambria Math"/>
                                    </a:rPr>
                                    <m:t>Actions</m:t>
                                  </m:r>
                                  <m:d>
                                    <m:dPr>
                                      <m:ctrlPr>
                                        <a:rPr lang="en-US" i="1">
                                          <a:latin typeface="Cambria Math" panose="02040503050406030204" pitchFamily="18" charset="0"/>
                                          <a:ea typeface="Cambria Math"/>
                                        </a:rPr>
                                      </m:ctrlPr>
                                    </m:dPr>
                                    <m:e>
                                      <m:r>
                                        <a:rPr lang="en-US" i="1">
                                          <a:latin typeface="Cambria Math"/>
                                          <a:ea typeface="Cambria Math"/>
                                        </a:rPr>
                                        <m:t>𝑠</m:t>
                                      </m:r>
                                    </m:e>
                                  </m:d>
                                </m:sub>
                              </m:sSub>
                              <m:r>
                                <m:rPr>
                                  <m:sty m:val="p"/>
                                </m:rPr>
                                <a:rPr lang="en-US" b="0" i="0" smtClean="0">
                                  <a:latin typeface="Cambria Math"/>
                                  <a:ea typeface="Cambria Math"/>
                                </a:rPr>
                                <m:t>H</m:t>
                              </m:r>
                              <m:r>
                                <a:rPr lang="en-US" b="0" i="0" smtClean="0">
                                  <a:latin typeface="Cambria Math"/>
                                  <a:ea typeface="Cambria Math"/>
                                </a:rPr>
                                <m:t>−</m:t>
                              </m:r>
                              <m:r>
                                <m:rPr>
                                  <m:sty m:val="p"/>
                                </m:rPr>
                                <a:rPr lang="en-US" cap="small">
                                  <a:latin typeface="Cambria Math"/>
                                </a:rPr>
                                <m:t>Minimax</m:t>
                              </m:r>
                              <m:d>
                                <m:dPr>
                                  <m:ctrlPr>
                                    <a:rPr lang="en-US" i="1">
                                      <a:latin typeface="Cambria Math" panose="02040503050406030204" pitchFamily="18" charset="0"/>
                                    </a:rPr>
                                  </m:ctrlPr>
                                </m:dPr>
                                <m:e>
                                  <m:r>
                                    <m:rPr>
                                      <m:sty m:val="p"/>
                                    </m:rPr>
                                    <a:rPr lang="en-US" cap="small">
                                      <a:latin typeface="Cambria Math"/>
                                    </a:rPr>
                                    <m:t>Result</m:t>
                                  </m:r>
                                  <m:d>
                                    <m:dPr>
                                      <m:ctrlPr>
                                        <a:rPr lang="en-US" i="1">
                                          <a:latin typeface="Cambria Math" panose="02040503050406030204" pitchFamily="18" charset="0"/>
                                        </a:rPr>
                                      </m:ctrlPr>
                                    </m:dPr>
                                    <m:e>
                                      <m:r>
                                        <a:rPr lang="en-US" i="1">
                                          <a:latin typeface="Cambria Math"/>
                                        </a:rPr>
                                        <m:t>𝑠</m:t>
                                      </m:r>
                                      <m:r>
                                        <a:rPr lang="en-US" i="1">
                                          <a:latin typeface="Cambria Math"/>
                                        </a:rPr>
                                        <m:t>,</m:t>
                                      </m:r>
                                      <m:r>
                                        <a:rPr lang="en-US" i="1">
                                          <a:latin typeface="Cambria Math"/>
                                        </a:rPr>
                                        <m:t>𝑎</m:t>
                                      </m:r>
                                    </m:e>
                                  </m:d>
                                  <m:r>
                                    <a:rPr lang="en-US" b="0" i="1" smtClean="0">
                                      <a:latin typeface="Cambria Math"/>
                                    </a:rPr>
                                    <m:t>,</m:t>
                                  </m:r>
                                  <m:r>
                                    <a:rPr lang="en-US" b="0" i="1" smtClean="0">
                                      <a:latin typeface="Cambria Math"/>
                                    </a:rPr>
                                    <m:t>𝑑</m:t>
                                  </m:r>
                                  <m:r>
                                    <a:rPr lang="en-US" b="0" i="1" smtClean="0">
                                      <a:latin typeface="Cambria Math"/>
                                    </a:rPr>
                                    <m:t>+1</m:t>
                                  </m:r>
                                </m:e>
                              </m:d>
                              <m:r>
                                <a:rPr lang="en-US" i="1">
                                  <a:latin typeface="Cambria Math"/>
                                </a:rPr>
                                <m:t>  </m:t>
                              </m:r>
                              <m:r>
                                <m:rPr>
                                  <m:sty m:val="p"/>
                                </m:rPr>
                                <a:rPr lang="en-US">
                                  <a:latin typeface="Cambria Math"/>
                                </a:rPr>
                                <m:t>if</m:t>
                              </m:r>
                              <m:r>
                                <a:rPr lang="en-US" i="1">
                                  <a:latin typeface="Cambria Math"/>
                                </a:rPr>
                                <m:t>  </m:t>
                              </m:r>
                              <m:r>
                                <m:rPr>
                                  <m:sty m:val="p"/>
                                </m:rPr>
                                <a:rPr lang="en-US" cap="small">
                                  <a:latin typeface="Cambria Math"/>
                                </a:rPr>
                                <m:t>Player</m:t>
                              </m:r>
                              <m:d>
                                <m:dPr>
                                  <m:ctrlPr>
                                    <a:rPr lang="en-US" i="1">
                                      <a:latin typeface="Cambria Math" panose="02040503050406030204" pitchFamily="18" charset="0"/>
                                    </a:rPr>
                                  </m:ctrlPr>
                                </m:dPr>
                                <m:e>
                                  <m:r>
                                    <a:rPr lang="en-US" i="1">
                                      <a:latin typeface="Cambria Math"/>
                                    </a:rPr>
                                    <m:t>𝑠</m:t>
                                  </m:r>
                                </m:e>
                              </m:d>
                              <m:r>
                                <a:rPr lang="en-US" i="1">
                                  <a:latin typeface="Cambria Math"/>
                                </a:rPr>
                                <m:t>=</m:t>
                              </m:r>
                              <m:r>
                                <m:rPr>
                                  <m:sty m:val="p"/>
                                </m:rPr>
                                <a:rPr lang="en-US">
                                  <a:latin typeface="Cambria Math"/>
                                </a:rPr>
                                <m:t>M</m:t>
                              </m:r>
                              <m:r>
                                <m:rPr>
                                  <m:sty m:val="p"/>
                                </m:rPr>
                                <a:rPr lang="en-US" b="0" i="0" smtClean="0">
                                  <a:latin typeface="Cambria Math"/>
                                </a:rPr>
                                <m:t>IN</m:t>
                              </m:r>
                            </m:e>
                          </m:eqAr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202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100</a:t>
            </a:fld>
            <a:endParaRPr lang="en-US"/>
          </a:p>
        </p:txBody>
      </p:sp>
    </p:spTree>
    <p:extLst>
      <p:ext uri="{BB962C8B-B14F-4D97-AF65-F5344CB8AC3E}">
        <p14:creationId xmlns:p14="http://schemas.microsoft.com/office/powerpoint/2010/main" val="16254694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Συναρτήσεις Αξιολόγησης</a:t>
            </a:r>
            <a:endParaRPr lang="en-US" dirty="0"/>
          </a:p>
        </p:txBody>
      </p:sp>
      <p:sp>
        <p:nvSpPr>
          <p:cNvPr id="3" name="Content Placeholder 2"/>
          <p:cNvSpPr>
            <a:spLocks noGrp="1"/>
          </p:cNvSpPr>
          <p:nvPr>
            <p:ph idx="1"/>
          </p:nvPr>
        </p:nvSpPr>
        <p:spPr/>
        <p:txBody>
          <a:bodyPr>
            <a:normAutofit fontScale="85000" lnSpcReduction="20000"/>
          </a:bodyPr>
          <a:lstStyle/>
          <a:p>
            <a:r>
              <a:rPr lang="el-GR" dirty="0"/>
              <a:t>Μια </a:t>
            </a:r>
            <a:r>
              <a:rPr lang="el-GR" b="1" dirty="0"/>
              <a:t>συνάρτηση αξιολόγησης </a:t>
            </a:r>
            <a:r>
              <a:rPr lang="el-GR" dirty="0"/>
              <a:t>επιστρέφει μια εκτίμηση της αναμενόμενης χρησιμότητας μιας κατάστασης όπως ακριβώς οι </a:t>
            </a:r>
            <a:r>
              <a:rPr lang="el-GR" dirty="0" err="1"/>
              <a:t>ευρετικές</a:t>
            </a:r>
            <a:r>
              <a:rPr lang="el-GR" dirty="0"/>
              <a:t> συναρτήσεις επιστρέφουν μια εκτίμηση της απόστασης από το στόχο.</a:t>
            </a:r>
          </a:p>
          <a:p>
            <a:r>
              <a:rPr lang="el-GR" dirty="0"/>
              <a:t>Στην πράξη, μπορούμε να θεωρήσουμε ότι οι παίκτες ενός παιχνιδιού (π.χ. σκάκι) χρησιμοποιούν τέτοιες συναρτήσεις αξιολόγησης ώστε να αξιολογήσουν τη χρησιμότητα μιας κατάστασης του παιχνιδιού επειδή οι άνθρωποι είναι πολύ λιγότερο ικανοί στην εξαντλητική αναζήτηση από τα προγράμματα υπολογιστών.</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101</a:t>
            </a:fld>
            <a:endParaRPr lang="en-US"/>
          </a:p>
        </p:txBody>
      </p:sp>
      <p:pic>
        <p:nvPicPr>
          <p:cNvPr id="6" name="Picture 2" descr="C:\Manolis\manolis\courses\ai\lectures-in-greek\adversarial search\ch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06546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560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Πως Σχεδιάζουμε Συναρτήσεις Αξιολόγησης;</a:t>
            </a:r>
            <a:endParaRPr lang="en-US" dirty="0"/>
          </a:p>
        </p:txBody>
      </p:sp>
      <p:sp>
        <p:nvSpPr>
          <p:cNvPr id="3" name="Content Placeholder 2"/>
          <p:cNvSpPr>
            <a:spLocks noGrp="1"/>
          </p:cNvSpPr>
          <p:nvPr>
            <p:ph idx="1"/>
          </p:nvPr>
        </p:nvSpPr>
        <p:spPr/>
        <p:txBody>
          <a:bodyPr>
            <a:normAutofit lnSpcReduction="10000"/>
          </a:bodyPr>
          <a:lstStyle/>
          <a:p>
            <a:r>
              <a:rPr lang="el-GR" dirty="0"/>
              <a:t>Μια συνάρτηση αξιολόγησης θα πρέπει να έχει τα παρακάτω χαρακτηριστικά:</a:t>
            </a:r>
          </a:p>
          <a:p>
            <a:pPr lvl="1"/>
            <a:r>
              <a:rPr lang="el-GR" dirty="0"/>
              <a:t>Να διατάσσει τις τερματικές καταστάσεις με τον ίδιο τρόπο που τις διατάσσει η πραγματική συνάρτηση χρησιμότητας.</a:t>
            </a:r>
          </a:p>
          <a:p>
            <a:pPr lvl="1"/>
            <a:r>
              <a:rPr lang="el-GR" dirty="0"/>
              <a:t>Να μην χρειάζεται υπερβολικά πολύ χρόνο για να υπολογιστεί.</a:t>
            </a:r>
          </a:p>
          <a:p>
            <a:pPr lvl="1"/>
            <a:r>
              <a:rPr lang="el-GR" dirty="0"/>
              <a:t>Για μια μη τερματική κατάσταση, να σχετίζεται στενά με τις πραγματικές πιθανότητες νίκης του παίκτη ξεκινώντας από αυτή την κατάσταση.</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102</a:t>
            </a:fld>
            <a:endParaRPr lang="en-US"/>
          </a:p>
        </p:txBody>
      </p:sp>
    </p:spTree>
    <p:extLst>
      <p:ext uri="{BB962C8B-B14F-4D97-AF65-F5344CB8AC3E}">
        <p14:creationId xmlns:p14="http://schemas.microsoft.com/office/powerpoint/2010/main" val="12833336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Συναρτήσεις Αξιολόγησης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47500" lnSpcReduction="20000"/>
              </a:bodyPr>
              <a:lstStyle/>
              <a:p>
                <a:r>
                  <a:rPr lang="el-GR" dirty="0"/>
                  <a:t>Οι περισσότερες συναρτήσεις αξιολόγησης λειτουργούν υπολογίζοντας διάφορα </a:t>
                </a:r>
                <a:r>
                  <a:rPr lang="el-GR" b="1" dirty="0"/>
                  <a:t>χαρακτηριστικά (</a:t>
                </a:r>
                <a:r>
                  <a:rPr lang="en-US" b="1" dirty="0"/>
                  <a:t>features) </a:t>
                </a:r>
                <a:r>
                  <a:rPr lang="el-GR" dirty="0"/>
                  <a:t>της κατάστασης, για παράδειγμα στο σκάκι τον αριθμό των άσπρων πιονιών, μαύρων πιονιών, άσπρων βασιλισσών, μαύρων βασιλισσών κλπ. </a:t>
                </a:r>
              </a:p>
              <a:p>
                <a:r>
                  <a:rPr lang="el-GR" dirty="0"/>
                  <a:t>Τα χαρακτηριστικά αυτά θεωρούμενα μαζί ορίζουν διάφορες </a:t>
                </a:r>
                <a:r>
                  <a:rPr lang="el-GR" b="1" dirty="0"/>
                  <a:t>κατηγορίες</a:t>
                </a:r>
                <a:r>
                  <a:rPr lang="el-GR" dirty="0"/>
                  <a:t> ή </a:t>
                </a:r>
                <a:r>
                  <a:rPr lang="el-GR" b="1" dirty="0"/>
                  <a:t>κλάσεις ισοδυναμίας καταστάσεων</a:t>
                </a:r>
                <a:r>
                  <a:rPr lang="el-GR" dirty="0"/>
                  <a:t>. Οι καταστάσεις της κάθε κατηγορίας έχουν την ίδια τιμή για όλα τα χαρακτηριστικά.</a:t>
                </a:r>
              </a:p>
              <a:p>
                <a:r>
                  <a:rPr lang="el-GR" dirty="0"/>
                  <a:t>Οποιαδήποτε δεδομένη κατηγορία θα περιέχει μερικές καταστάσεις που οδηγούν σε νίκη, μερικές καταστάσεις που οδηγούν σε ισοπαλία και μερικές καταστάσεις που οδηγούν σε ήττα.</a:t>
                </a:r>
              </a:p>
              <a:p>
                <a:r>
                  <a:rPr lang="el-GR" dirty="0"/>
                  <a:t>Η συνάρτηση αξιολόγησης δεν μπορεί να γνωρίζει ποιες καταστάσεις οδηγούν στο κάθε αποτέλεσμα, μπορεί όμως να επιστρέφει μια απλή τιμή που αντανακλά την αναλογία των καταστάσεων που οδηγούν στο κάθε αποτέλεσμα.</a:t>
                </a:r>
              </a:p>
              <a:p>
                <a:r>
                  <a:rPr lang="el-GR" dirty="0"/>
                  <a:t>Για παράδειγμα, έστω ότι η πείρα υποδεικνύει ότι το 72% των καταστάσεων που συναντάμε σε μια κατηγορία οδηγούν σε νίκη (χρησιμότητα +1), το 20% σε ήττα (χρησιμότητα 0) και το 8% σε ισοπαλία (χρησιμότητα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a:rPr>
                          <m:t>1</m:t>
                        </m:r>
                      </m:num>
                      <m:den>
                        <m:r>
                          <a:rPr lang="el-GR" b="0" i="1" smtClean="0">
                            <a:latin typeface="Cambria Math"/>
                          </a:rPr>
                          <m:t>2</m:t>
                        </m:r>
                      </m:den>
                    </m:f>
                  </m:oMath>
                </a14:m>
                <a:r>
                  <a:rPr lang="el-GR" dirty="0"/>
                  <a:t>). Τότε μια λογική επιλογή για την αξιολόγηση των καταστάσεων της κατηγορίας είναι ο σταθμισμένος μέσος όρος </a:t>
                </a:r>
                <a14:m>
                  <m:oMath xmlns:m="http://schemas.openxmlformats.org/officeDocument/2006/math">
                    <m:d>
                      <m:dPr>
                        <m:ctrlPr>
                          <a:rPr lang="el-GR" b="0" i="1" smtClean="0">
                            <a:latin typeface="Cambria Math" panose="02040503050406030204" pitchFamily="18" charset="0"/>
                          </a:rPr>
                        </m:ctrlPr>
                      </m:dPr>
                      <m:e>
                        <m:r>
                          <a:rPr lang="el-GR" b="0" i="1" smtClean="0">
                            <a:latin typeface="Cambria Math"/>
                          </a:rPr>
                          <m:t>0,72 </m:t>
                        </m:r>
                        <m:r>
                          <a:rPr lang="el-GR" b="0" i="1" smtClean="0">
                            <a:latin typeface="Cambria Math"/>
                            <a:ea typeface="Cambria Math"/>
                          </a:rPr>
                          <m:t>×</m:t>
                        </m:r>
                        <m:d>
                          <m:dPr>
                            <m:ctrlPr>
                              <a:rPr lang="el-GR" b="0" i="1" smtClean="0">
                                <a:latin typeface="Cambria Math" panose="02040503050406030204" pitchFamily="18" charset="0"/>
                                <a:ea typeface="Cambria Math"/>
                              </a:rPr>
                            </m:ctrlPr>
                          </m:dPr>
                          <m:e>
                            <m:r>
                              <a:rPr lang="el-GR" b="0" i="1" smtClean="0">
                                <a:latin typeface="Cambria Math"/>
                                <a:ea typeface="Cambria Math"/>
                              </a:rPr>
                              <m:t>+1</m:t>
                            </m:r>
                          </m:e>
                        </m:d>
                      </m:e>
                    </m:d>
                    <m:r>
                      <a:rPr lang="el-GR" b="0" i="1" smtClean="0">
                        <a:latin typeface="Cambria Math"/>
                        <a:ea typeface="Cambria Math"/>
                      </a:rPr>
                      <m:t>+</m:t>
                    </m:r>
                    <m:d>
                      <m:dPr>
                        <m:ctrlPr>
                          <a:rPr lang="el-GR" b="0" i="1" smtClean="0">
                            <a:latin typeface="Cambria Math" panose="02040503050406030204" pitchFamily="18" charset="0"/>
                            <a:ea typeface="Cambria Math"/>
                          </a:rPr>
                        </m:ctrlPr>
                      </m:dPr>
                      <m:e>
                        <m:r>
                          <a:rPr lang="el-GR" b="0" i="1" smtClean="0">
                            <a:latin typeface="Cambria Math"/>
                            <a:ea typeface="Cambria Math"/>
                          </a:rPr>
                          <m:t>0,20×0</m:t>
                        </m:r>
                      </m:e>
                    </m:d>
                    <m:r>
                      <a:rPr lang="el-GR" b="0" i="1" smtClean="0">
                        <a:latin typeface="Cambria Math"/>
                        <a:ea typeface="Cambria Math"/>
                      </a:rPr>
                      <m:t>+</m:t>
                    </m:r>
                    <m:d>
                      <m:dPr>
                        <m:ctrlPr>
                          <a:rPr lang="el-GR" b="0" i="1" smtClean="0">
                            <a:latin typeface="Cambria Math" panose="02040503050406030204" pitchFamily="18" charset="0"/>
                            <a:ea typeface="Cambria Math"/>
                          </a:rPr>
                        </m:ctrlPr>
                      </m:dPr>
                      <m:e>
                        <m:r>
                          <a:rPr lang="el-GR" b="0" i="1" smtClean="0">
                            <a:latin typeface="Cambria Math"/>
                            <a:ea typeface="Cambria Math"/>
                          </a:rPr>
                          <m:t>0,08×</m:t>
                        </m:r>
                        <m:f>
                          <m:fPr>
                            <m:ctrlPr>
                              <a:rPr lang="el-GR" b="0" i="1" smtClean="0">
                                <a:latin typeface="Cambria Math" panose="02040503050406030204" pitchFamily="18" charset="0"/>
                                <a:ea typeface="Cambria Math"/>
                              </a:rPr>
                            </m:ctrlPr>
                          </m:fPr>
                          <m:num>
                            <m:r>
                              <a:rPr lang="el-GR" b="0" i="1" smtClean="0">
                                <a:latin typeface="Cambria Math"/>
                                <a:ea typeface="Cambria Math"/>
                              </a:rPr>
                              <m:t>1</m:t>
                            </m:r>
                          </m:num>
                          <m:den>
                            <m:r>
                              <a:rPr lang="el-GR" b="0" i="1" smtClean="0">
                                <a:latin typeface="Cambria Math"/>
                                <a:ea typeface="Cambria Math"/>
                              </a:rPr>
                              <m:t>2</m:t>
                            </m:r>
                          </m:den>
                        </m:f>
                      </m:e>
                    </m:d>
                    <m:r>
                      <a:rPr lang="el-GR" b="0" i="1" smtClean="0">
                        <a:latin typeface="Cambria Math"/>
                        <a:ea typeface="Cambria Math"/>
                      </a:rPr>
                      <m:t>=</m:t>
                    </m:r>
                    <m:r>
                      <a:rPr lang="en-US" b="0" i="0" smtClean="0">
                        <a:latin typeface="Cambria Math"/>
                        <a:ea typeface="Cambria Math"/>
                      </a:rPr>
                      <m:t>0.76</m:t>
                    </m:r>
                  </m:oMath>
                </a14:m>
                <a:r>
                  <a:rPr lang="el-GR" dirty="0"/>
                  <a:t>. Αυτή είναι η </a:t>
                </a:r>
                <a:r>
                  <a:rPr lang="el-GR" b="1" dirty="0"/>
                  <a:t>αναμενόμενη</a:t>
                </a:r>
                <a:r>
                  <a:rPr lang="el-GR" dirty="0"/>
                  <a:t> </a:t>
                </a:r>
                <a:r>
                  <a:rPr lang="el-GR" b="1" dirty="0"/>
                  <a:t>τιμή χρησιμότητας</a:t>
                </a:r>
                <a:r>
                  <a:rPr lang="el-GR" dirty="0"/>
                  <a:t>.</a:t>
                </a:r>
              </a:p>
              <a:p>
                <a:r>
                  <a:rPr lang="el-GR" dirty="0"/>
                  <a:t>Στην πράξη, αυτό το είδος ανάλυσης απαιτεί πολλές κατηγορίες και επομένως πολλή μεγάλη εμπειρία για να εκτιμηθούν όλες οι πιθανότητες νίκης.</a:t>
                </a:r>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1078" r="-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103</a:t>
            </a:fld>
            <a:endParaRPr lang="en-US"/>
          </a:p>
        </p:txBody>
      </p:sp>
      <p:pic>
        <p:nvPicPr>
          <p:cNvPr id="6" name="Picture 2" descr="C:\Manolis\manolis\courses\ai\lectures-in-greek\adversarial search\c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06546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489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Συναρτήσεις Αξιολόγησης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Αντί γι’ αυτό, οι περισσότερες συναρτήσεις αξιολόγησης υπολογίζουν </a:t>
                </a:r>
                <a:r>
                  <a:rPr lang="el-GR" b="1" dirty="0"/>
                  <a:t>ξεχωριστές αριθμητικές συνεισφορές για κάθε χαρακτηριστικό </a:t>
                </a:r>
                <a:r>
                  <a:rPr lang="el-GR" dirty="0"/>
                  <a:t>και μετά τις συνδυάζουν για να βρουν μια εκτίμηση της κατάστασης.</a:t>
                </a:r>
              </a:p>
              <a:p>
                <a:r>
                  <a:rPr lang="el-GR" dirty="0"/>
                  <a:t>Για παράδειγμα, τα εισαγωγικά βιβλία στο σκάκι δίνουν μια προσεγγιστική αξία υλικού για το κάθε κομμάτι: το κάθε πιόνι αξίζει 1, ένας αξιωματικός αξίζει 3, ένας πύργος 5 και η βασίλισσα 9.</a:t>
                </a:r>
              </a:p>
              <a:p>
                <a:r>
                  <a:rPr lang="el-GR" dirty="0"/>
                  <a:t>Οπότε η συνάρτηση αξιολόγησης μπορεί να εκφραστεί με μια </a:t>
                </a:r>
                <a:r>
                  <a:rPr lang="el-GR" b="1" dirty="0"/>
                  <a:t>σταθμισμένη γραμμική συνάρτηση </a:t>
                </a:r>
                <a:r>
                  <a:rPr lang="el-GR" dirty="0"/>
                  <a:t>της μορφής:</a:t>
                </a:r>
              </a:p>
              <a:p>
                <a:pPr marL="0" indent="0" algn="ctr">
                  <a:buNone/>
                </a:pPr>
                <a:r>
                  <a:rPr lang="en-US" b="0" cap="small" dirty="0" err="1"/>
                  <a:t>Eval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𝑠</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1</m:t>
                        </m:r>
                      </m:sub>
                    </m:sSub>
                    <m:d>
                      <m:dPr>
                        <m:ctrlPr>
                          <a:rPr lang="en-US" b="0" i="1" smtClean="0">
                            <a:latin typeface="Cambria Math" panose="02040503050406030204" pitchFamily="18" charset="0"/>
                          </a:rPr>
                        </m:ctrlPr>
                      </m:dPr>
                      <m:e>
                        <m:r>
                          <a:rPr lang="en-US" b="0" i="1" smtClean="0">
                            <a:latin typeface="Cambria Math"/>
                          </a:rPr>
                          <m:t>𝑠</m:t>
                        </m:r>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b="0" i="1" smtClean="0">
                            <a:latin typeface="Cambria Math"/>
                          </a:rPr>
                          <m:t>2</m:t>
                        </m:r>
                      </m:sub>
                    </m:sSub>
                    <m:sSub>
                      <m:sSubPr>
                        <m:ctrlPr>
                          <a:rPr lang="en-US" i="1">
                            <a:latin typeface="Cambria Math" panose="02040503050406030204" pitchFamily="18" charset="0"/>
                          </a:rPr>
                        </m:ctrlPr>
                      </m:sSubPr>
                      <m:e>
                        <m:r>
                          <a:rPr lang="en-US" i="1">
                            <a:latin typeface="Cambria Math"/>
                          </a:rPr>
                          <m:t>𝑓</m:t>
                        </m:r>
                      </m:e>
                      <m:sub>
                        <m:r>
                          <a:rPr lang="en-US" b="0" i="1" smtClean="0">
                            <a:latin typeface="Cambria Math"/>
                          </a:rPr>
                          <m:t>2</m:t>
                        </m:r>
                      </m:sub>
                    </m:sSub>
                    <m:d>
                      <m:dPr>
                        <m:ctrlPr>
                          <a:rPr lang="en-US" i="1">
                            <a:latin typeface="Cambria Math" panose="02040503050406030204" pitchFamily="18" charset="0"/>
                          </a:rPr>
                        </m:ctrlPr>
                      </m:dPr>
                      <m:e>
                        <m:r>
                          <a:rPr lang="en-US" i="1">
                            <a:latin typeface="Cambria Math"/>
                          </a:rPr>
                          <m:t>𝑠</m:t>
                        </m:r>
                      </m:e>
                    </m:d>
                    <m:r>
                      <a:rPr lang="en-US" b="0" i="0" smtClean="0">
                        <a:latin typeface="Cambria Math"/>
                      </a:rPr>
                      <m:t>+</m:t>
                    </m:r>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b="0" i="1" smtClean="0">
                            <a:latin typeface="Cambria Math"/>
                          </a:rPr>
                          <m:t>𝑛</m:t>
                        </m:r>
                      </m:sub>
                    </m:sSub>
                    <m:sSub>
                      <m:sSubPr>
                        <m:ctrlPr>
                          <a:rPr lang="en-US" i="1">
                            <a:latin typeface="Cambria Math" panose="02040503050406030204" pitchFamily="18" charset="0"/>
                          </a:rPr>
                        </m:ctrlPr>
                      </m:sSubPr>
                      <m:e>
                        <m:r>
                          <a:rPr lang="en-US" i="1">
                            <a:latin typeface="Cambria Math"/>
                          </a:rPr>
                          <m:t>𝑓</m:t>
                        </m:r>
                      </m:e>
                      <m:sub>
                        <m:r>
                          <a:rPr lang="en-US" b="0" i="1" smtClean="0">
                            <a:latin typeface="Cambria Math"/>
                          </a:rPr>
                          <m:t>𝑛</m:t>
                        </m:r>
                      </m:sub>
                    </m:sSub>
                    <m:d>
                      <m:dPr>
                        <m:ctrlPr>
                          <a:rPr lang="en-US" i="1">
                            <a:latin typeface="Cambria Math" panose="02040503050406030204" pitchFamily="18" charset="0"/>
                          </a:rPr>
                        </m:ctrlPr>
                      </m:dPr>
                      <m:e>
                        <m:r>
                          <a:rPr lang="en-US" i="1">
                            <a:latin typeface="Cambria Math"/>
                          </a:rPr>
                          <m:t>𝑠</m:t>
                        </m:r>
                      </m:e>
                    </m:d>
                    <m:r>
                      <a:rPr lang="en-US" b="0" i="0"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l-GR" b="0" i="1" smtClean="0">
                            <a:latin typeface="Cambria Math"/>
                          </a:rPr>
                          <m:t>=</m:t>
                        </m:r>
                        <m:r>
                          <a:rPr lang="en-US" b="0" i="1" smtClean="0">
                            <a:latin typeface="Cambria Math"/>
                          </a:rPr>
                          <m:t>1</m:t>
                        </m:r>
                      </m:sub>
                      <m:sup>
                        <m:r>
                          <a:rPr lang="en-US" b="0" i="1" smtClean="0">
                            <a:latin typeface="Cambria Math"/>
                          </a:rPr>
                          <m:t>𝑛</m:t>
                        </m:r>
                      </m:sup>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e>
                    </m:nary>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𝑖</m:t>
                        </m:r>
                      </m:sub>
                    </m:sSub>
                    <m:d>
                      <m:dPr>
                        <m:ctrlPr>
                          <a:rPr lang="en-US" b="0" i="1" smtClean="0">
                            <a:latin typeface="Cambria Math" panose="02040503050406030204" pitchFamily="18" charset="0"/>
                          </a:rPr>
                        </m:ctrlPr>
                      </m:dPr>
                      <m:e>
                        <m:r>
                          <a:rPr lang="en-US" b="0" i="1" smtClean="0">
                            <a:latin typeface="Cambria Math"/>
                          </a:rPr>
                          <m:t>𝑠</m:t>
                        </m:r>
                      </m:e>
                    </m:d>
                  </m:oMath>
                </a14:m>
                <a:endParaRPr lang="en-US" b="0" dirty="0"/>
              </a:p>
              <a:p>
                <a:pPr marL="0" indent="0">
                  <a:buNone/>
                </a:pPr>
                <a:r>
                  <a:rPr lang="en-US" dirty="0"/>
                  <a:t>     </a:t>
                </a:r>
                <a:r>
                  <a:rPr lang="el-GR" dirty="0"/>
                  <a:t>όπου κάθε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oMath>
                </a14:m>
                <a:r>
                  <a:rPr lang="en-US" dirty="0"/>
                  <a:t> </a:t>
                </a:r>
                <a:r>
                  <a:rPr lang="el-GR" dirty="0"/>
                  <a:t>είναι βάρος και κάθε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a:rPr>
                          <m:t>𝑓</m:t>
                        </m:r>
                      </m:e>
                      <m:sub>
                        <m:r>
                          <a:rPr lang="en-US" b="0" i="1" smtClean="0">
                            <a:latin typeface="Cambria Math"/>
                          </a:rPr>
                          <m:t>𝑖</m:t>
                        </m:r>
                      </m:sub>
                    </m:sSub>
                  </m:oMath>
                </a14:m>
                <a:r>
                  <a:rPr lang="en-US" dirty="0"/>
                  <a:t> </a:t>
                </a:r>
                <a:r>
                  <a:rPr lang="el-GR" dirty="0"/>
                  <a:t>χαρακτηριστικό </a:t>
                </a:r>
              </a:p>
              <a:p>
                <a:pPr marL="0" indent="0">
                  <a:buNone/>
                </a:pPr>
                <a:r>
                  <a:rPr lang="el-GR" dirty="0"/>
                  <a:t>     της κατάστασης.</a:t>
                </a:r>
              </a:p>
              <a:p>
                <a:r>
                  <a:rPr lang="el-GR" dirty="0"/>
                  <a:t>Για το σκάκι</a:t>
                </a:r>
                <a:r>
                  <a:rPr lang="en-US" dirty="0"/>
                  <a:t>,</a:t>
                </a:r>
                <a:r>
                  <a:rPr lang="el-GR" dirty="0"/>
                  <a:t> τα </a:t>
                </a:r>
                <a14:m>
                  <m:oMath xmlns:m="http://schemas.openxmlformats.org/officeDocument/2006/math">
                    <m:sSub>
                      <m:sSubPr>
                        <m:ctrlPr>
                          <a:rPr lang="el-GR" i="1">
                            <a:latin typeface="Cambria Math" panose="02040503050406030204" pitchFamily="18" charset="0"/>
                          </a:rPr>
                        </m:ctrlPr>
                      </m:sSubPr>
                      <m:e>
                        <m:r>
                          <a:rPr lang="en-US" i="1">
                            <a:latin typeface="Cambria Math"/>
                          </a:rPr>
                          <m:t>𝑓</m:t>
                        </m:r>
                      </m:e>
                      <m:sub>
                        <m:r>
                          <a:rPr lang="en-US" i="1">
                            <a:latin typeface="Cambria Math"/>
                          </a:rPr>
                          <m:t>𝑖</m:t>
                        </m:r>
                      </m:sub>
                    </m:sSub>
                  </m:oMath>
                </a14:m>
                <a:r>
                  <a:rPr lang="el-GR" dirty="0"/>
                  <a:t> μπορούν να είναι οι αριθμοί κομματιών κάθε είδους που υπάρχουν στη σκακιέρα και τα </a:t>
                </a:r>
                <a14:m>
                  <m:oMath xmlns:m="http://schemas.openxmlformats.org/officeDocument/2006/math">
                    <m:sSub>
                      <m:sSubPr>
                        <m:ctrlPr>
                          <a:rPr lang="el-GR" i="1">
                            <a:latin typeface="Cambria Math" panose="02040503050406030204" pitchFamily="18" charset="0"/>
                          </a:rPr>
                        </m:ctrlPr>
                      </m:sSubPr>
                      <m:e>
                        <m:r>
                          <a:rPr lang="en-US" i="1">
                            <a:latin typeface="Cambria Math"/>
                          </a:rPr>
                          <m:t>𝑤</m:t>
                        </m:r>
                      </m:e>
                      <m:sub>
                        <m:r>
                          <a:rPr lang="en-US" i="1">
                            <a:latin typeface="Cambria Math"/>
                          </a:rPr>
                          <m:t>𝑖</m:t>
                        </m:r>
                      </m:sub>
                    </m:sSub>
                  </m:oMath>
                </a14:m>
                <a:r>
                  <a:rPr lang="en-US" dirty="0"/>
                  <a:t> </a:t>
                </a:r>
                <a:r>
                  <a:rPr lang="el-GR" dirty="0"/>
                  <a:t>οι αξίες των κομματιών.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104</a:t>
            </a:fld>
            <a:endParaRPr lang="en-US"/>
          </a:p>
        </p:txBody>
      </p:sp>
      <p:pic>
        <p:nvPicPr>
          <p:cNvPr id="6" name="Picture 2" descr="C:\Manolis\manolis\courses\ai\lectures-in-greek\adversarial search\c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06546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922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Συναρτήσεις Αξιολόγησης</a:t>
            </a:r>
            <a:endParaRPr lang="en-US" dirty="0"/>
          </a:p>
        </p:txBody>
      </p:sp>
      <p:sp>
        <p:nvSpPr>
          <p:cNvPr id="3" name="Content Placeholder 2"/>
          <p:cNvSpPr>
            <a:spLocks noGrp="1"/>
          </p:cNvSpPr>
          <p:nvPr>
            <p:ph idx="1"/>
          </p:nvPr>
        </p:nvSpPr>
        <p:spPr/>
        <p:txBody>
          <a:bodyPr>
            <a:normAutofit fontScale="85000" lnSpcReduction="20000"/>
          </a:bodyPr>
          <a:lstStyle/>
          <a:p>
            <a:r>
              <a:rPr lang="el-GR" dirty="0"/>
              <a:t>Η παραπάνω γραμμική συνάρτηση περιέχει την παραδοχή ότι η συνεισφορά κάθε χαρακτηριστικού είναι ανεξάρτητη από τις τιμές των άλλων χαρακτηριστικών.</a:t>
            </a:r>
          </a:p>
          <a:p>
            <a:r>
              <a:rPr lang="el-GR" dirty="0"/>
              <a:t>Αυτό προφανώς δεν ισχύει, άρα στην πράξη μπορεί να χρειαζόμαστε </a:t>
            </a:r>
            <a:r>
              <a:rPr lang="el-GR" b="1" dirty="0"/>
              <a:t>μη γραμμικούς συνδυασμούς</a:t>
            </a:r>
            <a:r>
              <a:rPr lang="el-GR" dirty="0"/>
              <a:t> των χαρακτηριστικών.</a:t>
            </a:r>
          </a:p>
          <a:p>
            <a:r>
              <a:rPr lang="el-GR" dirty="0"/>
              <a:t>Για παράδειγμα, στο σκάκι ένα ζευγάρι αξιωματικών μπορεί να αξίζει λίγο περισσότερο από το διπλάσιο της αξίας ενός αξιωματικού, και ένας αξιωματικός να αξίζει περισσότερο στην τελική φάση του παιχνιδιού από ότι στην αρχή.</a:t>
            </a:r>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105</a:t>
            </a:fld>
            <a:endParaRPr lang="en-US"/>
          </a:p>
        </p:txBody>
      </p:sp>
      <p:pic>
        <p:nvPicPr>
          <p:cNvPr id="6" name="Picture 2" descr="C:\Manolis\manolis\courses\ai\lectures-in-greek\adversarial search\ch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43376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64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Αποκοπή Αναζήτησης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Μπορούμε να τροποποιήσουμε τον αλγόριθμο </a:t>
                </a:r>
                <a:r>
                  <a:rPr lang="en-US" cap="small" dirty="0"/>
                  <a:t>Alpha-Beta-Search</a:t>
                </a:r>
                <a:r>
                  <a:rPr lang="en-US" dirty="0"/>
                  <a:t> </a:t>
                </a:r>
                <a:r>
                  <a:rPr lang="el-GR" dirty="0"/>
                  <a:t>ώστε να καλεί τη συνάρτηση </a:t>
                </a:r>
                <a:r>
                  <a:rPr lang="en-US" cap="small" dirty="0" err="1"/>
                  <a:t>Eval</a:t>
                </a:r>
                <a:r>
                  <a:rPr lang="en-US" dirty="0"/>
                  <a:t> </a:t>
                </a:r>
                <a:r>
                  <a:rPr lang="el-GR" dirty="0"/>
                  <a:t>όταν πρέπει να αποκοπεί η αναζήτηση.</a:t>
                </a:r>
              </a:p>
              <a:p>
                <a:r>
                  <a:rPr lang="el-GR" dirty="0"/>
                  <a:t>Στον κώδικα που δώσαμε, αλλάζουμε τη γραμμή που περιέχει τον έλεγχο </a:t>
                </a:r>
                <a:r>
                  <a:rPr lang="en-US" cap="small" dirty="0"/>
                  <a:t>Terminal-Test</a:t>
                </a:r>
                <a:r>
                  <a:rPr lang="en-US" dirty="0"/>
                  <a:t> </a:t>
                </a:r>
                <a:r>
                  <a:rPr lang="el-GR" dirty="0"/>
                  <a:t>ως εξής:</a:t>
                </a:r>
              </a:p>
              <a:p>
                <a:pPr marL="0" indent="0">
                  <a:buNone/>
                </a:pPr>
                <a:r>
                  <a:rPr lang="en-US" sz="2400" b="1" dirty="0"/>
                  <a:t>             If</a:t>
                </a:r>
                <a:r>
                  <a:rPr lang="en-US" sz="2400" dirty="0"/>
                  <a:t> </a:t>
                </a:r>
                <a:r>
                  <a:rPr lang="en-US" sz="2400" cap="small" dirty="0"/>
                  <a:t>Cutoff-Test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𝑑𝑒𝑝𝑡h</m:t>
                    </m:r>
                  </m:oMath>
                </a14:m>
                <a:r>
                  <a:rPr lang="en-US" sz="2400" dirty="0"/>
                  <a:t>) </a:t>
                </a:r>
                <a:r>
                  <a:rPr lang="en-US" sz="2400" b="1" dirty="0"/>
                  <a:t>then return </a:t>
                </a:r>
                <a:r>
                  <a:rPr lang="en-US" sz="2400" cap="small" dirty="0" err="1"/>
                  <a:t>Eval</a:t>
                </a:r>
                <a:r>
                  <a:rPr lang="en-US" sz="2400" dirty="0"/>
                  <a:t>(</a:t>
                </a:r>
                <a14:m>
                  <m:oMath xmlns:m="http://schemas.openxmlformats.org/officeDocument/2006/math">
                    <m:r>
                      <a:rPr lang="en-US" sz="2400" b="0" i="1" smtClean="0">
                        <a:latin typeface="Cambria Math"/>
                      </a:rPr>
                      <m:t>𝑠𝑡𝑎𝑡𝑒</m:t>
                    </m:r>
                  </m:oMath>
                </a14:m>
                <a:r>
                  <a:rPr lang="en-US" sz="2400" dirty="0"/>
                  <a:t>)</a:t>
                </a:r>
                <a:endParaRPr lang="el-GR" sz="2400" dirty="0"/>
              </a:p>
              <a:p>
                <a:r>
                  <a:rPr lang="el-GR" dirty="0"/>
                  <a:t>Πρέπει επίσης να φροντίσουμε να αυξάνεται το τρέχον βάθος μετά από κάθε αναδρομική κλήση.</a:t>
                </a:r>
                <a:endParaRPr lang="en-US" dirty="0"/>
              </a:p>
              <a:p>
                <a:r>
                  <a:rPr lang="el-GR" dirty="0"/>
                  <a:t>Μπορούμε να ορίσουμε ένα όριο βάθους </a:t>
                </a:r>
                <a14:m>
                  <m:oMath xmlns:m="http://schemas.openxmlformats.org/officeDocument/2006/math">
                    <m:r>
                      <a:rPr lang="en-US" b="0" i="1" smtClean="0">
                        <a:latin typeface="Cambria Math"/>
                      </a:rPr>
                      <m:t>𝑑</m:t>
                    </m:r>
                  </m:oMath>
                </a14:m>
                <a:r>
                  <a:rPr lang="en-US" dirty="0"/>
                  <a:t> </a:t>
                </a:r>
                <a:r>
                  <a:rPr lang="el-GR" dirty="0"/>
                  <a:t>και να κάνουμε την </a:t>
                </a:r>
                <a:r>
                  <a:rPr lang="en-US" cap="small" dirty="0"/>
                  <a:t>Cutoff-Test</a:t>
                </a:r>
                <a:r>
                  <a:rPr lang="en-US" dirty="0"/>
                  <a:t>(</a:t>
                </a:r>
                <a14:m>
                  <m:oMath xmlns:m="http://schemas.openxmlformats.org/officeDocument/2006/math">
                    <m:r>
                      <a:rPr lang="en-US" i="1">
                        <a:latin typeface="Cambria Math"/>
                      </a:rPr>
                      <m:t>𝑠𝑡𝑎𝑡𝑒</m:t>
                    </m:r>
                    <m:r>
                      <a:rPr lang="en-US" i="1">
                        <a:latin typeface="Cambria Math"/>
                      </a:rPr>
                      <m:t>,</m:t>
                    </m:r>
                    <m:r>
                      <a:rPr lang="en-US" i="1">
                        <a:latin typeface="Cambria Math"/>
                      </a:rPr>
                      <m:t>𝑑𝑒𝑝𝑡h</m:t>
                    </m:r>
                  </m:oMath>
                </a14:m>
                <a:r>
                  <a:rPr lang="en-US" dirty="0"/>
                  <a:t>)</a:t>
                </a:r>
                <a:r>
                  <a:rPr lang="el-GR" dirty="0"/>
                  <a:t> να επιστρέφει </a:t>
                </a:r>
                <a14:m>
                  <m:oMath xmlns:m="http://schemas.openxmlformats.org/officeDocument/2006/math">
                    <m:r>
                      <a:rPr lang="en-US" b="0" i="1" smtClean="0">
                        <a:latin typeface="Cambria Math"/>
                      </a:rPr>
                      <m:t>𝑡𝑟𝑢𝑒</m:t>
                    </m:r>
                  </m:oMath>
                </a14:m>
                <a:r>
                  <a:rPr lang="en-US" dirty="0"/>
                  <a:t> </a:t>
                </a:r>
                <a:r>
                  <a:rPr lang="el-GR" dirty="0"/>
                  <a:t>όταν </a:t>
                </a:r>
                <a14:m>
                  <m:oMath xmlns:m="http://schemas.openxmlformats.org/officeDocument/2006/math">
                    <m:r>
                      <a:rPr lang="en-US" b="0" i="1" smtClean="0">
                        <a:latin typeface="Cambria Math"/>
                      </a:rPr>
                      <m:t>𝑑𝑒𝑝𝑡h</m:t>
                    </m:r>
                    <m:r>
                      <a:rPr lang="en-US" b="0" i="1" smtClean="0">
                        <a:latin typeface="Cambria Math"/>
                        <a:ea typeface="Cambria Math"/>
                      </a:rPr>
                      <m:t>≥</m:t>
                    </m:r>
                    <m:r>
                      <a:rPr lang="en-US" b="0" i="1" smtClean="0">
                        <a:latin typeface="Cambria Math"/>
                        <a:ea typeface="Cambria Math"/>
                      </a:rPr>
                      <m:t>𝑑</m:t>
                    </m:r>
                    <m:r>
                      <a:rPr lang="en-US" b="0" i="1" smtClean="0">
                        <a:latin typeface="Cambria Math"/>
                        <a:ea typeface="Cambria Math"/>
                      </a:rPr>
                      <m:t>.</m:t>
                    </m:r>
                  </m:oMath>
                </a14:m>
                <a:r>
                  <a:rPr lang="el-GR" b="0" dirty="0">
                    <a:ea typeface="Cambria Math"/>
                  </a:rPr>
                  <a:t> Το </a:t>
                </a:r>
                <a14:m>
                  <m:oMath xmlns:m="http://schemas.openxmlformats.org/officeDocument/2006/math">
                    <m:r>
                      <a:rPr lang="en-US" b="0" i="1" smtClean="0">
                        <a:latin typeface="Cambria Math"/>
                        <a:ea typeface="Cambria Math"/>
                      </a:rPr>
                      <m:t>𝑑</m:t>
                    </m:r>
                  </m:oMath>
                </a14:m>
                <a:r>
                  <a:rPr lang="en-US" b="0" dirty="0">
                    <a:ea typeface="Cambria Math"/>
                  </a:rPr>
                  <a:t> </a:t>
                </a:r>
                <a:r>
                  <a:rPr lang="el-GR" b="0" dirty="0">
                    <a:ea typeface="Cambria Math"/>
                  </a:rPr>
                  <a:t>μπορεί να επιλεγεί ώστε η κίνηση να επιλέγεται στον καθορισμένο χρόνο.</a:t>
                </a:r>
                <a:endParaRPr lang="en-US" b="0" dirty="0">
                  <a:ea typeface="Cambria Math"/>
                </a:endParaRPr>
              </a:p>
              <a:p>
                <a:r>
                  <a:rPr lang="en-US" dirty="0"/>
                  <a:t>H </a:t>
                </a:r>
                <a:r>
                  <a:rPr lang="en-US" cap="small" dirty="0"/>
                  <a:t>Cutoff-Test</a:t>
                </a:r>
                <a:r>
                  <a:rPr lang="el-GR" dirty="0"/>
                  <a:t> πρέπει να επιστρέφει </a:t>
                </a:r>
                <a14:m>
                  <m:oMath xmlns:m="http://schemas.openxmlformats.org/officeDocument/2006/math">
                    <m:r>
                      <a:rPr lang="en-US" i="1">
                        <a:latin typeface="Cambria Math"/>
                      </a:rPr>
                      <m:t>𝑡𝑟𝑢𝑒</m:t>
                    </m:r>
                  </m:oMath>
                </a14:m>
                <a:r>
                  <a:rPr lang="en-US" dirty="0"/>
                  <a:t> </a:t>
                </a:r>
                <a:r>
                  <a:rPr lang="el-GR" dirty="0"/>
                  <a:t>και για τις τερματικές καταστάσεις (όπως η </a:t>
                </a:r>
                <a:r>
                  <a:rPr lang="en-US" cap="small" dirty="0"/>
                  <a:t>Terminal-Test</a:t>
                </a:r>
                <a:r>
                  <a:rPr lang="el-GR" cap="small" dirty="0"/>
                  <a:t>).</a:t>
                </a:r>
                <a:endParaRPr lang="el-GR" dirty="0"/>
              </a:p>
              <a:p>
                <a:r>
                  <a:rPr lang="el-GR" dirty="0"/>
                  <a:t>Εδώ μπορούμε επίσης να εφαρμόσουμε </a:t>
                </a:r>
                <a:r>
                  <a:rPr lang="el-GR" b="1" dirty="0"/>
                  <a:t>αναζήτηση με επαναληπτική εκβάθυνση</a:t>
                </a:r>
                <a:r>
                  <a:rPr lang="el-GR" dirty="0"/>
                  <a:t>. Όταν εξαντλείται ο χρόνος, το πρόγραμμα επιστρέφει την κίνηση που επιλέχθηκε από τη βαθύτερη αναζήτηση που έχει ολοκληρωθεί.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106</a:t>
            </a:fld>
            <a:endParaRPr lang="en-US"/>
          </a:p>
        </p:txBody>
      </p:sp>
    </p:spTree>
    <p:extLst>
      <p:ext uri="{BB962C8B-B14F-4D97-AF65-F5344CB8AC3E}">
        <p14:creationId xmlns:p14="http://schemas.microsoft.com/office/powerpoint/2010/main" val="643613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Αποκοπή Αναζήτησης</a:t>
            </a:r>
            <a:endParaRPr lang="en-US" dirty="0"/>
          </a:p>
        </p:txBody>
      </p:sp>
      <p:sp>
        <p:nvSpPr>
          <p:cNvPr id="3" name="Content Placeholder 2"/>
          <p:cNvSpPr>
            <a:spLocks noGrp="1"/>
          </p:cNvSpPr>
          <p:nvPr>
            <p:ph idx="1"/>
          </p:nvPr>
        </p:nvSpPr>
        <p:spPr/>
        <p:txBody>
          <a:bodyPr>
            <a:normAutofit fontScale="85000" lnSpcReduction="10000"/>
          </a:bodyPr>
          <a:lstStyle/>
          <a:p>
            <a:r>
              <a:rPr lang="el-GR" dirty="0"/>
              <a:t>Οι μέθοδοι που μόλις περιγράψαμε μπορεί να οδηγήσουν σε λάθη, λόγω της προσεγγιστικής φύσης της συνάρτησης αξιολόγησης.</a:t>
            </a:r>
          </a:p>
          <a:p>
            <a:r>
              <a:rPr lang="el-GR" b="1" dirty="0"/>
              <a:t>Παράδειγμα</a:t>
            </a:r>
            <a:r>
              <a:rPr lang="el-GR" dirty="0"/>
              <a:t>: Θεωρούμε την απλή συνάρτηση αξιολόγησης για το σκάκι που προτείναμε νωρίτερα και η οποία βασίζεται στο υλικό πλεονέκτημα.</a:t>
            </a:r>
          </a:p>
          <a:p>
            <a:r>
              <a:rPr lang="el-GR" dirty="0"/>
              <a:t>Έστω ότι το πρόγραμμα κάνει αναζήτηση μέχρι το όριο βάθους και φτάνει στη κατάσταση που φαίνεται στην επόμενη διαφάνεια (σκακιέρα </a:t>
            </a:r>
            <a:r>
              <a:rPr lang="en-US" dirty="0"/>
              <a:t>a) </a:t>
            </a:r>
            <a:r>
              <a:rPr lang="el-GR" dirty="0"/>
              <a:t>όπου ο Μαύρος υπερέχει κατά ένα ίππο και δύο πιόνια.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107</a:t>
            </a:fld>
            <a:endParaRPr lang="en-US"/>
          </a:p>
        </p:txBody>
      </p:sp>
    </p:spTree>
    <p:extLst>
      <p:ext uri="{BB962C8B-B14F-4D97-AF65-F5344CB8AC3E}">
        <p14:creationId xmlns:p14="http://schemas.microsoft.com/office/powerpoint/2010/main" val="3127696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Manolis\manolis\courses\ai\lectures-in-greek\adversarial search\chess-evaluation3.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76" y="2132856"/>
            <a:ext cx="8208912" cy="35708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108</a:t>
            </a:fld>
            <a:endParaRPr lang="en-US"/>
          </a:p>
        </p:txBody>
      </p:sp>
    </p:spTree>
    <p:extLst>
      <p:ext uri="{BB962C8B-B14F-4D97-AF65-F5344CB8AC3E}">
        <p14:creationId xmlns:p14="http://schemas.microsoft.com/office/powerpoint/2010/main" val="28623094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Το πρόγραμμα θα αξιολογούσε την κατάσταση αυτή και θα εκτιμούσε ότι θα οδηγούσε σε νίκη του Μαύρου.</a:t>
            </a:r>
          </a:p>
          <a:p>
            <a:r>
              <a:rPr lang="el-GR" dirty="0"/>
              <a:t>Με την επόμενη κίνηση του όμως </a:t>
            </a:r>
            <a:r>
              <a:rPr lang="en-US" dirty="0"/>
              <a:t>(</a:t>
            </a:r>
            <a:r>
              <a:rPr lang="el-GR" dirty="0"/>
              <a:t>σκακιέρα </a:t>
            </a:r>
            <a:r>
              <a:rPr lang="en-US" dirty="0"/>
              <a:t>b), </a:t>
            </a:r>
            <a:r>
              <a:rPr lang="el-GR" dirty="0"/>
              <a:t>ο Λευκός παίρνει τη βασίλισσα του Μαύρου χωρίς κανένα αντάλλαγμα.</a:t>
            </a:r>
          </a:p>
          <a:p>
            <a:r>
              <a:rPr lang="el-GR" dirty="0"/>
              <a:t>Επομένως η κατάσταση αυτή θα οδηγήσει σε νίκη του Λευκού όμως το πρόγραμμα δεν μπορεί να το γνωρίζει αυτό </a:t>
            </a:r>
            <a:r>
              <a:rPr lang="el-GR" b="1" dirty="0"/>
              <a:t>αν δεν ερευνήσει μία στρώση πιο μπροστά.</a:t>
            </a:r>
            <a:endParaRPr lang="en-US" b="1"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109</a:t>
            </a:fld>
            <a:endParaRPr lang="en-US"/>
          </a:p>
        </p:txBody>
      </p:sp>
    </p:spTree>
    <p:extLst>
      <p:ext uri="{BB962C8B-B14F-4D97-AF65-F5344CB8AC3E}">
        <p14:creationId xmlns:p14="http://schemas.microsoft.com/office/powerpoint/2010/main" val="248448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Ένα Δένδρο Παιχνιδιού Δύο Στρώσεων</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Manolis\manolis\courses\ai\lectures-in-greek\adversarial search\minimax.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66251"/>
            <a:ext cx="7862077" cy="34974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a:t>
            </a:fld>
            <a:endParaRPr lang="en-US"/>
          </a:p>
        </p:txBody>
      </p:sp>
    </p:spTree>
    <p:extLst>
      <p:ext uri="{BB962C8B-B14F-4D97-AF65-F5344CB8AC3E}">
        <p14:creationId xmlns:p14="http://schemas.microsoft.com/office/powerpoint/2010/main" val="400726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Αναζήτηση Ηρεμίας</a:t>
            </a:r>
            <a:endParaRPr lang="en-US" dirty="0"/>
          </a:p>
        </p:txBody>
      </p:sp>
      <p:sp>
        <p:nvSpPr>
          <p:cNvPr id="3" name="Content Placeholder 2"/>
          <p:cNvSpPr>
            <a:spLocks noGrp="1"/>
          </p:cNvSpPr>
          <p:nvPr>
            <p:ph idx="1"/>
          </p:nvPr>
        </p:nvSpPr>
        <p:spPr/>
        <p:txBody>
          <a:bodyPr>
            <a:normAutofit fontScale="92500" lnSpcReduction="20000"/>
          </a:bodyPr>
          <a:lstStyle/>
          <a:p>
            <a:r>
              <a:rPr lang="el-GR" dirty="0"/>
              <a:t>Χρειαζόμαστε ένα καλύτερο τρόπο για να αξιολογούμε καταστάσεις.</a:t>
            </a:r>
          </a:p>
          <a:p>
            <a:r>
              <a:rPr lang="el-GR" dirty="0"/>
              <a:t>Η συνάρτηση αξιολόγησης θα πρέπει να εφαρμόζεται μόνο σε καταστάσεις που είναι </a:t>
            </a:r>
            <a:r>
              <a:rPr lang="el-GR" b="1" dirty="0"/>
              <a:t>ήρεμες</a:t>
            </a:r>
            <a:r>
              <a:rPr lang="el-GR" dirty="0"/>
              <a:t> δηλαδή καταστάσεις στις οποίες η αξιολόγηση δεν θα αλλάξει δραματικά στο κοντινό μέλλον.</a:t>
            </a:r>
          </a:p>
          <a:p>
            <a:r>
              <a:rPr lang="el-GR" dirty="0"/>
              <a:t>Οι  καταστάσεις που δεν είναι ήρεμες θα πρέπει να επεκτείνονται μέχρι να φτάσουμε σε ήρεμες καταστάσεις. Αυτή η πρόσθετη αναζήτηση, ονομάζεται </a:t>
            </a:r>
            <a:r>
              <a:rPr lang="el-GR" b="1" dirty="0"/>
              <a:t>αναζήτηση ηρεμίας</a:t>
            </a:r>
            <a:r>
              <a:rPr lang="el-GR" dirty="0"/>
              <a:t>.</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110</a:t>
            </a:fld>
            <a:endParaRPr lang="en-US"/>
          </a:p>
        </p:txBody>
      </p:sp>
    </p:spTree>
    <p:extLst>
      <p:ext uri="{BB962C8B-B14F-4D97-AF65-F5344CB8AC3E}">
        <p14:creationId xmlns:p14="http://schemas.microsoft.com/office/powerpoint/2010/main" val="2611676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Επίδραση του Ορίζοντα</a:t>
            </a:r>
            <a:endParaRPr lang="en-US" dirty="0"/>
          </a:p>
        </p:txBody>
      </p:sp>
      <p:sp>
        <p:nvSpPr>
          <p:cNvPr id="3" name="Content Placeholder 2"/>
          <p:cNvSpPr>
            <a:spLocks noGrp="1"/>
          </p:cNvSpPr>
          <p:nvPr>
            <p:ph idx="1"/>
          </p:nvPr>
        </p:nvSpPr>
        <p:spPr/>
        <p:txBody>
          <a:bodyPr/>
          <a:lstStyle/>
          <a:p>
            <a:r>
              <a:rPr lang="el-GR" dirty="0"/>
              <a:t>Ένα άλλο σχετικό πρόβλημα είναι η </a:t>
            </a:r>
            <a:r>
              <a:rPr lang="el-GR" b="1" dirty="0"/>
              <a:t>επίδραση του ορίζοντα (</a:t>
            </a:r>
            <a:r>
              <a:rPr lang="en-US" b="1" dirty="0"/>
              <a:t>horizon effect)</a:t>
            </a:r>
            <a:r>
              <a:rPr lang="el-GR" b="1" dirty="0"/>
              <a:t>.</a:t>
            </a:r>
          </a:p>
          <a:p>
            <a:r>
              <a:rPr lang="el-GR" dirty="0"/>
              <a:t>Το πρόβλημα αυτό παρουσιάζεται όταν το πρόγραμμα έχει να αντιμετωπίσει μια κίνηση του αντιπάλου που προκαλεί σοβαρή ζημιά και είναι αναπόφευκτη, αλλά μπορεί να αποφευχθεί προσωρινά με τακτικές καθυστέρησης του αντιπάλου.</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111</a:t>
            </a:fld>
            <a:endParaRPr lang="en-US"/>
          </a:p>
        </p:txBody>
      </p:sp>
    </p:spTree>
    <p:extLst>
      <p:ext uri="{BB962C8B-B14F-4D97-AF65-F5344CB8AC3E}">
        <p14:creationId xmlns:p14="http://schemas.microsoft.com/office/powerpoint/2010/main" val="2623402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Manolis\manolis\courses\ai\lectures-in-greek\adversarial search\horizon.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668" y="1628800"/>
            <a:ext cx="4483445"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112</a:t>
            </a:fld>
            <a:endParaRPr lang="en-US"/>
          </a:p>
        </p:txBody>
      </p:sp>
    </p:spTree>
    <p:extLst>
      <p:ext uri="{BB962C8B-B14F-4D97-AF65-F5344CB8AC3E}">
        <p14:creationId xmlns:p14="http://schemas.microsoft.com/office/powerpoint/2010/main" val="37759284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normAutofit fontScale="92500" lnSpcReduction="20000"/>
          </a:bodyPr>
          <a:lstStyle/>
          <a:p>
            <a:r>
              <a:rPr lang="el-GR" dirty="0"/>
              <a:t>Αν εξετάσουμε την σκακιστική παρτίδα της προηγούμενης διαφάνειας θα δούμε ότι δεν υπάρχει τρόπος να ξεφύγει ο μαύρος αξιωματικός.</a:t>
            </a:r>
          </a:p>
          <a:p>
            <a:r>
              <a:rPr lang="el-GR" dirty="0"/>
              <a:t>Ο άσπρος πύργος μπορεί να τον αιχμαλωτίσει μετακινούμενος στη θέση </a:t>
            </a:r>
            <a:r>
              <a:rPr lang="en-US" dirty="0"/>
              <a:t>h1, </a:t>
            </a:r>
            <a:r>
              <a:rPr lang="el-GR" dirty="0"/>
              <a:t>μετά στην </a:t>
            </a:r>
            <a:r>
              <a:rPr lang="en-US" dirty="0"/>
              <a:t>a1, </a:t>
            </a:r>
            <a:r>
              <a:rPr lang="el-GR" dirty="0"/>
              <a:t>και μετά στην </a:t>
            </a:r>
            <a:r>
              <a:rPr lang="en-US" dirty="0"/>
              <a:t>a</a:t>
            </a:r>
            <a:r>
              <a:rPr lang="el-GR" dirty="0"/>
              <a:t>7 δηλαδή μετά από βάθος 6 στρώσεις.</a:t>
            </a:r>
          </a:p>
          <a:p>
            <a:r>
              <a:rPr lang="el-GR" dirty="0"/>
              <a:t>Αλλά ο Μαύρος έχει μια ακολουθία κινήσεων που σπρώχνει την αιχμαλωσία του αξιωματικού «πέρα από τον ορίζοντα».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113</a:t>
            </a:fld>
            <a:endParaRPr lang="en-US"/>
          </a:p>
        </p:txBody>
      </p:sp>
    </p:spTree>
    <p:extLst>
      <p:ext uri="{BB962C8B-B14F-4D97-AF65-F5344CB8AC3E}">
        <p14:creationId xmlns:p14="http://schemas.microsoft.com/office/powerpoint/2010/main" val="29160462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normAutofit fontScale="62500" lnSpcReduction="20000"/>
          </a:bodyPr>
          <a:lstStyle/>
          <a:p>
            <a:r>
              <a:rPr lang="el-GR" dirty="0"/>
              <a:t>Υποθέστε ότι ο Μαύρος εκτελεί αναζήτηση μέχρι βάθους 8 στρώσεις.</a:t>
            </a:r>
          </a:p>
          <a:p>
            <a:r>
              <a:rPr lang="el-GR" dirty="0"/>
              <a:t>Οι περισσότερες κινήσεις του Μαύρου θα οδηγήσουν στην τελική αιχμαλωσία του αξιωματικού και άρα θα θεωρηθούν κακές κινήσεις.</a:t>
            </a:r>
          </a:p>
          <a:p>
            <a:r>
              <a:rPr lang="el-GR" dirty="0"/>
              <a:t>Όμως ο Μαύρος μπορεί να προσπαθήσει να τσεκάρει τον άσπρο βασιλιά με το πιόνι στη θέση  </a:t>
            </a:r>
            <a:r>
              <a:rPr lang="en-US" dirty="0"/>
              <a:t>e</a:t>
            </a:r>
            <a:r>
              <a:rPr lang="el-GR" dirty="0"/>
              <a:t>5</a:t>
            </a:r>
            <a:r>
              <a:rPr lang="en-US" dirty="0"/>
              <a:t>. </a:t>
            </a:r>
            <a:r>
              <a:rPr lang="el-GR" dirty="0"/>
              <a:t>Αυτό θα οδηγήσει στην αιχμαλωσία του πιονιού από τον άσπρο βασιλιά.</a:t>
            </a:r>
          </a:p>
          <a:p>
            <a:r>
              <a:rPr lang="el-GR" dirty="0"/>
              <a:t>Ο Μαύρος μπορεί να προσπαθήσει το ίδιο πράγμα με το πιόνι στη θέση </a:t>
            </a:r>
            <a:r>
              <a:rPr lang="en-US" dirty="0"/>
              <a:t>f</a:t>
            </a:r>
            <a:r>
              <a:rPr lang="el-GR" dirty="0"/>
              <a:t>4</a:t>
            </a:r>
            <a:r>
              <a:rPr lang="en-US" dirty="0"/>
              <a:t> </a:t>
            </a:r>
            <a:r>
              <a:rPr lang="el-GR" dirty="0"/>
              <a:t>οπότε θα προκύψει άλλη μια αιχμαλωσία του πιονιού του.</a:t>
            </a:r>
          </a:p>
          <a:p>
            <a:r>
              <a:rPr lang="el-GR" dirty="0"/>
              <a:t>Αυτές οι κινήσεις χρειάζονται 4 στρώσεις, άρα οι υπόλοιπες 4 στρώσεις δεν φτάνουν για να αιχμαλωτιστεί ο μαύρος αξιωματικός.</a:t>
            </a:r>
          </a:p>
          <a:p>
            <a:r>
              <a:rPr lang="el-GR" dirty="0"/>
              <a:t>Ο Μαύρος λοιπόν θα νομίζει ότι αυτή η ακολουθία κινήσεων έσωσε τον αξιωματικό με αντίτιμο δύο πιόνια, ενώ αυτό που πραγματικά έγινε είναι η απώθηση της αιχμαλωσίας του αξιωματικού  πέρα από τον ορίζοντα που μπορεί να δει ο Μαύρος.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114</a:t>
            </a:fld>
            <a:endParaRPr lang="en-US"/>
          </a:p>
        </p:txBody>
      </p:sp>
    </p:spTree>
    <p:extLst>
      <p:ext uri="{BB962C8B-B14F-4D97-AF65-F5344CB8AC3E}">
        <p14:creationId xmlns:p14="http://schemas.microsoft.com/office/powerpoint/2010/main" val="38058334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Πρώιμο Κλάδεμα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l-GR" dirty="0"/>
                  <a:t>Το </a:t>
                </a:r>
                <a:r>
                  <a:rPr lang="el-GR" b="1" dirty="0"/>
                  <a:t>πρώιμο κλάδεμα (</a:t>
                </a:r>
                <a:r>
                  <a:rPr lang="en-US" b="1" dirty="0"/>
                  <a:t>forward pruning) </a:t>
                </a:r>
                <a:r>
                  <a:rPr lang="el-GR" dirty="0"/>
                  <a:t>είναι η τεχνική με την οποία κάποιες κινήσεις σε ένα δοσμένο κόμβο κλαδεύονται αμέσως χωρίς να τις εξετάσουμε.</a:t>
                </a:r>
              </a:p>
              <a:p>
                <a:r>
                  <a:rPr lang="el-GR" dirty="0"/>
                  <a:t>Ένας τρόπος για να υλοποιήσουμε το πρώιμο κλάδεμα είναι να κάνουμε </a:t>
                </a:r>
                <a:r>
                  <a:rPr lang="el-GR" b="1" dirty="0"/>
                  <a:t>ακτινική αναζήτηση (</a:t>
                </a:r>
                <a:r>
                  <a:rPr lang="en-US" b="1" dirty="0"/>
                  <a:t>beam search)</a:t>
                </a:r>
                <a:r>
                  <a:rPr lang="en-US" dirty="0"/>
                  <a:t> </a:t>
                </a:r>
                <a:r>
                  <a:rPr lang="el-GR" dirty="0"/>
                  <a:t>δηλαδή, σε κάθε στρώση, να θεωρούμε μόνο μια «ακτίνα» αποτελούμενη από τις </a:t>
                </a:r>
                <a14:m>
                  <m:oMath xmlns:m="http://schemas.openxmlformats.org/officeDocument/2006/math">
                    <m:r>
                      <a:rPr lang="en-US" b="0" i="1" smtClean="0">
                        <a:latin typeface="Cambria Math"/>
                      </a:rPr>
                      <m:t>𝑛</m:t>
                    </m:r>
                  </m:oMath>
                </a14:m>
                <a:r>
                  <a:rPr lang="en-US" dirty="0"/>
                  <a:t> </a:t>
                </a:r>
                <a:r>
                  <a:rPr lang="el-GR" dirty="0"/>
                  <a:t>καλύτερες κινήσεις σύμφωνα με την συνάρτηση αποτίμησης και να αγνοούμε τις υπόλοιπες.</a:t>
                </a:r>
              </a:p>
              <a:p>
                <a:r>
                  <a:rPr lang="el-GR" dirty="0"/>
                  <a:t>Δυστυχώς, αυτή η μέθοδος είναι επικίνδυνη γιατί δεν έχουμε καμία βεβαιότητα ότι δεν θα κλαδέψουμε την καλύτερη κίνηση.</a:t>
                </a:r>
              </a:p>
              <a:p>
                <a:r>
                  <a:rPr lang="el-GR" dirty="0"/>
                  <a:t>Στη βιβλιογραφία υπάρχουν προγράμματα όπου αυτή η τεχνική έχει χρησιμοποιηθεί επιτυχώς με την χρήση στατιστικών που προέρχονται από προηγούμενη εμπειρία ώστε να μειωθεί η πιθανότητα να κλαδευτεί η καλύτερη κίνηση (π.χ., το πρόγραμμα </a:t>
                </a:r>
                <a:r>
                  <a:rPr lang="en-US" cap="small" dirty="0" err="1"/>
                  <a:t>Logistello</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115</a:t>
            </a:fld>
            <a:endParaRPr lang="en-US"/>
          </a:p>
        </p:txBody>
      </p:sp>
      <p:pic>
        <p:nvPicPr>
          <p:cNvPr id="6146" name="Picture 2" descr="C:\Manolis\manolis\courses\ai\lectures-in-greek\adversarial search\othe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696644"/>
            <a:ext cx="1152128" cy="97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547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Συζήτηση</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47500" lnSpcReduction="20000"/>
              </a:bodyPr>
              <a:lstStyle/>
              <a:p>
                <a:r>
                  <a:rPr lang="el-GR" dirty="0"/>
                  <a:t>Συνδυάζοντας όλες τις τεχνικές που έχουμε συζητήσει μέχρι τώρα μπορούμε να υλοποιήσουμε ένα πρόγραμμα που παίζει σκάκι (ή άλλα παιχνίδια).</a:t>
                </a:r>
              </a:p>
              <a:p>
                <a:r>
                  <a:rPr lang="el-GR" dirty="0"/>
                  <a:t>Ας υποθέσουμε ότι έχουμε υλοποιήσει μια συνάρτηση αποτίμησης για το σκάκι, ένα λογικό έλεγχο αποκοπής με αναζήτηση ηρεμίας και ένα μεγάλο πίνακα αντιμεταθέσεων.</a:t>
                </a:r>
              </a:p>
              <a:p>
                <a:r>
                  <a:rPr lang="el-GR" dirty="0"/>
                  <a:t>Αν η υλοποίηση μας μπορεί να παράγει και να αποτιμά περίπου ένα εκατομμύριο κόμβους το δευτερόλεπτο σε ένα πολύ ισχυρό </a:t>
                </a:r>
                <a:r>
                  <a:rPr lang="en-US" dirty="0"/>
                  <a:t>PC </a:t>
                </a:r>
                <a:r>
                  <a:rPr lang="el-GR" dirty="0"/>
                  <a:t>, τότε μπορούμε να ψάχνουμε σε δέντρα παιχνιδιού με περίπου 200 εκατομμύρια κόμβους κάτω από τυπικούς ελέγχους χρόνου (τρία λεπτά για κάθε κίνηση).</a:t>
                </a:r>
              </a:p>
              <a:p>
                <a:r>
                  <a:rPr lang="el-GR" dirty="0"/>
                  <a:t>Ο παράγοντας διακλάδωσης για το σκάκι είναι περίπου 35 κατά μέσο όρο και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a:rPr>
                          <m:t>35</m:t>
                        </m:r>
                      </m:e>
                      <m:sup>
                        <m:r>
                          <a:rPr lang="el-GR" b="0" i="1" smtClean="0">
                            <a:latin typeface="Cambria Math"/>
                          </a:rPr>
                          <m:t>5</m:t>
                        </m:r>
                      </m:sup>
                    </m:sSup>
                  </m:oMath>
                </a14:m>
                <a:r>
                  <a:rPr lang="el-GR" dirty="0"/>
                  <a:t> είναι 50 εκατομμύρια. Άρα αν χρησιμοποιούσαμε αναζήτηση </a:t>
                </a:r>
                <a:r>
                  <a:rPr lang="en-US" dirty="0" err="1"/>
                  <a:t>minimax</a:t>
                </a:r>
                <a:r>
                  <a:rPr lang="en-US" dirty="0"/>
                  <a:t> </a:t>
                </a:r>
                <a:r>
                  <a:rPr lang="el-GR" dirty="0"/>
                  <a:t>θα μπορούσαμε να βλέπουμε μπροστά μόνο περίπου 5 στρώσεις.</a:t>
                </a:r>
              </a:p>
              <a:p>
                <a:r>
                  <a:rPr lang="el-GR" dirty="0"/>
                  <a:t>Ένα τέτοιο πρόγραμμα θα έχανε εύκολα από ένα μεσαίο παίκτη σκακιού, οποίος μπορεί να σχεδιάζει μπροστά 6 ή 8 κινήσεις.</a:t>
                </a:r>
              </a:p>
              <a:p>
                <a:r>
                  <a:rPr lang="el-GR" dirty="0"/>
                  <a:t>Με αναζήτηση άλφα-βήτα φτάνουμε στις 10 στρώσεις και έχουμε ένα πρόγραμμα που παίζει σκάκι σε </a:t>
                </a:r>
                <a:r>
                  <a:rPr lang="el-GR" b="1" dirty="0"/>
                  <a:t>επίπεδο ειδικού</a:t>
                </a:r>
                <a:r>
                  <a:rPr lang="el-GR" dirty="0"/>
                  <a:t>.</a:t>
                </a:r>
              </a:p>
              <a:p>
                <a:r>
                  <a:rPr lang="el-GR" dirty="0"/>
                  <a:t>Για να φτάσουμε σε </a:t>
                </a:r>
                <a:r>
                  <a:rPr lang="el-GR" b="1" dirty="0"/>
                  <a:t>επίπεδο «</a:t>
                </a:r>
                <a:r>
                  <a:rPr lang="el-GR" b="1" dirty="0" err="1"/>
                  <a:t>γκραν</a:t>
                </a:r>
                <a:r>
                  <a:rPr lang="el-GR" b="1" dirty="0"/>
                  <a:t> </a:t>
                </a:r>
                <a:r>
                  <a:rPr lang="el-GR" b="1" dirty="0" err="1"/>
                  <a:t>μαίτρ</a:t>
                </a:r>
                <a:r>
                  <a:rPr lang="el-GR" b="1" dirty="0"/>
                  <a:t>» </a:t>
                </a:r>
                <a:r>
                  <a:rPr lang="el-GR" dirty="0"/>
                  <a:t>θα χρειαστούμε επιπλέον τεχνικές κλαδέματος, μια πολύ καλή συνάρτηση αποτίμησης και μια μεγάλη βάση δεδομένων με βέλτιστες κινήσεις ανοιγμάτων και φινάλε.</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1078" r="-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116</a:t>
            </a:fld>
            <a:endParaRPr lang="en-US"/>
          </a:p>
        </p:txBody>
      </p:sp>
      <p:pic>
        <p:nvPicPr>
          <p:cNvPr id="6" name="Picture 2" descr="C:\Manolis\manolis\courses\ai\lectures-in-greek\adversarial search\c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43376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454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Πινάκων με Κινήσεις</a:t>
            </a:r>
            <a:endParaRPr lang="en-US" dirty="0"/>
          </a:p>
        </p:txBody>
      </p:sp>
      <p:sp>
        <p:nvSpPr>
          <p:cNvPr id="3" name="Content Placeholder 2"/>
          <p:cNvSpPr>
            <a:spLocks noGrp="1"/>
          </p:cNvSpPr>
          <p:nvPr>
            <p:ph idx="1"/>
          </p:nvPr>
        </p:nvSpPr>
        <p:spPr/>
        <p:txBody>
          <a:bodyPr>
            <a:normAutofit fontScale="62500" lnSpcReduction="20000"/>
          </a:bodyPr>
          <a:lstStyle/>
          <a:p>
            <a:r>
              <a:rPr lang="el-GR" dirty="0"/>
              <a:t>Κατά την αρχή και το τέλος ενός παιχνιδιού, τα περισσότερα προγράμματα παιχνιδιών χρησιμοποιούν </a:t>
            </a:r>
            <a:r>
              <a:rPr lang="el-GR" b="1" dirty="0"/>
              <a:t>πίνακες</a:t>
            </a:r>
            <a:r>
              <a:rPr lang="el-GR" dirty="0"/>
              <a:t> που περιέχουν ενδεδειγμένες κινήσεις αντί να κάνουν αναζήτηση.</a:t>
            </a:r>
          </a:p>
          <a:p>
            <a:r>
              <a:rPr lang="el-GR" dirty="0"/>
              <a:t>Οι πίνακες αυτοί προέρχονται από την εμπειρία ειδικών όπως αυτή δίδεται, για παράδειγμα, σε εξειδικευμένα βιβλία για το κάθε παιχνίδι.</a:t>
            </a:r>
          </a:p>
          <a:p>
            <a:r>
              <a:rPr lang="el-GR" dirty="0"/>
              <a:t>Τα προγράμματα βέβαια μπορούν επίσης να κρατούν στατιστικές σχετικά με το ποιες αρχικές κινήσεις οδήγησαν σε νίκη.</a:t>
            </a:r>
          </a:p>
          <a:p>
            <a:r>
              <a:rPr lang="el-GR" dirty="0"/>
              <a:t>Στη βιβλιογραφία υπάρχουν εργασίες που έχουν επιλύσει πλήρως όλα τα δυνατά φινάλε παιχνιδιών σκακιού που υπάρχουν με το πολύ 5 κομμάτια και μερικά με 6 κομμάτια. Ένα πρόγραμμα για το σκάκι μπορεί να χρησιμοποιήσει τους αντίστοιχους πίνακες για το φινάλε ενός παιχνιδιού αντί να κάνει αναζήτηση.</a:t>
            </a:r>
          </a:p>
          <a:p>
            <a:r>
              <a:rPr lang="el-GR" dirty="0"/>
              <a:t>Αν μπορούσαμε να επιλύσουμε  πλήρως φινάλε με 32 κομμάτια αντί για 6, τότε ο Άσπρος θα ήξερε με την πρώτη κίνηση του παιχνιδιού αν αυτή θα οδηγήσει σε νίκη, ισοπαλία ή ήττα. Αυτό δεν έχει επιτευχθεί μέχρι σήμερα για το σκάκι, </a:t>
            </a:r>
            <a:r>
              <a:rPr lang="el-GR" b="1" dirty="0"/>
              <a:t>έχει όμως επιτευχθεί για την ντάμα</a:t>
            </a:r>
            <a:r>
              <a:rPr lang="en-US" b="1" dirty="0"/>
              <a:t> </a:t>
            </a:r>
            <a:r>
              <a:rPr lang="el-GR" b="1" dirty="0"/>
              <a:t>όπως θα δούμε στη συνέχεια.</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117</a:t>
            </a:fld>
            <a:endParaRPr lang="en-US"/>
          </a:p>
        </p:txBody>
      </p:sp>
    </p:spTree>
    <p:extLst>
      <p:ext uri="{BB962C8B-B14F-4D97-AF65-F5344CB8AC3E}">
        <p14:creationId xmlns:p14="http://schemas.microsoft.com/office/powerpoint/2010/main" val="33543946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8309-A4F0-37C6-AE56-618740CD45F1}"/>
              </a:ext>
            </a:extLst>
          </p:cNvPr>
          <p:cNvSpPr>
            <a:spLocks noGrp="1"/>
          </p:cNvSpPr>
          <p:nvPr>
            <p:ph type="title"/>
          </p:nvPr>
        </p:nvSpPr>
        <p:spPr/>
        <p:txBody>
          <a:bodyPr/>
          <a:lstStyle/>
          <a:p>
            <a:r>
              <a:rPr lang="el-GR" dirty="0"/>
              <a:t>Αναζήτηση Δένδρου </a:t>
            </a:r>
            <a:r>
              <a:rPr lang="en-US" dirty="0"/>
              <a:t>Monte Carlo</a:t>
            </a:r>
          </a:p>
        </p:txBody>
      </p:sp>
      <p:sp>
        <p:nvSpPr>
          <p:cNvPr id="4" name="Footer Placeholder 3">
            <a:extLst>
              <a:ext uri="{FF2B5EF4-FFF2-40B4-BE49-F238E27FC236}">
                <a16:creationId xmlns:a16="http://schemas.microsoft.com/office/drawing/2014/main" id="{6AE074AC-136C-CF40-58D4-4B63D15572B7}"/>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0FCA1395-E5BB-2E8E-C703-8B1F2956A66C}"/>
              </a:ext>
            </a:extLst>
          </p:cNvPr>
          <p:cNvSpPr>
            <a:spLocks noGrp="1"/>
          </p:cNvSpPr>
          <p:nvPr>
            <p:ph type="sldNum" sz="quarter" idx="12"/>
          </p:nvPr>
        </p:nvSpPr>
        <p:spPr/>
        <p:txBody>
          <a:bodyPr/>
          <a:lstStyle/>
          <a:p>
            <a:fld id="{4A5FD5C5-F3F1-4CEE-AFB8-2E115A69CE90}" type="slidenum">
              <a:rPr lang="en-US" smtClean="0"/>
              <a:t>118</a:t>
            </a:fld>
            <a:endParaRPr lang="en-US"/>
          </a:p>
        </p:txBody>
      </p:sp>
      <p:sp>
        <p:nvSpPr>
          <p:cNvPr id="9" name="Content Placeholder 8">
            <a:extLst>
              <a:ext uri="{FF2B5EF4-FFF2-40B4-BE49-F238E27FC236}">
                <a16:creationId xmlns:a16="http://schemas.microsoft.com/office/drawing/2014/main" id="{747394B0-036D-76CF-BE89-BC5A19FA9ED4}"/>
              </a:ext>
            </a:extLst>
          </p:cNvPr>
          <p:cNvSpPr>
            <a:spLocks noGrp="1"/>
          </p:cNvSpPr>
          <p:nvPr>
            <p:ph idx="1"/>
          </p:nvPr>
        </p:nvSpPr>
        <p:spPr/>
        <p:txBody>
          <a:bodyPr>
            <a:normAutofit fontScale="85000" lnSpcReduction="10000"/>
          </a:bodyPr>
          <a:lstStyle/>
          <a:p>
            <a:r>
              <a:rPr lang="el-GR" dirty="0"/>
              <a:t>Υπάρχουν παιχνίδια στα οποία ο </a:t>
            </a:r>
            <a:r>
              <a:rPr lang="el-GR" b="1" dirty="0"/>
              <a:t>παράγοντας διακλάδωσης είναι μεγάλος. </a:t>
            </a:r>
            <a:r>
              <a:rPr lang="el-GR" dirty="0"/>
              <a:t>Για παράδειγμα, στο παιχνίδι στρατηγικής </a:t>
            </a:r>
            <a:r>
              <a:rPr lang="en-US" b="1" dirty="0"/>
              <a:t>Go</a:t>
            </a:r>
            <a:r>
              <a:rPr lang="en-US" dirty="0"/>
              <a:t> </a:t>
            </a:r>
            <a:r>
              <a:rPr lang="el-GR" dirty="0"/>
              <a:t>ξεκινάει από 361, το οποίο σημαίνει ότι η αναζήτηση άλφα-βήτα θα περιοριστεί σε 4 ή 5 στρώσεις.</a:t>
            </a:r>
            <a:endParaRPr lang="en-US" dirty="0"/>
          </a:p>
          <a:p>
            <a:endParaRPr lang="en-US" dirty="0"/>
          </a:p>
          <a:p>
            <a:r>
              <a:rPr lang="el-GR" dirty="0"/>
              <a:t>Για να αντιμετωπίσουν αυτό το θέμα, τα σύγχρονα προγράμματα </a:t>
            </a:r>
            <a:r>
              <a:rPr lang="en-US" dirty="0"/>
              <a:t>Go </a:t>
            </a:r>
            <a:r>
              <a:rPr lang="el-GR" dirty="0"/>
              <a:t>έχουν εγκαταλείψει την αναζήτηση άλφα-βήτα και πλέον χρησιμοποιούν την τεχνική που λέγεται </a:t>
            </a:r>
            <a:r>
              <a:rPr lang="el-GR" b="1" dirty="0"/>
              <a:t>αναζήτηση δένδρου </a:t>
            </a:r>
            <a:r>
              <a:rPr lang="en-US" b="1" dirty="0"/>
              <a:t>Monte Carlo</a:t>
            </a:r>
            <a:r>
              <a:rPr lang="el-GR" b="1" dirty="0"/>
              <a:t> (</a:t>
            </a:r>
            <a:r>
              <a:rPr lang="en-US" b="1" dirty="0"/>
              <a:t>Monte Carlo tree search).</a:t>
            </a:r>
            <a:endParaRPr lang="el-GR" b="1" dirty="0"/>
          </a:p>
          <a:p>
            <a:endParaRPr lang="en-US" dirty="0"/>
          </a:p>
        </p:txBody>
      </p:sp>
      <p:pic>
        <p:nvPicPr>
          <p:cNvPr id="11" name="Picture 10" descr="A picture containing floor, indoor&#10;&#10;Description automatically generated">
            <a:extLst>
              <a:ext uri="{FF2B5EF4-FFF2-40B4-BE49-F238E27FC236}">
                <a16:creationId xmlns:a16="http://schemas.microsoft.com/office/drawing/2014/main" id="{9C1FE30E-44BA-2601-14B8-0762C7611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140968"/>
            <a:ext cx="895858" cy="867489"/>
          </a:xfrm>
          <a:prstGeom prst="rect">
            <a:avLst/>
          </a:prstGeom>
        </p:spPr>
      </p:pic>
    </p:spTree>
    <p:extLst>
      <p:ext uri="{BB962C8B-B14F-4D97-AF65-F5344CB8AC3E}">
        <p14:creationId xmlns:p14="http://schemas.microsoft.com/office/powerpoint/2010/main" val="28985681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A5A1-072C-509B-FF60-BF13D3AD203D}"/>
              </a:ext>
            </a:extLst>
          </p:cNvPr>
          <p:cNvSpPr>
            <a:spLocks noGrp="1"/>
          </p:cNvSpPr>
          <p:nvPr>
            <p:ph type="title"/>
          </p:nvPr>
        </p:nvSpPr>
        <p:spPr/>
        <p:txBody>
          <a:bodyPr/>
          <a:lstStyle/>
          <a:p>
            <a:r>
              <a:rPr lang="el-GR" dirty="0"/>
              <a:t>Προσομοιώσεις</a:t>
            </a:r>
            <a:endParaRPr lang="en-US" dirty="0"/>
          </a:p>
        </p:txBody>
      </p:sp>
      <p:sp>
        <p:nvSpPr>
          <p:cNvPr id="3" name="Content Placeholder 2">
            <a:extLst>
              <a:ext uri="{FF2B5EF4-FFF2-40B4-BE49-F238E27FC236}">
                <a16:creationId xmlns:a16="http://schemas.microsoft.com/office/drawing/2014/main" id="{062910CA-FBDA-6147-4A1C-53423498D4FC}"/>
              </a:ext>
            </a:extLst>
          </p:cNvPr>
          <p:cNvSpPr>
            <a:spLocks noGrp="1"/>
          </p:cNvSpPr>
          <p:nvPr>
            <p:ph idx="1"/>
          </p:nvPr>
        </p:nvSpPr>
        <p:spPr/>
        <p:txBody>
          <a:bodyPr>
            <a:normAutofit fontScale="70000" lnSpcReduction="20000"/>
          </a:bodyPr>
          <a:lstStyle/>
          <a:p>
            <a:r>
              <a:rPr lang="el-GR" dirty="0"/>
              <a:t>Η βασική ιδέα της αναζήτησης δένδρου </a:t>
            </a:r>
            <a:r>
              <a:rPr lang="en-US" dirty="0"/>
              <a:t>Monte Carlo </a:t>
            </a:r>
            <a:r>
              <a:rPr lang="el-GR" dirty="0"/>
              <a:t>είναι ότι</a:t>
            </a:r>
            <a:r>
              <a:rPr lang="en-US" dirty="0"/>
              <a:t> </a:t>
            </a:r>
            <a:r>
              <a:rPr lang="el-GR" dirty="0"/>
              <a:t>δεν χρησιμοποιείται κάποια συνάρτηση αξιολόγησης. Η </a:t>
            </a:r>
            <a:r>
              <a:rPr lang="el-GR" b="1" dirty="0"/>
              <a:t>τιμή μιας κατάστασης</a:t>
            </a:r>
            <a:r>
              <a:rPr lang="el-GR" dirty="0"/>
              <a:t> </a:t>
            </a:r>
            <a:r>
              <a:rPr lang="el-GR" b="1" dirty="0"/>
              <a:t>εκτιμάται ως η μέση χρησιμότητα ενός πλήθους προσομοιώσεων (</a:t>
            </a:r>
            <a:r>
              <a:rPr lang="en-US" b="1" dirty="0"/>
              <a:t>simulations, playouts </a:t>
            </a:r>
            <a:r>
              <a:rPr lang="el-GR" b="1" dirty="0"/>
              <a:t>ή </a:t>
            </a:r>
            <a:r>
              <a:rPr lang="en-US" b="1" dirty="0"/>
              <a:t>rollouts)</a:t>
            </a:r>
            <a:r>
              <a:rPr lang="el-GR" dirty="0"/>
              <a:t> ολοκληρωμένων παιχνιδιών που ξεκινούν από την κατάσταση αυτή.</a:t>
            </a:r>
            <a:endParaRPr lang="en-US" dirty="0"/>
          </a:p>
          <a:p>
            <a:r>
              <a:rPr lang="el-GR" dirty="0"/>
              <a:t>Σε μια προσομοίωση, επιλέγεται πρώτα η κίνηση για τον ένα παίκτη, μετά η κίνηση για τον άλλο, και αυτό συνεχίζεται μέχρι να φτάσουμε σε μια τερματική κατάσταση.</a:t>
            </a:r>
          </a:p>
          <a:p>
            <a:r>
              <a:rPr lang="el-GR" dirty="0"/>
              <a:t>Σε αυτό το σημείο, οι κανόνες του παιχνιδιού (και όχι οι επιρρεπείς σε λάθη </a:t>
            </a:r>
            <a:r>
              <a:rPr lang="el-GR" dirty="0" err="1"/>
              <a:t>ευρετικές</a:t>
            </a:r>
            <a:r>
              <a:rPr lang="el-GR" dirty="0"/>
              <a:t> μέθοδοι) καθορίζουν ποιος κερδίζει ή χάνει και με τι τιμή χρησιμότητας.</a:t>
            </a:r>
          </a:p>
          <a:p>
            <a:r>
              <a:rPr lang="el-GR" dirty="0"/>
              <a:t>Για παιχνίδια στα οποία τα μοναδικά αποτελέσματα είναι νίκη ή ήττα, </a:t>
            </a:r>
            <a:r>
              <a:rPr lang="el-GR" b="1" dirty="0"/>
              <a:t>η μέση χρησιμότητα είναι ίδια με το ποσοστό νικών.</a:t>
            </a:r>
            <a:endParaRPr lang="en-US" b="1" dirty="0"/>
          </a:p>
        </p:txBody>
      </p:sp>
      <p:sp>
        <p:nvSpPr>
          <p:cNvPr id="4" name="Footer Placeholder 3">
            <a:extLst>
              <a:ext uri="{FF2B5EF4-FFF2-40B4-BE49-F238E27FC236}">
                <a16:creationId xmlns:a16="http://schemas.microsoft.com/office/drawing/2014/main" id="{7A0CC463-E2D5-7793-10B6-71CF5724CE6F}"/>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847BF6D6-4FF8-6ACA-E8B6-C14E80A465C6}"/>
              </a:ext>
            </a:extLst>
          </p:cNvPr>
          <p:cNvSpPr>
            <a:spLocks noGrp="1"/>
          </p:cNvSpPr>
          <p:nvPr>
            <p:ph type="sldNum" sz="quarter" idx="12"/>
          </p:nvPr>
        </p:nvSpPr>
        <p:spPr/>
        <p:txBody>
          <a:bodyPr/>
          <a:lstStyle/>
          <a:p>
            <a:fld id="{4A5FD5C5-F3F1-4CEE-AFB8-2E115A69CE90}" type="slidenum">
              <a:rPr lang="en-US" smtClean="0"/>
              <a:t>119</a:t>
            </a:fld>
            <a:endParaRPr lang="en-US"/>
          </a:p>
        </p:txBody>
      </p:sp>
    </p:spTree>
    <p:extLst>
      <p:ext uri="{BB962C8B-B14F-4D97-AF65-F5344CB8AC3E}">
        <p14:creationId xmlns:p14="http://schemas.microsoft.com/office/powerpoint/2010/main" val="378981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Παρατηρήσεις</a:t>
            </a:r>
            <a:endParaRPr lang="en-US" dirty="0"/>
          </a:p>
        </p:txBody>
      </p:sp>
      <p:sp>
        <p:nvSpPr>
          <p:cNvPr id="3" name="Content Placeholder 2"/>
          <p:cNvSpPr>
            <a:spLocks noGrp="1"/>
          </p:cNvSpPr>
          <p:nvPr>
            <p:ph idx="1"/>
          </p:nvPr>
        </p:nvSpPr>
        <p:spPr/>
        <p:txBody>
          <a:bodyPr/>
          <a:lstStyle/>
          <a:p>
            <a:r>
              <a:rPr lang="el-GR" dirty="0"/>
              <a:t>Το απλοϊκό αυτό παιχνίδι τελειώνει αφού οι </a:t>
            </a:r>
            <a:r>
              <a:rPr lang="en-US" dirty="0"/>
              <a:t>MAX </a:t>
            </a:r>
            <a:r>
              <a:rPr lang="el-GR" dirty="0"/>
              <a:t>και ΜΙΝ κάνουν από μία κίνηση ο καθένας.</a:t>
            </a:r>
          </a:p>
          <a:p>
            <a:r>
              <a:rPr lang="el-GR" dirty="0"/>
              <a:t>Στη διάλεκτο της θεωρίας παιγνίων, λέμε ότι αυτό το δένδρο έχει βάθος </a:t>
            </a:r>
            <a:r>
              <a:rPr lang="el-GR" b="1" dirty="0"/>
              <a:t>μία κίνηση</a:t>
            </a:r>
            <a:r>
              <a:rPr lang="el-GR" dirty="0"/>
              <a:t>, που αποτελείται από </a:t>
            </a:r>
            <a:r>
              <a:rPr lang="el-GR" b="1" dirty="0"/>
              <a:t>δύο μισές κινήσεις</a:t>
            </a:r>
            <a:r>
              <a:rPr lang="en-US" dirty="0"/>
              <a:t>, </a:t>
            </a:r>
            <a:r>
              <a:rPr lang="el-GR" dirty="0"/>
              <a:t>κάθε μια από τις οποίες ονομάζεται </a:t>
            </a:r>
            <a:r>
              <a:rPr lang="el-GR" b="1" dirty="0"/>
              <a:t>στρώση (</a:t>
            </a:r>
            <a:r>
              <a:rPr lang="en-US" b="1" dirty="0"/>
              <a:t>ply</a:t>
            </a:r>
            <a:r>
              <a:rPr lang="el-GR" b="1" dirty="0"/>
              <a:t>).</a:t>
            </a:r>
            <a:endParaRPr lang="en-US" b="1"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12</a:t>
            </a:fld>
            <a:endParaRPr lang="en-US"/>
          </a:p>
        </p:txBody>
      </p:sp>
    </p:spTree>
    <p:extLst>
      <p:ext uri="{BB962C8B-B14F-4D97-AF65-F5344CB8AC3E}">
        <p14:creationId xmlns:p14="http://schemas.microsoft.com/office/powerpoint/2010/main" val="18047546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08DD-5878-90BD-A5E2-0C467F47E447}"/>
              </a:ext>
            </a:extLst>
          </p:cNvPr>
          <p:cNvSpPr>
            <a:spLocks noGrp="1"/>
          </p:cNvSpPr>
          <p:nvPr>
            <p:ph type="title"/>
          </p:nvPr>
        </p:nvSpPr>
        <p:spPr/>
        <p:txBody>
          <a:bodyPr/>
          <a:lstStyle/>
          <a:p>
            <a:r>
              <a:rPr lang="el-GR" dirty="0"/>
              <a:t>Πολιτικές Παιξίματος</a:t>
            </a:r>
            <a:endParaRPr lang="en-US" dirty="0"/>
          </a:p>
        </p:txBody>
      </p:sp>
      <p:sp>
        <p:nvSpPr>
          <p:cNvPr id="3" name="Content Placeholder 2">
            <a:extLst>
              <a:ext uri="{FF2B5EF4-FFF2-40B4-BE49-F238E27FC236}">
                <a16:creationId xmlns:a16="http://schemas.microsoft.com/office/drawing/2014/main" id="{6C44303E-4A70-DC91-567D-4F9C8414D27C}"/>
              </a:ext>
            </a:extLst>
          </p:cNvPr>
          <p:cNvSpPr>
            <a:spLocks noGrp="1"/>
          </p:cNvSpPr>
          <p:nvPr>
            <p:ph idx="1"/>
          </p:nvPr>
        </p:nvSpPr>
        <p:spPr/>
        <p:txBody>
          <a:bodyPr>
            <a:normAutofit fontScale="70000" lnSpcReduction="20000"/>
          </a:bodyPr>
          <a:lstStyle/>
          <a:p>
            <a:r>
              <a:rPr lang="el-GR" dirty="0"/>
              <a:t>Πως επιλέγουμε τις κινήσεις που θα κάνουμε κατά το παίξιμο;</a:t>
            </a:r>
          </a:p>
          <a:p>
            <a:r>
              <a:rPr lang="el-GR" dirty="0"/>
              <a:t>Για απλά παιχνίδια, μπορούμε να επιλέγουμε απλώς στην τύχη (υποθέτοντας ότι κάνουμε πολλές προσομοιώσεις).</a:t>
            </a:r>
          </a:p>
          <a:p>
            <a:r>
              <a:rPr lang="el-GR" dirty="0"/>
              <a:t>Για πολύπλοκα παιχνίδια, χρειαζόμαστε μια </a:t>
            </a:r>
            <a:r>
              <a:rPr lang="el-GR" b="1" dirty="0"/>
              <a:t>πολιτική παιξίματος (</a:t>
            </a:r>
            <a:r>
              <a:rPr lang="en-US" b="1" dirty="0"/>
              <a:t>playout policy)</a:t>
            </a:r>
            <a:r>
              <a:rPr lang="el-GR" b="1" dirty="0"/>
              <a:t> η οποία ενθαρρύνει τις καλές κινήσεις.</a:t>
            </a:r>
          </a:p>
          <a:p>
            <a:r>
              <a:rPr lang="el-GR" dirty="0"/>
              <a:t>Για το </a:t>
            </a:r>
            <a:r>
              <a:rPr lang="en-US" dirty="0"/>
              <a:t>Go </a:t>
            </a:r>
            <a:r>
              <a:rPr lang="el-GR" dirty="0"/>
              <a:t>και άλλα παιχνίδια, οι πολιτικές παιξίματος μαθαίνονται επιτυχώς από τα αντίστοιχα προγράμματα παίζοντας με τον εαυτό τους χρησιμοποιώντας </a:t>
            </a:r>
            <a:r>
              <a:rPr lang="el-GR" b="1" dirty="0" err="1"/>
              <a:t>νευρωνικά</a:t>
            </a:r>
            <a:r>
              <a:rPr lang="el-GR" b="1" dirty="0"/>
              <a:t> δίκτυα.</a:t>
            </a:r>
            <a:endParaRPr lang="el-GR" dirty="0"/>
          </a:p>
          <a:p>
            <a:r>
              <a:rPr lang="el-GR" dirty="0"/>
              <a:t>Μερικές φορές χρησιμοποιούνται επίσης </a:t>
            </a:r>
            <a:r>
              <a:rPr lang="el-GR" b="1" dirty="0" err="1"/>
              <a:t>ευρετικοί</a:t>
            </a:r>
            <a:r>
              <a:rPr lang="el-GR" b="1" dirty="0"/>
              <a:t> μηχανισμοί</a:t>
            </a:r>
            <a:r>
              <a:rPr lang="el-GR" dirty="0"/>
              <a:t> συγκεκριμένοι για ένα παιχνίδι π.χ., «θεώρησε κινήσεις παρσίματος ενός κομματιού» για το σκάκι.</a:t>
            </a:r>
          </a:p>
          <a:p>
            <a:endParaRPr lang="en-US" dirty="0"/>
          </a:p>
        </p:txBody>
      </p:sp>
      <p:sp>
        <p:nvSpPr>
          <p:cNvPr id="4" name="Footer Placeholder 3">
            <a:extLst>
              <a:ext uri="{FF2B5EF4-FFF2-40B4-BE49-F238E27FC236}">
                <a16:creationId xmlns:a16="http://schemas.microsoft.com/office/drawing/2014/main" id="{9B536C76-9478-7B82-08EA-BBA9A4FDBF24}"/>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276AA315-EAD5-A4AA-CE7C-4E46E6F54053}"/>
              </a:ext>
            </a:extLst>
          </p:cNvPr>
          <p:cNvSpPr>
            <a:spLocks noGrp="1"/>
          </p:cNvSpPr>
          <p:nvPr>
            <p:ph type="sldNum" sz="quarter" idx="12"/>
          </p:nvPr>
        </p:nvSpPr>
        <p:spPr/>
        <p:txBody>
          <a:bodyPr/>
          <a:lstStyle/>
          <a:p>
            <a:fld id="{4A5FD5C5-F3F1-4CEE-AFB8-2E115A69CE90}" type="slidenum">
              <a:rPr lang="en-US" smtClean="0"/>
              <a:t>120</a:t>
            </a:fld>
            <a:endParaRPr lang="en-US"/>
          </a:p>
        </p:txBody>
      </p:sp>
    </p:spTree>
    <p:extLst>
      <p:ext uri="{BB962C8B-B14F-4D97-AF65-F5344CB8AC3E}">
        <p14:creationId xmlns:p14="http://schemas.microsoft.com/office/powerpoint/2010/main" val="12030951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9A6E-56D0-C320-BFB5-0C0DC5DC3D4A}"/>
              </a:ext>
            </a:extLst>
          </p:cNvPr>
          <p:cNvSpPr>
            <a:spLocks noGrp="1"/>
          </p:cNvSpPr>
          <p:nvPr>
            <p:ph type="title"/>
          </p:nvPr>
        </p:nvSpPr>
        <p:spPr/>
        <p:txBody>
          <a:bodyPr/>
          <a:lstStyle/>
          <a:p>
            <a:r>
              <a:rPr lang="el-GR" dirty="0"/>
              <a:t>Αμιγής Αναζήτηση </a:t>
            </a:r>
            <a:r>
              <a:rPr lang="en-US" dirty="0"/>
              <a:t>Monte Carlo</a:t>
            </a:r>
          </a:p>
        </p:txBody>
      </p:sp>
      <p:sp>
        <p:nvSpPr>
          <p:cNvPr id="3" name="Content Placeholder 2">
            <a:extLst>
              <a:ext uri="{FF2B5EF4-FFF2-40B4-BE49-F238E27FC236}">
                <a16:creationId xmlns:a16="http://schemas.microsoft.com/office/drawing/2014/main" id="{33671D66-E8DF-A4A9-A847-723F8187E7B7}"/>
              </a:ext>
            </a:extLst>
          </p:cNvPr>
          <p:cNvSpPr>
            <a:spLocks noGrp="1"/>
          </p:cNvSpPr>
          <p:nvPr>
            <p:ph idx="1"/>
          </p:nvPr>
        </p:nvSpPr>
        <p:spPr/>
        <p:txBody>
          <a:bodyPr>
            <a:normAutofit fontScale="70000" lnSpcReduction="20000"/>
          </a:bodyPr>
          <a:lstStyle/>
          <a:p>
            <a:r>
              <a:rPr lang="el-GR" dirty="0"/>
              <a:t>Αφού θα έχουμε μια πολιτική παιξίματος, πρέπει να αποφασίσουμε </a:t>
            </a:r>
            <a:r>
              <a:rPr lang="el-GR" b="1" dirty="0"/>
              <a:t>από ποιες θέσεις ξεκινάμε τις προσομοιώσεις </a:t>
            </a:r>
            <a:r>
              <a:rPr lang="el-GR" dirty="0"/>
              <a:t>και </a:t>
            </a:r>
            <a:r>
              <a:rPr lang="el-GR" b="1" dirty="0"/>
              <a:t>πόσες προσομοιώσεις κάνουμε από κάθε θέση</a:t>
            </a:r>
            <a:r>
              <a:rPr lang="el-GR" dirty="0"/>
              <a:t>.</a:t>
            </a:r>
          </a:p>
          <a:p>
            <a:r>
              <a:rPr lang="el-GR" dirty="0"/>
              <a:t>Η απλούστερη απάντηση που ονομάζεται </a:t>
            </a:r>
            <a:r>
              <a:rPr lang="el-GR" b="1" dirty="0"/>
              <a:t>αμιγής αναζήτηση </a:t>
            </a:r>
            <a:r>
              <a:rPr lang="en-US" b="1" dirty="0"/>
              <a:t>Monte Carlo (pure Monte Carlo search)</a:t>
            </a:r>
            <a:r>
              <a:rPr lang="en-US" dirty="0"/>
              <a:t> </a:t>
            </a:r>
            <a:r>
              <a:rPr lang="el-GR" dirty="0"/>
              <a:t>είναι να κάνουμε </a:t>
            </a:r>
            <a:r>
              <a:rPr lang="el-GR" i="1" dirty="0"/>
              <a:t>Ν</a:t>
            </a:r>
            <a:r>
              <a:rPr lang="el-GR" dirty="0"/>
              <a:t> προσομοιώσεις ξεκινώντας από την τρέχουσα κατάσταση του παιχνιδιού, και να παρακολουθούμε ποιες από τις δυνατές κινήσεις από την τρέχουσα κατάσταση έχουν το υψηλότερο ποσοστό νικών.</a:t>
            </a:r>
          </a:p>
          <a:p>
            <a:r>
              <a:rPr lang="el-GR" dirty="0"/>
              <a:t>Για μερικά στοχαστικά παιχνίδια αυτή η στρατηγική συγκλίνει σε βέλτιστες αποφάσεις καθώς αυξάνεται το </a:t>
            </a:r>
            <a:r>
              <a:rPr lang="el-GR" i="1" dirty="0"/>
              <a:t>Ν</a:t>
            </a:r>
            <a:r>
              <a:rPr lang="el-GR" dirty="0"/>
              <a:t>, αλλά για τα περισσότερα παιχνίδια δεν επαρκεί – χρειαζόμαστε μια </a:t>
            </a:r>
            <a:r>
              <a:rPr lang="el-GR" b="1" dirty="0"/>
              <a:t>πολιτική επιλογής (</a:t>
            </a:r>
            <a:r>
              <a:rPr lang="en-US" b="1" dirty="0"/>
              <a:t>selection policy)</a:t>
            </a:r>
            <a:r>
              <a:rPr lang="en-US" dirty="0"/>
              <a:t> </a:t>
            </a:r>
            <a:r>
              <a:rPr lang="el-GR" b="1" dirty="0"/>
              <a:t>που εστιάζει επιλεκτικά τους διαθέσιμους υπολογιστικούς πόρους στα σημαντικά τμήματα του δένδρου παιχνιδιού.</a:t>
            </a:r>
            <a:endParaRPr lang="en-US" b="1" dirty="0"/>
          </a:p>
        </p:txBody>
      </p:sp>
      <p:sp>
        <p:nvSpPr>
          <p:cNvPr id="4" name="Footer Placeholder 3">
            <a:extLst>
              <a:ext uri="{FF2B5EF4-FFF2-40B4-BE49-F238E27FC236}">
                <a16:creationId xmlns:a16="http://schemas.microsoft.com/office/drawing/2014/main" id="{9CC769F7-D149-7FF3-E753-4981B03A9E7E}"/>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8031F712-4064-C91E-C91C-38DA9223A621}"/>
              </a:ext>
            </a:extLst>
          </p:cNvPr>
          <p:cNvSpPr>
            <a:spLocks noGrp="1"/>
          </p:cNvSpPr>
          <p:nvPr>
            <p:ph type="sldNum" sz="quarter" idx="12"/>
          </p:nvPr>
        </p:nvSpPr>
        <p:spPr/>
        <p:txBody>
          <a:bodyPr/>
          <a:lstStyle/>
          <a:p>
            <a:fld id="{4A5FD5C5-F3F1-4CEE-AFB8-2E115A69CE90}" type="slidenum">
              <a:rPr lang="en-US" smtClean="0"/>
              <a:t>121</a:t>
            </a:fld>
            <a:endParaRPr lang="en-US"/>
          </a:p>
        </p:txBody>
      </p:sp>
    </p:spTree>
    <p:extLst>
      <p:ext uri="{BB962C8B-B14F-4D97-AF65-F5344CB8AC3E}">
        <p14:creationId xmlns:p14="http://schemas.microsoft.com/office/powerpoint/2010/main" val="42294943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459C-BD36-80D5-6E3B-C55EB6C6ED3D}"/>
              </a:ext>
            </a:extLst>
          </p:cNvPr>
          <p:cNvSpPr>
            <a:spLocks noGrp="1"/>
          </p:cNvSpPr>
          <p:nvPr>
            <p:ph type="title"/>
          </p:nvPr>
        </p:nvSpPr>
        <p:spPr/>
        <p:txBody>
          <a:bodyPr/>
          <a:lstStyle/>
          <a:p>
            <a:r>
              <a:rPr lang="el-GR" dirty="0"/>
              <a:t>Πολιτική Επιλογής</a:t>
            </a:r>
            <a:endParaRPr lang="en-US" dirty="0"/>
          </a:p>
        </p:txBody>
      </p:sp>
      <p:sp>
        <p:nvSpPr>
          <p:cNvPr id="3" name="Content Placeholder 2">
            <a:extLst>
              <a:ext uri="{FF2B5EF4-FFF2-40B4-BE49-F238E27FC236}">
                <a16:creationId xmlns:a16="http://schemas.microsoft.com/office/drawing/2014/main" id="{152034AD-D095-66D7-2BFD-1B4873A4969B}"/>
              </a:ext>
            </a:extLst>
          </p:cNvPr>
          <p:cNvSpPr>
            <a:spLocks noGrp="1"/>
          </p:cNvSpPr>
          <p:nvPr>
            <p:ph idx="1"/>
          </p:nvPr>
        </p:nvSpPr>
        <p:spPr/>
        <p:txBody>
          <a:bodyPr>
            <a:normAutofit fontScale="92500"/>
          </a:bodyPr>
          <a:lstStyle/>
          <a:p>
            <a:r>
              <a:rPr lang="el-GR" dirty="0"/>
              <a:t>Η πολιτική επιλογής πρέπει να εξισορροπεί δύο παράγοντες: την </a:t>
            </a:r>
            <a:r>
              <a:rPr lang="el-GR" b="1" dirty="0"/>
              <a:t>εξερεύνηση</a:t>
            </a:r>
            <a:r>
              <a:rPr lang="el-GR" dirty="0"/>
              <a:t> των καταστάσεων για τις οποίες έχουν γίνει λίγες προσομοιώσεις, και την </a:t>
            </a:r>
            <a:r>
              <a:rPr lang="el-GR" b="1" dirty="0"/>
              <a:t>εκμετάλλευση</a:t>
            </a:r>
            <a:r>
              <a:rPr lang="el-GR" dirty="0"/>
              <a:t> των καταστάσεων που τα έχουν πάει καλά σε παλαιότερες προσομοιώσεις, ώστε να έχουμε μια ακριβή εκτίμηση της αξίας τους.</a:t>
            </a:r>
          </a:p>
          <a:p>
            <a:r>
              <a:rPr lang="el-GR" dirty="0"/>
              <a:t>Υπάρχει ένα </a:t>
            </a:r>
            <a:r>
              <a:rPr lang="el-GR" b="1" dirty="0"/>
              <a:t>αντιστάθμισμα </a:t>
            </a:r>
            <a:r>
              <a:rPr lang="en-US" b="1" dirty="0"/>
              <a:t>(tradeoff) </a:t>
            </a:r>
            <a:r>
              <a:rPr lang="el-GR" dirty="0"/>
              <a:t>ανάμεσα στην εξερεύνηση και την εκμετάλλευση.</a:t>
            </a:r>
          </a:p>
          <a:p>
            <a:endParaRPr lang="en-US" dirty="0"/>
          </a:p>
        </p:txBody>
      </p:sp>
      <p:sp>
        <p:nvSpPr>
          <p:cNvPr id="4" name="Footer Placeholder 3">
            <a:extLst>
              <a:ext uri="{FF2B5EF4-FFF2-40B4-BE49-F238E27FC236}">
                <a16:creationId xmlns:a16="http://schemas.microsoft.com/office/drawing/2014/main" id="{B460F2C8-57D8-A919-B05F-9ADAB6912CF7}"/>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0E0F1232-0768-7B38-0348-AD6FE917630E}"/>
              </a:ext>
            </a:extLst>
          </p:cNvPr>
          <p:cNvSpPr>
            <a:spLocks noGrp="1"/>
          </p:cNvSpPr>
          <p:nvPr>
            <p:ph type="sldNum" sz="quarter" idx="12"/>
          </p:nvPr>
        </p:nvSpPr>
        <p:spPr/>
        <p:txBody>
          <a:bodyPr/>
          <a:lstStyle/>
          <a:p>
            <a:fld id="{4A5FD5C5-F3F1-4CEE-AFB8-2E115A69CE90}" type="slidenum">
              <a:rPr lang="en-US" smtClean="0"/>
              <a:t>122</a:t>
            </a:fld>
            <a:endParaRPr lang="en-US"/>
          </a:p>
        </p:txBody>
      </p:sp>
    </p:spTree>
    <p:extLst>
      <p:ext uri="{BB962C8B-B14F-4D97-AF65-F5344CB8AC3E}">
        <p14:creationId xmlns:p14="http://schemas.microsoft.com/office/powerpoint/2010/main" val="17204885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AFE4-C80D-1CA5-9E19-6A07B675FBE6}"/>
              </a:ext>
            </a:extLst>
          </p:cNvPr>
          <p:cNvSpPr>
            <a:spLocks noGrp="1"/>
          </p:cNvSpPr>
          <p:nvPr>
            <p:ph type="title"/>
          </p:nvPr>
        </p:nvSpPr>
        <p:spPr/>
        <p:txBody>
          <a:bodyPr>
            <a:normAutofit fontScale="90000"/>
          </a:bodyPr>
          <a:lstStyle/>
          <a:p>
            <a:r>
              <a:rPr lang="el-GR" dirty="0"/>
              <a:t>Αναζήτηση Δένδρου </a:t>
            </a:r>
            <a:r>
              <a:rPr lang="en-US" dirty="0"/>
              <a:t>Monte Carlo – </a:t>
            </a:r>
            <a:r>
              <a:rPr lang="el-GR" dirty="0"/>
              <a:t>Ο Αλγόριθμος</a:t>
            </a:r>
            <a:endParaRPr lang="en-US" dirty="0"/>
          </a:p>
        </p:txBody>
      </p:sp>
      <p:sp>
        <p:nvSpPr>
          <p:cNvPr id="3" name="Content Placeholder 2">
            <a:extLst>
              <a:ext uri="{FF2B5EF4-FFF2-40B4-BE49-F238E27FC236}">
                <a16:creationId xmlns:a16="http://schemas.microsoft.com/office/drawing/2014/main" id="{16F6FCBA-E8AA-1B46-7C24-78F9F8CA5D9C}"/>
              </a:ext>
            </a:extLst>
          </p:cNvPr>
          <p:cNvSpPr>
            <a:spLocks noGrp="1"/>
          </p:cNvSpPr>
          <p:nvPr>
            <p:ph idx="1"/>
          </p:nvPr>
        </p:nvSpPr>
        <p:spPr/>
        <p:txBody>
          <a:bodyPr>
            <a:normAutofit fontScale="92500" lnSpcReduction="10000"/>
          </a:bodyPr>
          <a:lstStyle/>
          <a:p>
            <a:r>
              <a:rPr lang="el-GR" dirty="0"/>
              <a:t>Η αναζήτηση δένδρου </a:t>
            </a:r>
            <a:r>
              <a:rPr lang="en-US" dirty="0"/>
              <a:t>Monte Carlo </a:t>
            </a:r>
            <a:r>
              <a:rPr lang="el-GR" dirty="0"/>
              <a:t>επιτυγχάνει αυτή την εξισορρόπηση ως εξής. Σε κάθε κόμβο του δένδρου παιχνιδιού (που φυσικά αντιστοιχεί σε μια κατάσταση), δημιουργεί ένα </a:t>
            </a:r>
            <a:r>
              <a:rPr lang="el-GR" b="1" dirty="0"/>
              <a:t>δένδρο αναζήτησης </a:t>
            </a:r>
            <a:r>
              <a:rPr lang="el-GR" dirty="0"/>
              <a:t>και το επεκτείνει με επαναλήψεις των παρακάτω τεσσάρων βημάτων:</a:t>
            </a:r>
          </a:p>
          <a:p>
            <a:pPr lvl="1"/>
            <a:r>
              <a:rPr lang="el-GR" b="1" dirty="0"/>
              <a:t>Επιλογή</a:t>
            </a:r>
          </a:p>
          <a:p>
            <a:pPr lvl="1"/>
            <a:r>
              <a:rPr lang="el-GR" b="1" dirty="0"/>
              <a:t>Επέκταση</a:t>
            </a:r>
          </a:p>
          <a:p>
            <a:pPr lvl="1"/>
            <a:r>
              <a:rPr lang="el-GR" b="1" dirty="0"/>
              <a:t>Προσομοίωση</a:t>
            </a:r>
          </a:p>
          <a:p>
            <a:pPr lvl="1"/>
            <a:r>
              <a:rPr lang="el-GR" b="1" dirty="0" err="1"/>
              <a:t>Οπισθοδιάδοση</a:t>
            </a:r>
            <a:endParaRPr lang="en-US" b="1" dirty="0"/>
          </a:p>
        </p:txBody>
      </p:sp>
      <p:sp>
        <p:nvSpPr>
          <p:cNvPr id="4" name="Footer Placeholder 3">
            <a:extLst>
              <a:ext uri="{FF2B5EF4-FFF2-40B4-BE49-F238E27FC236}">
                <a16:creationId xmlns:a16="http://schemas.microsoft.com/office/drawing/2014/main" id="{1E593A06-CE40-F1BC-AE34-387C6D98EECF}"/>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357DEB19-C808-4D8E-F381-23DC964DA0D0}"/>
              </a:ext>
            </a:extLst>
          </p:cNvPr>
          <p:cNvSpPr>
            <a:spLocks noGrp="1"/>
          </p:cNvSpPr>
          <p:nvPr>
            <p:ph type="sldNum" sz="quarter" idx="12"/>
          </p:nvPr>
        </p:nvSpPr>
        <p:spPr/>
        <p:txBody>
          <a:bodyPr/>
          <a:lstStyle/>
          <a:p>
            <a:fld id="{4A5FD5C5-F3F1-4CEE-AFB8-2E115A69CE90}" type="slidenum">
              <a:rPr lang="en-US" smtClean="0"/>
              <a:t>123</a:t>
            </a:fld>
            <a:endParaRPr lang="en-US"/>
          </a:p>
        </p:txBody>
      </p:sp>
    </p:spTree>
    <p:extLst>
      <p:ext uri="{BB962C8B-B14F-4D97-AF65-F5344CB8AC3E}">
        <p14:creationId xmlns:p14="http://schemas.microsoft.com/office/powerpoint/2010/main" val="771069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E8CA-6138-E5EF-D0CB-AEA3C5A06A47}"/>
              </a:ext>
            </a:extLst>
          </p:cNvPr>
          <p:cNvSpPr>
            <a:spLocks noGrp="1"/>
          </p:cNvSpPr>
          <p:nvPr>
            <p:ph type="title"/>
          </p:nvPr>
        </p:nvSpPr>
        <p:spPr/>
        <p:txBody>
          <a:bodyPr/>
          <a:lstStyle/>
          <a:p>
            <a:r>
              <a:rPr lang="el-GR" dirty="0"/>
              <a:t>Παράδειγμα</a:t>
            </a:r>
            <a:endParaRPr lang="en-US" dirty="0"/>
          </a:p>
        </p:txBody>
      </p:sp>
      <p:pic>
        <p:nvPicPr>
          <p:cNvPr id="7" name="Content Placeholder 6" descr="Diagram, schematic&#10;&#10;Description automatically generated">
            <a:extLst>
              <a:ext uri="{FF2B5EF4-FFF2-40B4-BE49-F238E27FC236}">
                <a16:creationId xmlns:a16="http://schemas.microsoft.com/office/drawing/2014/main" id="{4294D769-6520-1ACF-761F-6E8DB9B26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55458"/>
            <a:ext cx="8229600" cy="3415446"/>
          </a:xfrm>
        </p:spPr>
      </p:pic>
      <p:sp>
        <p:nvSpPr>
          <p:cNvPr id="4" name="Footer Placeholder 3">
            <a:extLst>
              <a:ext uri="{FF2B5EF4-FFF2-40B4-BE49-F238E27FC236}">
                <a16:creationId xmlns:a16="http://schemas.microsoft.com/office/drawing/2014/main" id="{DB1D446B-1D44-948C-A925-D7BA02B3C1AC}"/>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9E77E6C6-AB26-1406-3172-2D152131BC81}"/>
              </a:ext>
            </a:extLst>
          </p:cNvPr>
          <p:cNvSpPr>
            <a:spLocks noGrp="1"/>
          </p:cNvSpPr>
          <p:nvPr>
            <p:ph type="sldNum" sz="quarter" idx="12"/>
          </p:nvPr>
        </p:nvSpPr>
        <p:spPr/>
        <p:txBody>
          <a:bodyPr/>
          <a:lstStyle/>
          <a:p>
            <a:fld id="{4A5FD5C5-F3F1-4CEE-AFB8-2E115A69CE90}" type="slidenum">
              <a:rPr lang="en-US" smtClean="0"/>
              <a:t>124</a:t>
            </a:fld>
            <a:endParaRPr lang="en-US"/>
          </a:p>
        </p:txBody>
      </p:sp>
    </p:spTree>
    <p:extLst>
      <p:ext uri="{BB962C8B-B14F-4D97-AF65-F5344CB8AC3E}">
        <p14:creationId xmlns:p14="http://schemas.microsoft.com/office/powerpoint/2010/main" val="14972012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A50A-B088-8682-74BA-4CB2089B7709}"/>
              </a:ext>
            </a:extLst>
          </p:cNvPr>
          <p:cNvSpPr>
            <a:spLocks noGrp="1"/>
          </p:cNvSpPr>
          <p:nvPr>
            <p:ph type="title"/>
          </p:nvPr>
        </p:nvSpPr>
        <p:spPr/>
        <p:txBody>
          <a:bodyPr/>
          <a:lstStyle/>
          <a:p>
            <a:r>
              <a:rPr lang="el-GR" dirty="0"/>
              <a:t>Επιλογή</a:t>
            </a:r>
            <a:endParaRPr lang="en-US" dirty="0"/>
          </a:p>
        </p:txBody>
      </p:sp>
      <p:sp>
        <p:nvSpPr>
          <p:cNvPr id="3" name="Content Placeholder 2">
            <a:extLst>
              <a:ext uri="{FF2B5EF4-FFF2-40B4-BE49-F238E27FC236}">
                <a16:creationId xmlns:a16="http://schemas.microsoft.com/office/drawing/2014/main" id="{6CF3258F-2BC8-FE83-AF5A-BC7AC6C8FFB9}"/>
              </a:ext>
            </a:extLst>
          </p:cNvPr>
          <p:cNvSpPr>
            <a:spLocks noGrp="1"/>
          </p:cNvSpPr>
          <p:nvPr>
            <p:ph idx="1"/>
          </p:nvPr>
        </p:nvSpPr>
        <p:spPr/>
        <p:txBody>
          <a:bodyPr>
            <a:normAutofit fontScale="62500" lnSpcReduction="20000"/>
          </a:bodyPr>
          <a:lstStyle/>
          <a:p>
            <a:r>
              <a:rPr lang="el-GR" b="1" dirty="0"/>
              <a:t>Ξεκινώντας από τη ρίζα του δένδρου αναζήτησης, επιλέγουμε μια κίνηση </a:t>
            </a:r>
            <a:r>
              <a:rPr lang="el-GR" dirty="0"/>
              <a:t>(η οποία ενδείκνυται από την πολιτική επιλογής) που οδηγεί σε ένα διάδοχο κόμβο και </a:t>
            </a:r>
            <a:r>
              <a:rPr lang="el-GR" b="1" dirty="0"/>
              <a:t>επαναλαμβάνουμε αυτή τη διαδικασία</a:t>
            </a:r>
            <a:r>
              <a:rPr lang="el-GR" dirty="0"/>
              <a:t> διατρέχοντας προς τα κάτω το δένδρο μέχρι ένα φύλλο.</a:t>
            </a:r>
          </a:p>
          <a:p>
            <a:r>
              <a:rPr lang="el-GR" dirty="0"/>
              <a:t>Στο προηγούμενο παράδειγμα φαίνεται ένα δένδρο αναζήτησης με τη </a:t>
            </a:r>
            <a:r>
              <a:rPr lang="el-GR" b="1" dirty="0"/>
              <a:t>ρίζα</a:t>
            </a:r>
            <a:r>
              <a:rPr lang="el-GR" dirty="0"/>
              <a:t> να αναπαριστά μια κατάσταση όπου ο Λευκός έχει μόλις κάνει μια κίνηση και έχει κερδίσει 37/100 παιξίματα που έχουν γίνει μέχρι στιγμής.</a:t>
            </a:r>
          </a:p>
          <a:p>
            <a:r>
              <a:rPr lang="el-GR" dirty="0"/>
              <a:t>Το </a:t>
            </a:r>
            <a:r>
              <a:rPr lang="el-GR" b="1" dirty="0"/>
              <a:t>παχύ βέλος </a:t>
            </a:r>
            <a:r>
              <a:rPr lang="el-GR" dirty="0"/>
              <a:t>δείχνει την επιλογή κίνησης από τον Μαύρο που οδηγεί σε ένα κόμβο στο οποίο Μαύρος έχει κερδίσει 60/79 παιξίματα. Εδώ έχουμε ένα παράδειγμα </a:t>
            </a:r>
            <a:r>
              <a:rPr lang="el-GR" b="1" dirty="0"/>
              <a:t>εκμετάλλευσης</a:t>
            </a:r>
            <a:r>
              <a:rPr lang="el-GR" dirty="0"/>
              <a:t> επειδή αυτή η κίνηση έχει το καλύτερο ποσοστό νικών ανάμεσα στις τρεις διαθέσιμες. Θα μπορούσαμε όμως να κάνουμε </a:t>
            </a:r>
            <a:r>
              <a:rPr lang="el-GR" b="1" dirty="0"/>
              <a:t>εξερεύνηση</a:t>
            </a:r>
            <a:r>
              <a:rPr lang="el-GR" dirty="0"/>
              <a:t> και να επιλέξουμε την 2/11 με την ελπίδα να αποδειχτεί καλύτερη αφού αποκτήσουμε περισσότερες πληροφορίες για τον αντίστοιχο κόμβο.</a:t>
            </a:r>
          </a:p>
          <a:p>
            <a:r>
              <a:rPr lang="el-GR" dirty="0"/>
              <a:t>Συνεχίζουμε να κάνουμε επιλογή μέχρι να φτάσουμε στον </a:t>
            </a:r>
            <a:r>
              <a:rPr lang="el-GR" b="1" dirty="0"/>
              <a:t>κόμβο-φύλλο </a:t>
            </a:r>
            <a:r>
              <a:rPr lang="el-GR" dirty="0"/>
              <a:t>με την ένδειξη 27/35.</a:t>
            </a:r>
          </a:p>
          <a:p>
            <a:endParaRPr lang="en-US" dirty="0"/>
          </a:p>
        </p:txBody>
      </p:sp>
      <p:sp>
        <p:nvSpPr>
          <p:cNvPr id="4" name="Footer Placeholder 3">
            <a:extLst>
              <a:ext uri="{FF2B5EF4-FFF2-40B4-BE49-F238E27FC236}">
                <a16:creationId xmlns:a16="http://schemas.microsoft.com/office/drawing/2014/main" id="{D2C36B0C-D765-049A-C7EF-14D7ABCC05E1}"/>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72360EF3-8CC7-99C9-703E-24132853191F}"/>
              </a:ext>
            </a:extLst>
          </p:cNvPr>
          <p:cNvSpPr>
            <a:spLocks noGrp="1"/>
          </p:cNvSpPr>
          <p:nvPr>
            <p:ph type="sldNum" sz="quarter" idx="12"/>
          </p:nvPr>
        </p:nvSpPr>
        <p:spPr/>
        <p:txBody>
          <a:bodyPr/>
          <a:lstStyle/>
          <a:p>
            <a:fld id="{4A5FD5C5-F3F1-4CEE-AFB8-2E115A69CE90}" type="slidenum">
              <a:rPr lang="en-US" smtClean="0"/>
              <a:t>125</a:t>
            </a:fld>
            <a:endParaRPr lang="en-US"/>
          </a:p>
        </p:txBody>
      </p:sp>
    </p:spTree>
    <p:extLst>
      <p:ext uri="{BB962C8B-B14F-4D97-AF65-F5344CB8AC3E}">
        <p14:creationId xmlns:p14="http://schemas.microsoft.com/office/powerpoint/2010/main" val="40623104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4B2C-4C0A-B008-5D33-66687424D5BA}"/>
              </a:ext>
            </a:extLst>
          </p:cNvPr>
          <p:cNvSpPr>
            <a:spLocks noGrp="1"/>
          </p:cNvSpPr>
          <p:nvPr>
            <p:ph type="title"/>
          </p:nvPr>
        </p:nvSpPr>
        <p:spPr/>
        <p:txBody>
          <a:bodyPr/>
          <a:lstStyle/>
          <a:p>
            <a:r>
              <a:rPr lang="el-GR" dirty="0"/>
              <a:t>Επέκταση</a:t>
            </a:r>
            <a:endParaRPr lang="en-US" dirty="0"/>
          </a:p>
        </p:txBody>
      </p:sp>
      <p:sp>
        <p:nvSpPr>
          <p:cNvPr id="3" name="Content Placeholder 2">
            <a:extLst>
              <a:ext uri="{FF2B5EF4-FFF2-40B4-BE49-F238E27FC236}">
                <a16:creationId xmlns:a16="http://schemas.microsoft.com/office/drawing/2014/main" id="{3F2507EA-0B21-0BED-018C-69082B771C24}"/>
              </a:ext>
            </a:extLst>
          </p:cNvPr>
          <p:cNvSpPr>
            <a:spLocks noGrp="1"/>
          </p:cNvSpPr>
          <p:nvPr>
            <p:ph idx="1"/>
          </p:nvPr>
        </p:nvSpPr>
        <p:spPr/>
        <p:txBody>
          <a:bodyPr/>
          <a:lstStyle/>
          <a:p>
            <a:r>
              <a:rPr lang="el-GR" dirty="0"/>
              <a:t>Επεκτείνουμε το δένδρο αναζήτησης δημιουργώντας ένα </a:t>
            </a:r>
            <a:r>
              <a:rPr lang="el-GR" b="1" dirty="0"/>
              <a:t>κόμβο-παιδί</a:t>
            </a:r>
            <a:r>
              <a:rPr lang="el-GR" dirty="0"/>
              <a:t> (αντίστοιχο με μια κίνηση) ο οποίος  παίρνει την ετικέτα 0/0.</a:t>
            </a:r>
          </a:p>
          <a:p>
            <a:r>
              <a:rPr lang="el-GR" dirty="0"/>
              <a:t>Σε αυτό το βήμα, ορισμένες εκδόσεις του αλγόριθμου δημιουργούν </a:t>
            </a:r>
            <a:r>
              <a:rPr lang="el-GR" b="1" dirty="0"/>
              <a:t>περισσότερους από ένα κόμβους-παιδιά.</a:t>
            </a:r>
            <a:endParaRPr lang="en-US" b="1" dirty="0"/>
          </a:p>
        </p:txBody>
      </p:sp>
      <p:sp>
        <p:nvSpPr>
          <p:cNvPr id="4" name="Footer Placeholder 3">
            <a:extLst>
              <a:ext uri="{FF2B5EF4-FFF2-40B4-BE49-F238E27FC236}">
                <a16:creationId xmlns:a16="http://schemas.microsoft.com/office/drawing/2014/main" id="{4D685475-2F72-1A7D-9E82-583F90BB75BE}"/>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F3AD1E8F-9BEB-D052-2BA8-551B964D1427}"/>
              </a:ext>
            </a:extLst>
          </p:cNvPr>
          <p:cNvSpPr>
            <a:spLocks noGrp="1"/>
          </p:cNvSpPr>
          <p:nvPr>
            <p:ph type="sldNum" sz="quarter" idx="12"/>
          </p:nvPr>
        </p:nvSpPr>
        <p:spPr/>
        <p:txBody>
          <a:bodyPr/>
          <a:lstStyle/>
          <a:p>
            <a:fld id="{4A5FD5C5-F3F1-4CEE-AFB8-2E115A69CE90}" type="slidenum">
              <a:rPr lang="en-US" smtClean="0"/>
              <a:t>126</a:t>
            </a:fld>
            <a:endParaRPr lang="en-US"/>
          </a:p>
        </p:txBody>
      </p:sp>
    </p:spTree>
    <p:extLst>
      <p:ext uri="{BB962C8B-B14F-4D97-AF65-F5344CB8AC3E}">
        <p14:creationId xmlns:p14="http://schemas.microsoft.com/office/powerpoint/2010/main" val="15615323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DF4B-87D5-5D54-2F7D-7CC74FFA2B16}"/>
              </a:ext>
            </a:extLst>
          </p:cNvPr>
          <p:cNvSpPr>
            <a:spLocks noGrp="1"/>
          </p:cNvSpPr>
          <p:nvPr>
            <p:ph type="title"/>
          </p:nvPr>
        </p:nvSpPr>
        <p:spPr/>
        <p:txBody>
          <a:bodyPr/>
          <a:lstStyle/>
          <a:p>
            <a:r>
              <a:rPr lang="el-GR" dirty="0"/>
              <a:t>Προσομοίωση</a:t>
            </a:r>
            <a:endParaRPr lang="en-US" dirty="0"/>
          </a:p>
        </p:txBody>
      </p:sp>
      <p:sp>
        <p:nvSpPr>
          <p:cNvPr id="3" name="Content Placeholder 2">
            <a:extLst>
              <a:ext uri="{FF2B5EF4-FFF2-40B4-BE49-F238E27FC236}">
                <a16:creationId xmlns:a16="http://schemas.microsoft.com/office/drawing/2014/main" id="{A570770D-3B35-02E4-AE41-96EB168306B2}"/>
              </a:ext>
            </a:extLst>
          </p:cNvPr>
          <p:cNvSpPr>
            <a:spLocks noGrp="1"/>
          </p:cNvSpPr>
          <p:nvPr>
            <p:ph idx="1"/>
          </p:nvPr>
        </p:nvSpPr>
        <p:spPr/>
        <p:txBody>
          <a:bodyPr/>
          <a:lstStyle/>
          <a:p>
            <a:r>
              <a:rPr lang="el-GR" dirty="0"/>
              <a:t>Πραγματοποιούμε ένα παίξιμο από το παιδί που μόλις δημιουργήθηκε επιλέγοντας κινήσεις για τους δύο παίκτες </a:t>
            </a:r>
            <a:r>
              <a:rPr lang="el-GR" b="1" dirty="0"/>
              <a:t>σύμφωνα με την πολιτική παιξίματος.</a:t>
            </a:r>
          </a:p>
          <a:p>
            <a:r>
              <a:rPr lang="el-GR" dirty="0"/>
              <a:t>Οι κινήσεις αυτές </a:t>
            </a:r>
            <a:r>
              <a:rPr lang="el-GR" b="1" dirty="0"/>
              <a:t>δεν καταγράφονται </a:t>
            </a:r>
            <a:r>
              <a:rPr lang="el-GR" dirty="0"/>
              <a:t>στο δένδρο αναζήτησης.</a:t>
            </a:r>
          </a:p>
          <a:p>
            <a:r>
              <a:rPr lang="el-GR" dirty="0"/>
              <a:t>Στο παραπάνω παράδειγμα, η προσομοίωση καταλήγει σε νίκη του Μαύρου.</a:t>
            </a:r>
            <a:endParaRPr lang="en-US" dirty="0"/>
          </a:p>
        </p:txBody>
      </p:sp>
      <p:sp>
        <p:nvSpPr>
          <p:cNvPr id="4" name="Footer Placeholder 3">
            <a:extLst>
              <a:ext uri="{FF2B5EF4-FFF2-40B4-BE49-F238E27FC236}">
                <a16:creationId xmlns:a16="http://schemas.microsoft.com/office/drawing/2014/main" id="{0512BDEC-F924-324F-42D7-A109B7B59218}"/>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1E9BD0F7-DCAE-697F-95A0-F4479B5F7ACF}"/>
              </a:ext>
            </a:extLst>
          </p:cNvPr>
          <p:cNvSpPr>
            <a:spLocks noGrp="1"/>
          </p:cNvSpPr>
          <p:nvPr>
            <p:ph type="sldNum" sz="quarter" idx="12"/>
          </p:nvPr>
        </p:nvSpPr>
        <p:spPr/>
        <p:txBody>
          <a:bodyPr/>
          <a:lstStyle/>
          <a:p>
            <a:fld id="{4A5FD5C5-F3F1-4CEE-AFB8-2E115A69CE90}" type="slidenum">
              <a:rPr lang="en-US" smtClean="0"/>
              <a:t>127</a:t>
            </a:fld>
            <a:endParaRPr lang="en-US"/>
          </a:p>
        </p:txBody>
      </p:sp>
    </p:spTree>
    <p:extLst>
      <p:ext uri="{BB962C8B-B14F-4D97-AF65-F5344CB8AC3E}">
        <p14:creationId xmlns:p14="http://schemas.microsoft.com/office/powerpoint/2010/main" val="1241833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CB6F-3E26-D6D1-1645-53D0BB513C9B}"/>
              </a:ext>
            </a:extLst>
          </p:cNvPr>
          <p:cNvSpPr>
            <a:spLocks noGrp="1"/>
          </p:cNvSpPr>
          <p:nvPr>
            <p:ph type="title"/>
          </p:nvPr>
        </p:nvSpPr>
        <p:spPr/>
        <p:txBody>
          <a:bodyPr/>
          <a:lstStyle/>
          <a:p>
            <a:r>
              <a:rPr lang="el-GR" dirty="0" err="1"/>
              <a:t>Οπισθοδιάδοση</a:t>
            </a:r>
            <a:endParaRPr lang="en-US" dirty="0"/>
          </a:p>
        </p:txBody>
      </p:sp>
      <p:sp>
        <p:nvSpPr>
          <p:cNvPr id="3" name="Content Placeholder 2">
            <a:extLst>
              <a:ext uri="{FF2B5EF4-FFF2-40B4-BE49-F238E27FC236}">
                <a16:creationId xmlns:a16="http://schemas.microsoft.com/office/drawing/2014/main" id="{BB2CFABB-6BFC-1AC2-0202-D143AEE76A51}"/>
              </a:ext>
            </a:extLst>
          </p:cNvPr>
          <p:cNvSpPr>
            <a:spLocks noGrp="1"/>
          </p:cNvSpPr>
          <p:nvPr>
            <p:ph idx="1"/>
          </p:nvPr>
        </p:nvSpPr>
        <p:spPr/>
        <p:txBody>
          <a:bodyPr>
            <a:normAutofit fontScale="92500" lnSpcReduction="10000"/>
          </a:bodyPr>
          <a:lstStyle/>
          <a:p>
            <a:r>
              <a:rPr lang="el-GR" dirty="0"/>
              <a:t>Στο βήμα αυτό χρησιμοποιούμε το αποτέλεσμα της προσομοίωσης για να </a:t>
            </a:r>
            <a:r>
              <a:rPr lang="el-GR" b="1" dirty="0"/>
              <a:t>ενημερώσουμε όλους τους κόμβους του δένδρου αναζήτησης προς τα πάνω μέχρι τη ρίζα.</a:t>
            </a:r>
          </a:p>
          <a:p>
            <a:r>
              <a:rPr lang="el-GR" dirty="0"/>
              <a:t>Επειδή κέρδισε ο Μαύρος το παίξιμο, αυξάνεται ο αριθμός των νικών όσο και ο αριθμός των παιξιμάτων για τους κόμβους που αντιστοιχούν στον Μαύρο.</a:t>
            </a:r>
          </a:p>
          <a:p>
            <a:r>
              <a:rPr lang="el-GR" dirty="0"/>
              <a:t>Για τον Λευκό, αυξάνεται απλώς ο αριθμός των παιξιμάτων στους αντίστοιχους κόμβους.</a:t>
            </a:r>
          </a:p>
          <a:p>
            <a:endParaRPr lang="en-US" dirty="0"/>
          </a:p>
        </p:txBody>
      </p:sp>
      <p:sp>
        <p:nvSpPr>
          <p:cNvPr id="4" name="Footer Placeholder 3">
            <a:extLst>
              <a:ext uri="{FF2B5EF4-FFF2-40B4-BE49-F238E27FC236}">
                <a16:creationId xmlns:a16="http://schemas.microsoft.com/office/drawing/2014/main" id="{4039218B-3749-A44A-54CE-09CC59078158}"/>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42CAE4EB-0007-8E48-9049-9EAF8B0D9E49}"/>
              </a:ext>
            </a:extLst>
          </p:cNvPr>
          <p:cNvSpPr>
            <a:spLocks noGrp="1"/>
          </p:cNvSpPr>
          <p:nvPr>
            <p:ph type="sldNum" sz="quarter" idx="12"/>
          </p:nvPr>
        </p:nvSpPr>
        <p:spPr/>
        <p:txBody>
          <a:bodyPr/>
          <a:lstStyle/>
          <a:p>
            <a:fld id="{4A5FD5C5-F3F1-4CEE-AFB8-2E115A69CE90}" type="slidenum">
              <a:rPr lang="en-US" smtClean="0"/>
              <a:t>128</a:t>
            </a:fld>
            <a:endParaRPr lang="en-US"/>
          </a:p>
        </p:txBody>
      </p:sp>
    </p:spTree>
    <p:extLst>
      <p:ext uri="{BB962C8B-B14F-4D97-AF65-F5344CB8AC3E}">
        <p14:creationId xmlns:p14="http://schemas.microsoft.com/office/powerpoint/2010/main" val="9065547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4043-EFEF-C159-75DD-DCA842AD88F6}"/>
              </a:ext>
            </a:extLst>
          </p:cNvPr>
          <p:cNvSpPr>
            <a:spLocks noGrp="1"/>
          </p:cNvSpPr>
          <p:nvPr>
            <p:ph type="title"/>
          </p:nvPr>
        </p:nvSpPr>
        <p:spPr/>
        <p:txBody>
          <a:bodyPr/>
          <a:lstStyle/>
          <a:p>
            <a:r>
              <a:rPr lang="el-GR" dirty="0"/>
              <a:t>Ο Αλγόριθμος</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97A825-C7BD-3C2B-91AC-B93EA35D902C}"/>
                  </a:ext>
                </a:extLst>
              </p:cNvPr>
              <p:cNvSpPr>
                <a:spLocks noGrp="1"/>
              </p:cNvSpPr>
              <p:nvPr>
                <p:ph idx="1"/>
              </p:nvPr>
            </p:nvSpPr>
            <p:spPr/>
            <p:txBody>
              <a:bodyPr>
                <a:normAutofit fontScale="77500" lnSpcReduction="20000"/>
              </a:bodyPr>
              <a:lstStyle/>
              <a:p>
                <a:r>
                  <a:rPr lang="el-GR" dirty="0"/>
                  <a:t>Επαναλαμβάνουμε τα παραπάνω 4 βήματα είτε για ένα καθορισμένο αριθμό επαναλήψεων είτε μέχρι να λήξει ο διαθέσιμος χρόνος και μετά </a:t>
                </a:r>
                <a:r>
                  <a:rPr lang="el-GR" b="1" dirty="0"/>
                  <a:t>επιστρέφουμε την κίνηση με τον μεγαλύτερο αριθμό παιξιμάτων.</a:t>
                </a:r>
                <a:endParaRPr lang="en-US" b="1" dirty="0"/>
              </a:p>
              <a:p>
                <a:r>
                  <a:rPr lang="el-GR" b="1" dirty="0"/>
                  <a:t>Παρατήρηση</a:t>
                </a:r>
                <a:r>
                  <a:rPr lang="el-GR" dirty="0"/>
                  <a:t>: Δεν επιστρέφουμε τον κόμβο με τη μεγαλύτερη μέση χρησιμότητα! Η ιδέα είναι ότι ένας κόμβος με 65/100 νίκες είναι καλύτερος από ένα με 2/3 νίκες επειδή ο τελευταίος έχει μεγάλη αβεβαιότητα.</a:t>
                </a:r>
              </a:p>
              <a:p>
                <a:r>
                  <a:rPr lang="el-GR" dirty="0"/>
                  <a:t>Ο υπολογισμός της ποσότητας </a:t>
                </a:r>
                <a14:m>
                  <m:oMath xmlns:m="http://schemas.openxmlformats.org/officeDocument/2006/math">
                    <m:r>
                      <a:rPr lang="en-US" b="0" i="1" smtClean="0">
                        <a:latin typeface="Cambria Math" panose="02040503050406030204" pitchFamily="18" charset="0"/>
                      </a:rPr>
                      <m:t>𝑈𝐶𝐵</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r>
                  <a:rPr lang="el-GR" dirty="0"/>
                  <a:t>που θα δούμε παρακάτω εξασφαλίζει ότι </a:t>
                </a:r>
                <a:r>
                  <a:rPr lang="el-GR" b="1" dirty="0"/>
                  <a:t>ο κόμβος με τα περισσότερα παιξίματα είναι σχεδόν πάντα ο κόμβος με το μεγαλύτερο ποσοστό νικών</a:t>
                </a:r>
                <a:r>
                  <a:rPr lang="el-GR" dirty="0"/>
                  <a:t> αφού η διαδικασία επιλογής ευνοεί το ποσοστό νικών όλο και περισσότερο καθώς αυξάνεται το πλήθος των παιξιμάτων.</a:t>
                </a:r>
                <a:endParaRPr lang="en-US" dirty="0"/>
              </a:p>
            </p:txBody>
          </p:sp>
        </mc:Choice>
        <mc:Fallback>
          <p:sp>
            <p:nvSpPr>
              <p:cNvPr id="3" name="Content Placeholder 2">
                <a:extLst>
                  <a:ext uri="{FF2B5EF4-FFF2-40B4-BE49-F238E27FC236}">
                    <a16:creationId xmlns:a16="http://schemas.microsoft.com/office/drawing/2014/main" id="{C297A825-C7BD-3C2B-91AC-B93EA35D902C}"/>
                  </a:ext>
                </a:extLst>
              </p:cNvPr>
              <p:cNvSpPr>
                <a:spLocks noGrp="1" noRot="1" noChangeAspect="1" noMove="1" noResize="1" noEditPoints="1" noAdjustHandles="1" noChangeArrowheads="1" noChangeShapeType="1" noTextEdit="1"/>
              </p:cNvSpPr>
              <p:nvPr>
                <p:ph idx="1"/>
              </p:nvPr>
            </p:nvSpPr>
            <p:spPr>
              <a:blipFill>
                <a:blip r:embed="rId2"/>
                <a:stretch>
                  <a:fillRect l="-1037" t="-2561" b="-310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2BA6613-FA65-C42D-0F70-A6EECB64C353}"/>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4FDC548A-A6A7-8B82-6C3A-4F435DFF7C2F}"/>
              </a:ext>
            </a:extLst>
          </p:cNvPr>
          <p:cNvSpPr>
            <a:spLocks noGrp="1"/>
          </p:cNvSpPr>
          <p:nvPr>
            <p:ph type="sldNum" sz="quarter" idx="12"/>
          </p:nvPr>
        </p:nvSpPr>
        <p:spPr/>
        <p:txBody>
          <a:bodyPr/>
          <a:lstStyle/>
          <a:p>
            <a:fld id="{4A5FD5C5-F3F1-4CEE-AFB8-2E115A69CE90}" type="slidenum">
              <a:rPr lang="en-US" smtClean="0"/>
              <a:t>129</a:t>
            </a:fld>
            <a:endParaRPr lang="en-US"/>
          </a:p>
        </p:txBody>
      </p:sp>
    </p:spTree>
    <p:extLst>
      <p:ext uri="{BB962C8B-B14F-4D97-AF65-F5344CB8AC3E}">
        <p14:creationId xmlns:p14="http://schemas.microsoft.com/office/powerpoint/2010/main" val="318270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Τιμές </a:t>
            </a:r>
            <a:r>
              <a:rPr lang="en-US" dirty="0" err="1"/>
              <a:t>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l-GR" dirty="0"/>
                  <a:t>Η βέλτιστη κίνηση σε ένα κόμβο του δένδρου παιχνιδιού μπορεί να υπολογιστεί με την εξέταση της </a:t>
                </a:r>
                <a:r>
                  <a:rPr lang="el-GR" b="1" dirty="0"/>
                  <a:t>τιμής </a:t>
                </a:r>
                <a:r>
                  <a:rPr lang="en-US" b="1" dirty="0" err="1"/>
                  <a:t>minimax</a:t>
                </a:r>
                <a:r>
                  <a:rPr lang="en-US" b="1" dirty="0"/>
                  <a:t> </a:t>
                </a:r>
                <a:r>
                  <a:rPr lang="el-GR" dirty="0"/>
                  <a:t>του κόμβου.</a:t>
                </a:r>
                <a:endParaRPr lang="en-US" dirty="0"/>
              </a:p>
              <a:p>
                <a:r>
                  <a:rPr lang="el-GR" dirty="0"/>
                  <a:t>Για ένα κόμβο </a:t>
                </a:r>
                <a14:m>
                  <m:oMath xmlns:m="http://schemas.openxmlformats.org/officeDocument/2006/math">
                    <m:r>
                      <a:rPr lang="en-US" b="0" i="1" smtClean="0">
                        <a:latin typeface="Cambria Math"/>
                      </a:rPr>
                      <m:t>𝑛</m:t>
                    </m:r>
                  </m:oMath>
                </a14:m>
                <a:r>
                  <a:rPr lang="en-US" dirty="0"/>
                  <a:t>, </a:t>
                </a:r>
                <a:r>
                  <a:rPr lang="el-GR" dirty="0"/>
                  <a:t>η τιμή αυτή συμβολίζεται με </a:t>
                </a:r>
                <a:r>
                  <a:rPr lang="en-US" cap="small" dirty="0" err="1"/>
                  <a:t>Minimax</a:t>
                </a:r>
                <a:r>
                  <a:rPr lang="en-US" dirty="0"/>
                  <a:t>(</a:t>
                </a:r>
                <a14:m>
                  <m:oMath xmlns:m="http://schemas.openxmlformats.org/officeDocument/2006/math">
                    <m:r>
                      <a:rPr lang="en-US" b="0" i="1" smtClean="0">
                        <a:latin typeface="Cambria Math"/>
                      </a:rPr>
                      <m:t>𝑛</m:t>
                    </m:r>
                  </m:oMath>
                </a14:m>
                <a:r>
                  <a:rPr lang="en-US" dirty="0"/>
                  <a:t>).</a:t>
                </a:r>
              </a:p>
              <a:p>
                <a:r>
                  <a:rPr lang="el-GR" dirty="0"/>
                  <a:t>Η </a:t>
                </a:r>
                <a:r>
                  <a:rPr lang="el-GR" b="1" dirty="0"/>
                  <a:t>τιμή </a:t>
                </a:r>
                <a:r>
                  <a:rPr lang="en-US" b="1" dirty="0" err="1"/>
                  <a:t>minimax</a:t>
                </a:r>
                <a:r>
                  <a:rPr lang="en-US" b="1" dirty="0"/>
                  <a:t> </a:t>
                </a:r>
                <a:r>
                  <a:rPr lang="el-GR" b="1" dirty="0"/>
                  <a:t>ενός κόμβου </a:t>
                </a:r>
                <a:r>
                  <a:rPr lang="el-GR" dirty="0"/>
                  <a:t>είναι η </a:t>
                </a:r>
                <a:r>
                  <a:rPr lang="el-GR" b="1" dirty="0"/>
                  <a:t>καλύτερη τιμή χρησιμότητας </a:t>
                </a:r>
                <a:r>
                  <a:rPr lang="el-GR" dirty="0"/>
                  <a:t>που μπορεί να επιτευχθεί από τον παίκτη στον κόμβο αυτό, με την προϋπόθεση ότι και οι δύο παίκτες παίζουν βέλτιστα από εκείνο το σημείο μέχρι το τέλος του παιχνιδιού.</a:t>
                </a:r>
              </a:p>
              <a:p>
                <a:r>
                  <a:rPr lang="el-GR" dirty="0"/>
                  <a:t>Η τιμή </a:t>
                </a:r>
                <a:r>
                  <a:rPr lang="en-US" dirty="0" err="1"/>
                  <a:t>minimax</a:t>
                </a:r>
                <a:r>
                  <a:rPr lang="en-US" dirty="0"/>
                  <a:t> </a:t>
                </a:r>
                <a:r>
                  <a:rPr lang="el-GR" dirty="0"/>
                  <a:t>για τις </a:t>
                </a:r>
                <a:r>
                  <a:rPr lang="el-GR" b="1" dirty="0"/>
                  <a:t>τερματικές καταστάσεις </a:t>
                </a:r>
                <a:r>
                  <a:rPr lang="el-GR" dirty="0"/>
                  <a:t>είναι ίση με την χρησιμότητα τους και είναι </a:t>
                </a:r>
                <a:r>
                  <a:rPr lang="el-GR" b="1" dirty="0"/>
                  <a:t>γνωστή</a:t>
                </a:r>
                <a:r>
                  <a:rPr lang="el-GR" dirty="0"/>
                  <a:t> κατά τη διάρκεια του παιχνιδιού.</a:t>
                </a:r>
              </a:p>
              <a:p>
                <a:r>
                  <a:rPr lang="el-GR" dirty="0"/>
                  <a:t>Ο ΜΑΧ προτιμάει να μετακινείται σε καταστάσεις </a:t>
                </a:r>
                <a:r>
                  <a:rPr lang="el-GR" b="1" dirty="0"/>
                  <a:t>μέγιστης τιμής</a:t>
                </a:r>
                <a:r>
                  <a:rPr lang="el-GR" dirty="0"/>
                  <a:t> ενώ ο ΜΙΝ σε καταστάσεις </a:t>
                </a:r>
                <a:r>
                  <a:rPr lang="el-GR" b="1" dirty="0"/>
                  <a:t>ελάχιστης τιμής</a:t>
                </a:r>
                <a:r>
                  <a:rPr lang="en-US" dirty="0"/>
                  <a:t> </a:t>
                </a:r>
                <a:r>
                  <a:rPr lang="en-US" dirty="0">
                    <a:solidFill>
                      <a:srgbClr val="FF0000"/>
                    </a:solidFill>
                  </a:rPr>
                  <a:t>(</a:t>
                </a:r>
                <a:r>
                  <a:rPr lang="el-GR" dirty="0">
                    <a:solidFill>
                      <a:srgbClr val="FF0000"/>
                    </a:solidFill>
                  </a:rPr>
                  <a:t>άλλος ένας λόγος για τον οποίο παίρνουν οι παίκτες το όνομα τους).</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13</a:t>
            </a:fld>
            <a:endParaRPr lang="en-US"/>
          </a:p>
        </p:txBody>
      </p:sp>
    </p:spTree>
    <p:extLst>
      <p:ext uri="{BB962C8B-B14F-4D97-AF65-F5344CB8AC3E}">
        <p14:creationId xmlns:p14="http://schemas.microsoft.com/office/powerpoint/2010/main" val="444376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F505-5CC2-6B51-D824-ACE18B584090}"/>
              </a:ext>
            </a:extLst>
          </p:cNvPr>
          <p:cNvSpPr>
            <a:spLocks noGrp="1"/>
          </p:cNvSpPr>
          <p:nvPr>
            <p:ph type="title"/>
          </p:nvPr>
        </p:nvSpPr>
        <p:spPr/>
        <p:txBody>
          <a:bodyPr/>
          <a:lstStyle/>
          <a:p>
            <a:r>
              <a:rPr lang="el-GR" dirty="0"/>
              <a:t>Ο Αλγόριθμος</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01EB0573-67D0-0589-B3E6-CE822F0ECD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171866"/>
            <a:ext cx="8229600" cy="2514268"/>
          </a:xfrm>
        </p:spPr>
      </p:pic>
      <p:sp>
        <p:nvSpPr>
          <p:cNvPr id="4" name="Footer Placeholder 3">
            <a:extLst>
              <a:ext uri="{FF2B5EF4-FFF2-40B4-BE49-F238E27FC236}">
                <a16:creationId xmlns:a16="http://schemas.microsoft.com/office/drawing/2014/main" id="{9ED952F0-8CB3-0073-565A-C8B91225DC28}"/>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780EF91D-B7E9-3505-EC85-EC012C969307}"/>
              </a:ext>
            </a:extLst>
          </p:cNvPr>
          <p:cNvSpPr>
            <a:spLocks noGrp="1"/>
          </p:cNvSpPr>
          <p:nvPr>
            <p:ph type="sldNum" sz="quarter" idx="12"/>
          </p:nvPr>
        </p:nvSpPr>
        <p:spPr/>
        <p:txBody>
          <a:bodyPr/>
          <a:lstStyle/>
          <a:p>
            <a:fld id="{4A5FD5C5-F3F1-4CEE-AFB8-2E115A69CE90}" type="slidenum">
              <a:rPr lang="en-US" smtClean="0"/>
              <a:t>130</a:t>
            </a:fld>
            <a:endParaRPr lang="en-US"/>
          </a:p>
        </p:txBody>
      </p:sp>
    </p:spTree>
    <p:extLst>
      <p:ext uri="{BB962C8B-B14F-4D97-AF65-F5344CB8AC3E}">
        <p14:creationId xmlns:p14="http://schemas.microsoft.com/office/powerpoint/2010/main" val="23863756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05E8-C369-FD7F-2B86-026B5D3900C8}"/>
              </a:ext>
            </a:extLst>
          </p:cNvPr>
          <p:cNvSpPr>
            <a:spLocks noGrp="1"/>
          </p:cNvSpPr>
          <p:nvPr>
            <p:ph type="title"/>
          </p:nvPr>
        </p:nvSpPr>
        <p:spPr/>
        <p:txBody>
          <a:bodyPr/>
          <a:lstStyle/>
          <a:p>
            <a:r>
              <a:rPr lang="el-GR" dirty="0"/>
              <a:t>Πολιτικές Επιλογής</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083763-2117-0889-7929-5F1EA5492597}"/>
                  </a:ext>
                </a:extLst>
              </p:cNvPr>
              <p:cNvSpPr>
                <a:spLocks noGrp="1"/>
              </p:cNvSpPr>
              <p:nvPr>
                <p:ph idx="1"/>
              </p:nvPr>
            </p:nvSpPr>
            <p:spPr/>
            <p:txBody>
              <a:bodyPr>
                <a:normAutofit fontScale="40000" lnSpcReduction="20000"/>
              </a:bodyPr>
              <a:lstStyle/>
              <a:p>
                <a:r>
                  <a:rPr lang="el-GR" dirty="0"/>
                  <a:t>Μια πολύ αποτελεσματική πολιτική επιλογής λέγεται </a:t>
                </a:r>
                <a:r>
                  <a:rPr lang="el-GR" b="1" dirty="0"/>
                  <a:t>«άνω όρια εμπιστοσύνης εφαρμοσμένα σε δένδρα» (</a:t>
                </a:r>
                <a:r>
                  <a:rPr lang="en-US" b="1" dirty="0"/>
                  <a:t>upper confidence bounds applied to trees – UCT).</a:t>
                </a:r>
              </a:p>
              <a:p>
                <a:r>
                  <a:rPr lang="el-GR" dirty="0"/>
                  <a:t>Με την πολιτική αυτή κάθε δυνατή κίνηση ταξινομείται με βάση ένα άνω όριο εμπιστοσύνης που συμβολίζεται με </a:t>
                </a:r>
                <a14:m>
                  <m:oMath xmlns:m="http://schemas.openxmlformats.org/officeDocument/2006/math">
                    <m:r>
                      <a:rPr lang="en-US" b="0" i="1" smtClean="0">
                        <a:latin typeface="Cambria Math" panose="02040503050406030204" pitchFamily="18" charset="0"/>
                      </a:rPr>
                      <m:t>𝑈𝐶𝐵</m:t>
                    </m:r>
                    <m:r>
                      <a:rPr lang="en-US" b="0" i="1" smtClean="0">
                        <a:latin typeface="Cambria Math" panose="02040503050406030204" pitchFamily="18" charset="0"/>
                      </a:rPr>
                      <m:t>1</m:t>
                    </m:r>
                  </m:oMath>
                </a14:m>
                <a:r>
                  <a:rPr lang="en-US" dirty="0"/>
                  <a:t> </a:t>
                </a:r>
                <a:r>
                  <a:rPr lang="el-GR" dirty="0"/>
                  <a:t>και δίνεται από τον παρακάτω τύπο:</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𝑈𝐶𝐵</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𝑃𝑎𝑟𝑒𝑛𝑡</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den>
                          </m:f>
                        </m:e>
                      </m:rad>
                    </m:oMath>
                  </m:oMathPara>
                </a14:m>
                <a:endParaRPr lang="el-GR" dirty="0"/>
              </a:p>
              <a:p>
                <a:endParaRPr lang="en-US" dirty="0"/>
              </a:p>
              <a:p>
                <a:r>
                  <a:rPr lang="el-GR" dirty="0"/>
                  <a:t>Στον τύπο αυτό </a:t>
                </a:r>
                <a14:m>
                  <m:oMath xmlns:m="http://schemas.openxmlformats.org/officeDocument/2006/math">
                    <m:r>
                      <a:rPr lang="en-US" i="1">
                        <a:latin typeface="Cambria Math" panose="02040503050406030204" pitchFamily="18" charset="0"/>
                      </a:rPr>
                      <m:t>𝑛</m:t>
                    </m:r>
                  </m:oMath>
                </a14:m>
                <a:r>
                  <a:rPr lang="el-GR" dirty="0"/>
                  <a:t> είναι ένας </a:t>
                </a:r>
                <a:r>
                  <a:rPr lang="el-GR" b="1" dirty="0"/>
                  <a:t>κόμβος</a:t>
                </a:r>
                <a:r>
                  <a:rPr lang="el-GR" dirty="0"/>
                  <a:t>,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r>
                  <a:rPr lang="el-GR" dirty="0"/>
                  <a:t>είναι η </a:t>
                </a:r>
                <a:r>
                  <a:rPr lang="el-GR" b="1" dirty="0"/>
                  <a:t>συνολική χρησιμότητα </a:t>
                </a:r>
                <a:r>
                  <a:rPr lang="el-GR" dirty="0"/>
                  <a:t>όλων των παιξιμάτων που έγιναν μέσω του κόμβου </a:t>
                </a:r>
                <a14:m>
                  <m:oMath xmlns:m="http://schemas.openxmlformats.org/officeDocument/2006/math">
                    <m:r>
                      <a:rPr lang="en-US" b="0" i="1" smtClean="0">
                        <a:latin typeface="Cambria Math" panose="02040503050406030204" pitchFamily="18" charset="0"/>
                      </a:rPr>
                      <m:t>𝑛</m:t>
                    </m:r>
                  </m:oMath>
                </a14:m>
                <a:r>
                  <a:rPr lang="el-GR" dirty="0"/>
                  <a:t>, </a:t>
                </a:r>
                <a14:m>
                  <m:oMath xmlns:m="http://schemas.openxmlformats.org/officeDocument/2006/math">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a:t>
                </a:r>
                <a:r>
                  <a:rPr lang="el-GR" dirty="0"/>
                  <a:t>είναι ο </a:t>
                </a:r>
                <a:r>
                  <a:rPr lang="el-GR" b="1" dirty="0"/>
                  <a:t>αριθμός των παιξιμάτων</a:t>
                </a:r>
                <a:r>
                  <a:rPr lang="el-GR" dirty="0"/>
                  <a:t> που έγιναν μέσω του κόμβου </a:t>
                </a:r>
                <a14:m>
                  <m:oMath xmlns:m="http://schemas.openxmlformats.org/officeDocument/2006/math">
                    <m:r>
                      <a:rPr lang="en-US" i="1">
                        <a:latin typeface="Cambria Math" panose="02040503050406030204" pitchFamily="18" charset="0"/>
                      </a:rPr>
                      <m:t>𝑛</m:t>
                    </m:r>
                  </m:oMath>
                </a14:m>
                <a:r>
                  <a:rPr lang="el-GR" dirty="0"/>
                  <a:t>,</a:t>
                </a:r>
                <a:r>
                  <a:rPr lang="en-US" dirty="0"/>
                  <a:t> </a:t>
                </a:r>
                <a:r>
                  <a:rPr lang="el-GR" dirty="0"/>
                  <a:t>και </a:t>
                </a:r>
                <a14:m>
                  <m:oMath xmlns:m="http://schemas.openxmlformats.org/officeDocument/2006/math">
                    <m:r>
                      <a:rPr lang="en-US" b="0" i="1" smtClean="0">
                        <a:latin typeface="Cambria Math" panose="02040503050406030204" pitchFamily="18" charset="0"/>
                      </a:rPr>
                      <m:t>𝑃𝑎𝑟𝑒𝑛𝑡</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r>
                  <a:rPr lang="el-GR" dirty="0"/>
                  <a:t>είναι ο </a:t>
                </a:r>
                <a:r>
                  <a:rPr lang="el-GR" b="1" dirty="0"/>
                  <a:t>γονέας</a:t>
                </a:r>
                <a:r>
                  <a:rPr lang="el-GR" dirty="0"/>
                  <a:t> του κόμβου </a:t>
                </a:r>
                <a14:m>
                  <m:oMath xmlns:m="http://schemas.openxmlformats.org/officeDocument/2006/math">
                    <m:r>
                      <a:rPr lang="en-US" i="1">
                        <a:latin typeface="Cambria Math" panose="02040503050406030204" pitchFamily="18" charset="0"/>
                      </a:rPr>
                      <m:t>𝑛</m:t>
                    </m:r>
                  </m:oMath>
                </a14:m>
                <a:r>
                  <a:rPr lang="el-GR" dirty="0"/>
                  <a:t> στο δένδρο.</a:t>
                </a:r>
              </a:p>
              <a:p>
                <a:r>
                  <a:rPr lang="el-GR" dirty="0"/>
                  <a:t>Το κλάσμα </a:t>
                </a:r>
                <a14:m>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en>
                    </m:f>
                  </m:oMath>
                </a14:m>
                <a:r>
                  <a:rPr lang="en-US" dirty="0"/>
                  <a:t> </a:t>
                </a:r>
                <a:r>
                  <a:rPr lang="el-GR" dirty="0"/>
                  <a:t>είναι ο </a:t>
                </a:r>
                <a:r>
                  <a:rPr lang="el-GR" b="1" dirty="0"/>
                  <a:t>όρος εκμετάλλευσης </a:t>
                </a:r>
                <a:r>
                  <a:rPr lang="el-GR" dirty="0"/>
                  <a:t>δηλαδή η μέση χρησιμότητα του κόμβου </a:t>
                </a:r>
                <a14:m>
                  <m:oMath xmlns:m="http://schemas.openxmlformats.org/officeDocument/2006/math">
                    <m:r>
                      <a:rPr lang="en-US" i="1">
                        <a:latin typeface="Cambria Math" panose="02040503050406030204" pitchFamily="18" charset="0"/>
                      </a:rPr>
                      <m:t>𝑛</m:t>
                    </m:r>
                    <m:r>
                      <a:rPr lang="el-GR" b="0" i="0" smtClean="0">
                        <a:latin typeface="Cambria Math" panose="02040503050406030204" pitchFamily="18" charset="0"/>
                      </a:rPr>
                      <m:t>.</m:t>
                    </m:r>
                  </m:oMath>
                </a14:m>
                <a:endParaRPr lang="el-GR" dirty="0"/>
              </a:p>
              <a:p>
                <a:r>
                  <a:rPr lang="el-GR" dirty="0"/>
                  <a:t>Ο όρος με την τετραγωνική ρίζα είναι ο </a:t>
                </a:r>
                <a:r>
                  <a:rPr lang="el-GR" b="1" dirty="0"/>
                  <a:t>όρος εξερεύνησης</a:t>
                </a:r>
                <a:r>
                  <a:rPr lang="el-GR" dirty="0"/>
                  <a:t>. Έχει παρονομαστή το πλήθος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r>
                  <a:rPr lang="el-GR" dirty="0"/>
                  <a:t>το οποίο σημαίνει ότι ο όρος θα είναι μεγάλος για κόμβους που έχουν εξερευνηθεί μόνο λίγες φορές. </a:t>
                </a:r>
              </a:p>
              <a:p>
                <a:r>
                  <a:rPr lang="el-GR" dirty="0"/>
                  <a:t>Ο αριθμητής είναι ο λογάριθμος του πλήθους των φορών που θα εξερευνήσουμε τον κόμβο-γονέα του </a:t>
                </a:r>
                <a14:m>
                  <m:oMath xmlns:m="http://schemas.openxmlformats.org/officeDocument/2006/math">
                    <m:r>
                      <a:rPr lang="en-US" b="0" i="1" smtClean="0">
                        <a:latin typeface="Cambria Math" panose="02040503050406030204" pitchFamily="18" charset="0"/>
                      </a:rPr>
                      <m:t>𝑛</m:t>
                    </m:r>
                  </m:oMath>
                </a14:m>
                <a:r>
                  <a:rPr lang="en-US" dirty="0"/>
                  <a:t>. </a:t>
                </a:r>
                <a:r>
                  <a:rPr lang="el-GR" dirty="0"/>
                  <a:t>Αυτό σημαίνει ότι αν επιλέξουμε τον κόμβο </a:t>
                </a:r>
                <a14:m>
                  <m:oMath xmlns:m="http://schemas.openxmlformats.org/officeDocument/2006/math">
                    <m:r>
                      <a:rPr lang="en-US" i="1">
                        <a:latin typeface="Cambria Math" panose="02040503050406030204" pitchFamily="18" charset="0"/>
                      </a:rPr>
                      <m:t>𝑛</m:t>
                    </m:r>
                  </m:oMath>
                </a14:m>
                <a:r>
                  <a:rPr lang="el-GR" dirty="0"/>
                  <a:t> για κάποιο μη μηδενικό ποσοστό του χρόνου, ο όρος εξερεύνησης μηδενίζεται καθώς αυξάνεται το πλήθος, και τελικά τα παιξίματα δίνονται στον κόμβο με τη μεγαλύτερη μέση χρησιμότητα.</a:t>
                </a:r>
              </a:p>
              <a:p>
                <a:r>
                  <a:rPr lang="el-GR" dirty="0"/>
                  <a:t>Το </a:t>
                </a:r>
                <a14:m>
                  <m:oMath xmlns:m="http://schemas.openxmlformats.org/officeDocument/2006/math">
                    <m:r>
                      <a:rPr lang="en-US" b="0" i="1" smtClean="0">
                        <a:latin typeface="Cambria Math" panose="02040503050406030204" pitchFamily="18" charset="0"/>
                      </a:rPr>
                      <m:t>𝐶</m:t>
                    </m:r>
                  </m:oMath>
                </a14:m>
                <a:r>
                  <a:rPr lang="en-US" dirty="0"/>
                  <a:t> </a:t>
                </a:r>
                <a:r>
                  <a:rPr lang="el-GR" dirty="0"/>
                  <a:t>είναι μια σταθερά που </a:t>
                </a:r>
                <a:r>
                  <a:rPr lang="el-GR" b="1" dirty="0"/>
                  <a:t>εξισορροπεί την εκμετάλλευση και την εξερεύνηση</a:t>
                </a:r>
                <a:r>
                  <a:rPr lang="el-GR" dirty="0"/>
                  <a:t>.</a:t>
                </a:r>
                <a:r>
                  <a:rPr lang="en-US" dirty="0"/>
                  <a:t> </a:t>
                </a:r>
                <a:r>
                  <a:rPr lang="el-GR" dirty="0"/>
                  <a:t>Υπάρχει ένα θεωρητικό αποτέλεσμα που λέει ότι το </a:t>
                </a:r>
                <a14:m>
                  <m:oMath xmlns:m="http://schemas.openxmlformats.org/officeDocument/2006/math">
                    <m:r>
                      <a:rPr lang="en-US" b="0" i="1" smtClean="0">
                        <a:latin typeface="Cambria Math" panose="02040503050406030204" pitchFamily="18" charset="0"/>
                      </a:rPr>
                      <m:t>𝐶</m:t>
                    </m:r>
                  </m:oMath>
                </a14:m>
                <a:r>
                  <a:rPr lang="el-GR" dirty="0"/>
                  <a:t> πρέπει να είναι </a:t>
                </a:r>
                <a14:m>
                  <m:oMath xmlns:m="http://schemas.openxmlformats.org/officeDocument/2006/math">
                    <m:rad>
                      <m:radPr>
                        <m:degHide m:val="on"/>
                        <m:ctrlPr>
                          <a:rPr lang="el-GR" i="1" smtClean="0">
                            <a:latin typeface="Cambria Math" panose="02040503050406030204" pitchFamily="18" charset="0"/>
                          </a:rPr>
                        </m:ctrlPr>
                      </m:radPr>
                      <m:deg/>
                      <m:e>
                        <m:r>
                          <a:rPr lang="el-GR" b="0" i="1" smtClean="0">
                            <a:latin typeface="Cambria Math" panose="02040503050406030204" pitchFamily="18" charset="0"/>
                          </a:rPr>
                          <m:t>2</m:t>
                        </m:r>
                      </m:e>
                    </m:rad>
                  </m:oMath>
                </a14:m>
                <a:r>
                  <a:rPr lang="el-GR" dirty="0"/>
                  <a:t> όμως στην πράξη πρέπει να πειραματιστούμε με διάφορες τιμές και να διαλέξουμε την καλύτερη.</a:t>
                </a:r>
              </a:p>
              <a:p>
                <a:endParaRPr lang="en-US" b="1" dirty="0"/>
              </a:p>
              <a:p>
                <a:r>
                  <a:rPr lang="el-GR" b="1" dirty="0"/>
                  <a:t>Σημείωση</a:t>
                </a:r>
                <a:r>
                  <a:rPr lang="el-GR" dirty="0"/>
                  <a:t>: στο παραπάνω παράδειγμα έχουμε εφαρμόσει </a:t>
                </a:r>
                <a:r>
                  <a:rPr lang="en-US" dirty="0"/>
                  <a:t>UCT </a:t>
                </a:r>
                <a:r>
                  <a:rPr lang="el-GR" dirty="0"/>
                  <a:t>και έχουν ολοκληρωθεί 100 επαναλήψεις.</a:t>
                </a:r>
                <a:endParaRPr lang="en-US" dirty="0"/>
              </a:p>
            </p:txBody>
          </p:sp>
        </mc:Choice>
        <mc:Fallback>
          <p:sp>
            <p:nvSpPr>
              <p:cNvPr id="3" name="Content Placeholder 2">
                <a:extLst>
                  <a:ext uri="{FF2B5EF4-FFF2-40B4-BE49-F238E27FC236}">
                    <a16:creationId xmlns:a16="http://schemas.microsoft.com/office/drawing/2014/main" id="{70083763-2117-0889-7929-5F1EA5492597}"/>
                  </a:ext>
                </a:extLst>
              </p:cNvPr>
              <p:cNvSpPr>
                <a:spLocks noGrp="1" noRot="1" noChangeAspect="1" noMove="1" noResize="1" noEditPoints="1" noAdjustHandles="1" noChangeArrowheads="1" noChangeShapeType="1" noTextEdit="1"/>
              </p:cNvSpPr>
              <p:nvPr>
                <p:ph idx="1"/>
              </p:nvPr>
            </p:nvSpPr>
            <p:spPr>
              <a:blipFill>
                <a:blip r:embed="rId2"/>
                <a:stretch>
                  <a:fillRect t="-809" r="-29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D47FC64-1937-BD2C-B063-733FFBC7DFAF}"/>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9AB72FEC-0726-C4B7-4169-A3F9E353DE1B}"/>
              </a:ext>
            </a:extLst>
          </p:cNvPr>
          <p:cNvSpPr>
            <a:spLocks noGrp="1"/>
          </p:cNvSpPr>
          <p:nvPr>
            <p:ph type="sldNum" sz="quarter" idx="12"/>
          </p:nvPr>
        </p:nvSpPr>
        <p:spPr/>
        <p:txBody>
          <a:bodyPr/>
          <a:lstStyle/>
          <a:p>
            <a:fld id="{4A5FD5C5-F3F1-4CEE-AFB8-2E115A69CE90}" type="slidenum">
              <a:rPr lang="en-US" smtClean="0"/>
              <a:t>131</a:t>
            </a:fld>
            <a:endParaRPr lang="en-US"/>
          </a:p>
        </p:txBody>
      </p:sp>
    </p:spTree>
    <p:extLst>
      <p:ext uri="{BB962C8B-B14F-4D97-AF65-F5344CB8AC3E}">
        <p14:creationId xmlns:p14="http://schemas.microsoft.com/office/powerpoint/2010/main" val="20698626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6DA2-2EE0-8497-E2FE-7C350386F8EA}"/>
              </a:ext>
            </a:extLst>
          </p:cNvPr>
          <p:cNvSpPr>
            <a:spLocks noGrp="1"/>
          </p:cNvSpPr>
          <p:nvPr>
            <p:ph type="title"/>
          </p:nvPr>
        </p:nvSpPr>
        <p:spPr/>
        <p:txBody>
          <a:bodyPr/>
          <a:lstStyle/>
          <a:p>
            <a:r>
              <a:rPr lang="el-GR" dirty="0"/>
              <a:t>Χρονική Πολυπλοκότητα</a:t>
            </a:r>
            <a:endParaRPr lang="en-US" dirty="0"/>
          </a:p>
        </p:txBody>
      </p:sp>
      <p:sp>
        <p:nvSpPr>
          <p:cNvPr id="3" name="Content Placeholder 2">
            <a:extLst>
              <a:ext uri="{FF2B5EF4-FFF2-40B4-BE49-F238E27FC236}">
                <a16:creationId xmlns:a16="http://schemas.microsoft.com/office/drawing/2014/main" id="{EC62AEC7-DF12-CFDD-8220-E6E6ACF71AC8}"/>
              </a:ext>
            </a:extLst>
          </p:cNvPr>
          <p:cNvSpPr>
            <a:spLocks noGrp="1"/>
          </p:cNvSpPr>
          <p:nvPr>
            <p:ph idx="1"/>
          </p:nvPr>
        </p:nvSpPr>
        <p:spPr/>
        <p:txBody>
          <a:bodyPr>
            <a:normAutofit fontScale="55000" lnSpcReduction="20000"/>
          </a:bodyPr>
          <a:lstStyle/>
          <a:p>
            <a:r>
              <a:rPr lang="el-GR" dirty="0"/>
              <a:t>Ο </a:t>
            </a:r>
            <a:r>
              <a:rPr lang="el-GR" b="1" dirty="0"/>
              <a:t>χρόνος υπολογισμού ενός παιξίματος </a:t>
            </a:r>
            <a:r>
              <a:rPr lang="el-GR" dirty="0"/>
              <a:t>είναι </a:t>
            </a:r>
            <a:r>
              <a:rPr lang="el-GR" b="1" dirty="0"/>
              <a:t>γραμμικός</a:t>
            </a:r>
            <a:r>
              <a:rPr lang="el-GR" dirty="0"/>
              <a:t> και όχι εκθετικός </a:t>
            </a:r>
            <a:r>
              <a:rPr lang="el-GR" b="1" dirty="0"/>
              <a:t>ως προς το βάθος του δένδρου παιχνιδιού</a:t>
            </a:r>
            <a:r>
              <a:rPr lang="el-GR" dirty="0"/>
              <a:t>, επειδή σε κάθε σημείο επιλογής γίνεται μόνο μια κίνηση. Αυτό μας δίνει άφθονο χρόνο για πολλά παιξίματα.</a:t>
            </a:r>
          </a:p>
          <a:p>
            <a:pPr marL="0" indent="0">
              <a:buNone/>
            </a:pPr>
            <a:endParaRPr lang="el-GR" dirty="0"/>
          </a:p>
          <a:p>
            <a:r>
              <a:rPr lang="el-GR" b="1" dirty="0"/>
              <a:t>Παράδειγμα</a:t>
            </a:r>
            <a:r>
              <a:rPr lang="el-GR" dirty="0"/>
              <a:t>: Υποθέστε ένα παιχνίδι με παράγοντα διακλάδωσης 32, όπου το μέσο παιχνίδι έχει διάρκεια 100 στρώσεων. Αν έχουμε αρκετή υπολογιστική ισχύ ώστε να μπορούμε να εξετάσουμε ένα δισεκατομμύριο καταστάσεις παιχνιδιού πριν χρειαστεί να κάνουμε μια κίνηση τότε:</a:t>
            </a:r>
          </a:p>
          <a:p>
            <a:pPr lvl="1"/>
            <a:r>
              <a:rPr lang="el-GR" dirty="0"/>
              <a:t>Ο αλγόριθμος </a:t>
            </a:r>
            <a:r>
              <a:rPr lang="en-US" dirty="0"/>
              <a:t>minimax </a:t>
            </a:r>
            <a:r>
              <a:rPr lang="el-GR" dirty="0"/>
              <a:t>μπορεί να πραγματοποιήσει αναζήτηση σε βάθος 6 στρώσεων.</a:t>
            </a:r>
          </a:p>
          <a:p>
            <a:pPr lvl="1"/>
            <a:r>
              <a:rPr lang="el-GR" dirty="0"/>
              <a:t>Η αναζήτηση άλφα-βήτα με τέλεια διάταξη κινήσεων μπορεί να εκτελέσει αναζήτηση σε βάθος 12 στρώσεων.</a:t>
            </a:r>
          </a:p>
          <a:p>
            <a:pPr lvl="1"/>
            <a:r>
              <a:rPr lang="el-GR" dirty="0"/>
              <a:t>Η αναζήτηση δένδρου </a:t>
            </a:r>
            <a:r>
              <a:rPr lang="en-US" dirty="0"/>
              <a:t>Monte Carlo </a:t>
            </a:r>
            <a:r>
              <a:rPr lang="el-GR" dirty="0"/>
              <a:t>μπορεί να κάνει 10 εκατομμύρια παιξίματα.</a:t>
            </a:r>
          </a:p>
          <a:p>
            <a:pPr marL="457200" lvl="1" indent="0">
              <a:buNone/>
            </a:pPr>
            <a:endParaRPr lang="el-GR" dirty="0"/>
          </a:p>
          <a:p>
            <a:r>
              <a:rPr lang="el-GR" dirty="0"/>
              <a:t>Ποια προσέγγιση είναι καλύτερη; Αυτό εξαρτάται από την ακρίβεια της συνάρτησης αποτίμησης σε σχέση με τις πολιτικές επιλογής και παιξίματος. </a:t>
            </a:r>
            <a:endParaRPr lang="en-US" dirty="0"/>
          </a:p>
        </p:txBody>
      </p:sp>
      <p:sp>
        <p:nvSpPr>
          <p:cNvPr id="4" name="Footer Placeholder 3">
            <a:extLst>
              <a:ext uri="{FF2B5EF4-FFF2-40B4-BE49-F238E27FC236}">
                <a16:creationId xmlns:a16="http://schemas.microsoft.com/office/drawing/2014/main" id="{54A3ACDC-FABE-FF2E-2D3A-D4959DC6370B}"/>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DE8EED3B-08C3-AB26-3CFC-48FB854109C0}"/>
              </a:ext>
            </a:extLst>
          </p:cNvPr>
          <p:cNvSpPr>
            <a:spLocks noGrp="1"/>
          </p:cNvSpPr>
          <p:nvPr>
            <p:ph type="sldNum" sz="quarter" idx="12"/>
          </p:nvPr>
        </p:nvSpPr>
        <p:spPr/>
        <p:txBody>
          <a:bodyPr/>
          <a:lstStyle/>
          <a:p>
            <a:fld id="{4A5FD5C5-F3F1-4CEE-AFB8-2E115A69CE90}" type="slidenum">
              <a:rPr lang="en-US" smtClean="0"/>
              <a:t>132</a:t>
            </a:fld>
            <a:endParaRPr lang="en-US"/>
          </a:p>
        </p:txBody>
      </p:sp>
    </p:spTree>
    <p:extLst>
      <p:ext uri="{BB962C8B-B14F-4D97-AF65-F5344CB8AC3E}">
        <p14:creationId xmlns:p14="http://schemas.microsoft.com/office/powerpoint/2010/main" val="36148556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33DE-FC6D-ED9C-76A4-D7B394ACB231}"/>
              </a:ext>
            </a:extLst>
          </p:cNvPr>
          <p:cNvSpPr>
            <a:spLocks noGrp="1"/>
          </p:cNvSpPr>
          <p:nvPr>
            <p:ph type="title"/>
          </p:nvPr>
        </p:nvSpPr>
        <p:spPr/>
        <p:txBody>
          <a:bodyPr/>
          <a:lstStyle/>
          <a:p>
            <a:r>
              <a:rPr lang="el-GR" dirty="0"/>
              <a:t>Σύγκριση</a:t>
            </a:r>
            <a:endParaRPr lang="en-US" dirty="0"/>
          </a:p>
        </p:txBody>
      </p:sp>
      <p:sp>
        <p:nvSpPr>
          <p:cNvPr id="3" name="Content Placeholder 2">
            <a:extLst>
              <a:ext uri="{FF2B5EF4-FFF2-40B4-BE49-F238E27FC236}">
                <a16:creationId xmlns:a16="http://schemas.microsoft.com/office/drawing/2014/main" id="{E3AFA3B7-07EC-8EF3-EAEA-0599D2475CE4}"/>
              </a:ext>
            </a:extLst>
          </p:cNvPr>
          <p:cNvSpPr>
            <a:spLocks noGrp="1"/>
          </p:cNvSpPr>
          <p:nvPr>
            <p:ph idx="1"/>
          </p:nvPr>
        </p:nvSpPr>
        <p:spPr/>
        <p:txBody>
          <a:bodyPr>
            <a:normAutofit fontScale="92500"/>
          </a:bodyPr>
          <a:lstStyle/>
          <a:p>
            <a:r>
              <a:rPr lang="el-GR" dirty="0"/>
              <a:t>Είναι κοινή πεποίθηση ότι η αναζήτηση δένδρου </a:t>
            </a:r>
            <a:r>
              <a:rPr lang="en-US" dirty="0"/>
              <a:t>Monte Carlo </a:t>
            </a:r>
            <a:r>
              <a:rPr lang="el-GR" dirty="0"/>
              <a:t>υπερτερεί της αναζήτησης άλφα-βήτα όταν ο παράγοντας διακλάδωσης είναι μεγάλος ή όταν είναι δύσκολο να οριστεί μια καλή συνάρτηση αξιολόγησης.</a:t>
            </a:r>
          </a:p>
          <a:p>
            <a:r>
              <a:rPr lang="el-GR" dirty="0"/>
              <a:t>Επειδή η αναζήτηση </a:t>
            </a:r>
            <a:r>
              <a:rPr lang="en-US" dirty="0"/>
              <a:t>Monte Carlo </a:t>
            </a:r>
            <a:r>
              <a:rPr lang="el-GR" dirty="0"/>
              <a:t>βασίζεται σε πολλά παιξίματα, δεν είναι ευάλωτη σε σφάλματα επιλογής σε ένα κόμβο όπως η αναζήτηση άλφα-βήτα.</a:t>
            </a:r>
            <a:endParaRPr lang="en-US" dirty="0"/>
          </a:p>
        </p:txBody>
      </p:sp>
      <p:sp>
        <p:nvSpPr>
          <p:cNvPr id="4" name="Footer Placeholder 3">
            <a:extLst>
              <a:ext uri="{FF2B5EF4-FFF2-40B4-BE49-F238E27FC236}">
                <a16:creationId xmlns:a16="http://schemas.microsoft.com/office/drawing/2014/main" id="{0AE6E464-DE64-1D55-C580-F9C6E3F38296}"/>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96F962C0-7D75-11E7-4FAF-6016C58D4C46}"/>
              </a:ext>
            </a:extLst>
          </p:cNvPr>
          <p:cNvSpPr>
            <a:spLocks noGrp="1"/>
          </p:cNvSpPr>
          <p:nvPr>
            <p:ph type="sldNum" sz="quarter" idx="12"/>
          </p:nvPr>
        </p:nvSpPr>
        <p:spPr/>
        <p:txBody>
          <a:bodyPr/>
          <a:lstStyle/>
          <a:p>
            <a:fld id="{4A5FD5C5-F3F1-4CEE-AFB8-2E115A69CE90}" type="slidenum">
              <a:rPr lang="en-US" smtClean="0"/>
              <a:t>133</a:t>
            </a:fld>
            <a:endParaRPr lang="en-US"/>
          </a:p>
        </p:txBody>
      </p:sp>
    </p:spTree>
    <p:extLst>
      <p:ext uri="{BB962C8B-B14F-4D97-AF65-F5344CB8AC3E}">
        <p14:creationId xmlns:p14="http://schemas.microsoft.com/office/powerpoint/2010/main" val="23495349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4E55-A6CE-9297-C7C7-B9177C747333}"/>
              </a:ext>
            </a:extLst>
          </p:cNvPr>
          <p:cNvSpPr>
            <a:spLocks noGrp="1"/>
          </p:cNvSpPr>
          <p:nvPr>
            <p:ph type="title"/>
          </p:nvPr>
        </p:nvSpPr>
        <p:spPr/>
        <p:txBody>
          <a:bodyPr/>
          <a:lstStyle/>
          <a:p>
            <a:r>
              <a:rPr lang="el-GR" dirty="0"/>
              <a:t>Συνδυασμός</a:t>
            </a:r>
            <a:endParaRPr lang="en-US" dirty="0"/>
          </a:p>
        </p:txBody>
      </p:sp>
      <p:sp>
        <p:nvSpPr>
          <p:cNvPr id="3" name="Content Placeholder 2">
            <a:extLst>
              <a:ext uri="{FF2B5EF4-FFF2-40B4-BE49-F238E27FC236}">
                <a16:creationId xmlns:a16="http://schemas.microsoft.com/office/drawing/2014/main" id="{8ECD6BB4-79DC-C691-73EE-F65B18367DFF}"/>
              </a:ext>
            </a:extLst>
          </p:cNvPr>
          <p:cNvSpPr>
            <a:spLocks noGrp="1"/>
          </p:cNvSpPr>
          <p:nvPr>
            <p:ph idx="1"/>
          </p:nvPr>
        </p:nvSpPr>
        <p:spPr/>
        <p:txBody>
          <a:bodyPr>
            <a:normAutofit lnSpcReduction="10000"/>
          </a:bodyPr>
          <a:lstStyle/>
          <a:p>
            <a:r>
              <a:rPr lang="el-GR" dirty="0"/>
              <a:t>Είναι δυνατόν να συνδυάσουμε πτυχές των αναζητήσεων άλφα-βήτα και </a:t>
            </a:r>
            <a:r>
              <a:rPr lang="en-US" dirty="0"/>
              <a:t>Monte Carlo.</a:t>
            </a:r>
          </a:p>
          <a:p>
            <a:r>
              <a:rPr lang="el-GR" dirty="0"/>
              <a:t>Για παράδειγμα, σε παιχνίδια που μπορεί να διαρκέσουν πολλές κινήσεις, θα μπορούσαμε να χρησιμοποιήσουμε </a:t>
            </a:r>
            <a:r>
              <a:rPr lang="el-GR" b="1" dirty="0"/>
              <a:t>πρώιμο τερματισμό παιξίματος</a:t>
            </a:r>
            <a:r>
              <a:rPr lang="el-GR" dirty="0"/>
              <a:t>, όπου διακόπτουμε ένα παίξιμο που χρειάζεται πάρα πολλές κινήσεις και το αξιολογούμε με μια </a:t>
            </a:r>
            <a:r>
              <a:rPr lang="el-GR" dirty="0" err="1"/>
              <a:t>ευρετική</a:t>
            </a:r>
            <a:r>
              <a:rPr lang="el-GR" dirty="0"/>
              <a:t> συνάρτηση ή το δηλώνουμε ως ισοπαλία.</a:t>
            </a:r>
            <a:endParaRPr lang="en-US" dirty="0"/>
          </a:p>
        </p:txBody>
      </p:sp>
      <p:sp>
        <p:nvSpPr>
          <p:cNvPr id="4" name="Footer Placeholder 3">
            <a:extLst>
              <a:ext uri="{FF2B5EF4-FFF2-40B4-BE49-F238E27FC236}">
                <a16:creationId xmlns:a16="http://schemas.microsoft.com/office/drawing/2014/main" id="{2FCDEA7B-D567-ADF4-3AAF-A64B44CD3EC5}"/>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2BAE05CF-3C6C-6E76-AA01-BAD4EAE83583}"/>
              </a:ext>
            </a:extLst>
          </p:cNvPr>
          <p:cNvSpPr>
            <a:spLocks noGrp="1"/>
          </p:cNvSpPr>
          <p:nvPr>
            <p:ph type="sldNum" sz="quarter" idx="12"/>
          </p:nvPr>
        </p:nvSpPr>
        <p:spPr/>
        <p:txBody>
          <a:bodyPr/>
          <a:lstStyle/>
          <a:p>
            <a:fld id="{4A5FD5C5-F3F1-4CEE-AFB8-2E115A69CE90}" type="slidenum">
              <a:rPr lang="en-US" smtClean="0"/>
              <a:t>134</a:t>
            </a:fld>
            <a:endParaRPr lang="en-US"/>
          </a:p>
        </p:txBody>
      </p:sp>
    </p:spTree>
    <p:extLst>
      <p:ext uri="{BB962C8B-B14F-4D97-AF65-F5344CB8AC3E}">
        <p14:creationId xmlns:p14="http://schemas.microsoft.com/office/powerpoint/2010/main" val="3665573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B6F1-6501-7311-EF38-FE79F82C062C}"/>
              </a:ext>
            </a:extLst>
          </p:cNvPr>
          <p:cNvSpPr>
            <a:spLocks noGrp="1"/>
          </p:cNvSpPr>
          <p:nvPr>
            <p:ph type="title"/>
          </p:nvPr>
        </p:nvSpPr>
        <p:spPr/>
        <p:txBody>
          <a:bodyPr/>
          <a:lstStyle/>
          <a:p>
            <a:r>
              <a:rPr lang="el-GR" dirty="0"/>
              <a:t>Νέα Παιχνίδια</a:t>
            </a:r>
            <a:endParaRPr lang="en-US" dirty="0"/>
          </a:p>
        </p:txBody>
      </p:sp>
      <p:sp>
        <p:nvSpPr>
          <p:cNvPr id="3" name="Content Placeholder 2">
            <a:extLst>
              <a:ext uri="{FF2B5EF4-FFF2-40B4-BE49-F238E27FC236}">
                <a16:creationId xmlns:a16="http://schemas.microsoft.com/office/drawing/2014/main" id="{11D9DFF1-9196-ACAA-E788-EF3FCEB6487C}"/>
              </a:ext>
            </a:extLst>
          </p:cNvPr>
          <p:cNvSpPr>
            <a:spLocks noGrp="1"/>
          </p:cNvSpPr>
          <p:nvPr>
            <p:ph idx="1"/>
          </p:nvPr>
        </p:nvSpPr>
        <p:spPr/>
        <p:txBody>
          <a:bodyPr/>
          <a:lstStyle/>
          <a:p>
            <a:r>
              <a:rPr lang="el-GR" dirty="0"/>
              <a:t>Η αναζήτηση </a:t>
            </a:r>
            <a:r>
              <a:rPr lang="en-US" dirty="0"/>
              <a:t>Monte Carlo </a:t>
            </a:r>
            <a:r>
              <a:rPr lang="el-GR" dirty="0"/>
              <a:t>μπορεί να εφαρμοστεί σε </a:t>
            </a:r>
            <a:r>
              <a:rPr lang="el-GR" b="1" dirty="0"/>
              <a:t>καινούρια παιχνίδια</a:t>
            </a:r>
            <a:r>
              <a:rPr lang="el-GR" dirty="0"/>
              <a:t>, για τα οποία δεν υπάρχει συσσωρευμένη πείρα για να οριστεί μια συνάρτηση αξιολόγησης.</a:t>
            </a:r>
          </a:p>
          <a:p>
            <a:r>
              <a:rPr lang="el-GR" dirty="0"/>
              <a:t>Καλές πολιτικές μπορούν να μαθαίνονται με χρήση </a:t>
            </a:r>
            <a:r>
              <a:rPr lang="el-GR" dirty="0" err="1"/>
              <a:t>νευρωνικών</a:t>
            </a:r>
            <a:r>
              <a:rPr lang="el-GR" dirty="0"/>
              <a:t> δικτύων τα οποία εκπαιδεύονται παίζοντας μόνα τους.</a:t>
            </a:r>
            <a:endParaRPr lang="en-US" dirty="0"/>
          </a:p>
        </p:txBody>
      </p:sp>
      <p:sp>
        <p:nvSpPr>
          <p:cNvPr id="4" name="Footer Placeholder 3">
            <a:extLst>
              <a:ext uri="{FF2B5EF4-FFF2-40B4-BE49-F238E27FC236}">
                <a16:creationId xmlns:a16="http://schemas.microsoft.com/office/drawing/2014/main" id="{D4C62F72-167F-55E5-6D4C-F2EACBE35C74}"/>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C7677095-FA48-9A1E-BA6E-DEFAD93736EB}"/>
              </a:ext>
            </a:extLst>
          </p:cNvPr>
          <p:cNvSpPr>
            <a:spLocks noGrp="1"/>
          </p:cNvSpPr>
          <p:nvPr>
            <p:ph type="sldNum" sz="quarter" idx="12"/>
          </p:nvPr>
        </p:nvSpPr>
        <p:spPr/>
        <p:txBody>
          <a:bodyPr/>
          <a:lstStyle/>
          <a:p>
            <a:fld id="{4A5FD5C5-F3F1-4CEE-AFB8-2E115A69CE90}" type="slidenum">
              <a:rPr lang="en-US" smtClean="0"/>
              <a:t>135</a:t>
            </a:fld>
            <a:endParaRPr lang="en-US"/>
          </a:p>
        </p:txBody>
      </p:sp>
    </p:spTree>
    <p:extLst>
      <p:ext uri="{BB962C8B-B14F-4D97-AF65-F5344CB8AC3E}">
        <p14:creationId xmlns:p14="http://schemas.microsoft.com/office/powerpoint/2010/main" val="17212925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D50D-D8C9-430D-769D-FC0BF6ECD474}"/>
              </a:ext>
            </a:extLst>
          </p:cNvPr>
          <p:cNvSpPr>
            <a:spLocks noGrp="1"/>
          </p:cNvSpPr>
          <p:nvPr>
            <p:ph type="title"/>
          </p:nvPr>
        </p:nvSpPr>
        <p:spPr/>
        <p:txBody>
          <a:bodyPr/>
          <a:lstStyle/>
          <a:p>
            <a:r>
              <a:rPr lang="el-GR" dirty="0"/>
              <a:t>Μειονεκτήματα</a:t>
            </a:r>
            <a:endParaRPr lang="en-US" dirty="0"/>
          </a:p>
        </p:txBody>
      </p:sp>
      <p:sp>
        <p:nvSpPr>
          <p:cNvPr id="3" name="Content Placeholder 2">
            <a:extLst>
              <a:ext uri="{FF2B5EF4-FFF2-40B4-BE49-F238E27FC236}">
                <a16:creationId xmlns:a16="http://schemas.microsoft.com/office/drawing/2014/main" id="{E63ECAA8-778B-74BB-91D4-0D0B4B9AC3B7}"/>
              </a:ext>
            </a:extLst>
          </p:cNvPr>
          <p:cNvSpPr>
            <a:spLocks noGrp="1"/>
          </p:cNvSpPr>
          <p:nvPr>
            <p:ph idx="1"/>
          </p:nvPr>
        </p:nvSpPr>
        <p:spPr/>
        <p:txBody>
          <a:bodyPr>
            <a:normAutofit fontScale="92500" lnSpcReduction="20000"/>
          </a:bodyPr>
          <a:lstStyle/>
          <a:p>
            <a:r>
              <a:rPr lang="el-GR" dirty="0"/>
              <a:t>Η αναζήτηση </a:t>
            </a:r>
            <a:r>
              <a:rPr lang="en-US" dirty="0"/>
              <a:t>Monte Carlo</a:t>
            </a:r>
            <a:r>
              <a:rPr lang="el-GR" dirty="0"/>
              <a:t> έχει ένα </a:t>
            </a:r>
            <a:r>
              <a:rPr lang="el-GR" b="1" dirty="0"/>
              <a:t>μειονέκτημα</a:t>
            </a:r>
            <a:r>
              <a:rPr lang="el-GR" dirty="0"/>
              <a:t> όταν είναι πιθανό μια μόνο κίνηση να αλλάξει την έκβαση του παιχνιδιού αλλά λόγω της στοχαστικής φύσης της αναζήτησης ενδέχεται να μην εξεταστεί αυτή η κίνηση.</a:t>
            </a:r>
          </a:p>
          <a:p>
            <a:r>
              <a:rPr lang="el-GR" dirty="0"/>
              <a:t>Έχει επίσης ένα </a:t>
            </a:r>
            <a:r>
              <a:rPr lang="el-GR" b="1" dirty="0"/>
              <a:t>μειονέκτημα</a:t>
            </a:r>
            <a:r>
              <a:rPr lang="el-GR" dirty="0"/>
              <a:t> όταν υπάρχουν καταστάσεις παιχνιδιού που είναι προφανώς νίκη για ένα από τους παίκτες (σύμφωνα με την ανθρώπινη γνώση και μια συνάρτηση αξιολόγησης) αλλά αυτό χρειάζεται  πολλές κινήσεις για να επαληθευθεί.</a:t>
            </a:r>
            <a:endParaRPr lang="en-US" dirty="0"/>
          </a:p>
        </p:txBody>
      </p:sp>
      <p:sp>
        <p:nvSpPr>
          <p:cNvPr id="4" name="Footer Placeholder 3">
            <a:extLst>
              <a:ext uri="{FF2B5EF4-FFF2-40B4-BE49-F238E27FC236}">
                <a16:creationId xmlns:a16="http://schemas.microsoft.com/office/drawing/2014/main" id="{D1EDE550-A568-F5B2-31EB-98C7D1F35843}"/>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DB27B7B7-D51C-4F73-6922-068B4401840B}"/>
              </a:ext>
            </a:extLst>
          </p:cNvPr>
          <p:cNvSpPr>
            <a:spLocks noGrp="1"/>
          </p:cNvSpPr>
          <p:nvPr>
            <p:ph type="sldNum" sz="quarter" idx="12"/>
          </p:nvPr>
        </p:nvSpPr>
        <p:spPr/>
        <p:txBody>
          <a:bodyPr/>
          <a:lstStyle/>
          <a:p>
            <a:fld id="{4A5FD5C5-F3F1-4CEE-AFB8-2E115A69CE90}" type="slidenum">
              <a:rPr lang="en-US" smtClean="0"/>
              <a:t>136</a:t>
            </a:fld>
            <a:endParaRPr lang="en-US"/>
          </a:p>
        </p:txBody>
      </p:sp>
    </p:spTree>
    <p:extLst>
      <p:ext uri="{BB962C8B-B14F-4D97-AF65-F5344CB8AC3E}">
        <p14:creationId xmlns:p14="http://schemas.microsoft.com/office/powerpoint/2010/main" val="30009994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53B9-30D2-07D5-A888-2C8A8FBBBC95}"/>
              </a:ext>
            </a:extLst>
          </p:cNvPr>
          <p:cNvSpPr>
            <a:spLocks noGrp="1"/>
          </p:cNvSpPr>
          <p:nvPr>
            <p:ph type="title"/>
          </p:nvPr>
        </p:nvSpPr>
        <p:spPr/>
        <p:txBody>
          <a:bodyPr/>
          <a:lstStyle/>
          <a:p>
            <a:r>
              <a:rPr lang="el-GR" dirty="0"/>
              <a:t>Σκάκι</a:t>
            </a:r>
            <a:endParaRPr lang="en-US" dirty="0"/>
          </a:p>
        </p:txBody>
      </p:sp>
      <p:sp>
        <p:nvSpPr>
          <p:cNvPr id="3" name="Content Placeholder 2">
            <a:extLst>
              <a:ext uri="{FF2B5EF4-FFF2-40B4-BE49-F238E27FC236}">
                <a16:creationId xmlns:a16="http://schemas.microsoft.com/office/drawing/2014/main" id="{65B30B07-8E18-D0C0-5962-545810AB0BCA}"/>
              </a:ext>
            </a:extLst>
          </p:cNvPr>
          <p:cNvSpPr>
            <a:spLocks noGrp="1"/>
          </p:cNvSpPr>
          <p:nvPr>
            <p:ph idx="1"/>
          </p:nvPr>
        </p:nvSpPr>
        <p:spPr/>
        <p:txBody>
          <a:bodyPr>
            <a:normAutofit lnSpcReduction="10000"/>
          </a:bodyPr>
          <a:lstStyle/>
          <a:p>
            <a:r>
              <a:rPr lang="el-GR" dirty="0"/>
              <a:t>Εδώ και καιρό θεωρείται ότι η αναζήτηση άλφα-βήτα ταιριάζει καλύτερα σε παιχνίδια όπως το σκάκι με σχετικά χαμηλό παράγοντα διακλάδωσης και καλές συναρτήσεις αξιολόγησης.</a:t>
            </a:r>
          </a:p>
          <a:p>
            <a:r>
              <a:rPr lang="el-GR" dirty="0"/>
              <a:t>Πρόσφατα αποτελέσματα όμως έχουν δείξει ότι </a:t>
            </a:r>
            <a:r>
              <a:rPr lang="el-GR" b="1" dirty="0"/>
              <a:t>η αναζήτηση </a:t>
            </a:r>
            <a:r>
              <a:rPr lang="en-US" b="1" dirty="0"/>
              <a:t>Monte Carlo </a:t>
            </a:r>
            <a:r>
              <a:rPr lang="el-GR" b="1" dirty="0"/>
              <a:t>είναι αποτελεσματική τόσο στο σκάκι όσο και σε άλλα παιχνίδια. </a:t>
            </a:r>
            <a:endParaRPr lang="en-US" b="1" dirty="0"/>
          </a:p>
        </p:txBody>
      </p:sp>
      <p:sp>
        <p:nvSpPr>
          <p:cNvPr id="4" name="Footer Placeholder 3">
            <a:extLst>
              <a:ext uri="{FF2B5EF4-FFF2-40B4-BE49-F238E27FC236}">
                <a16:creationId xmlns:a16="http://schemas.microsoft.com/office/drawing/2014/main" id="{43F90E2C-E2A5-2133-D1DC-824D8707F64F}"/>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96BFB0E2-AEBF-6271-F8D2-647B1D1D6BE7}"/>
              </a:ext>
            </a:extLst>
          </p:cNvPr>
          <p:cNvSpPr>
            <a:spLocks noGrp="1"/>
          </p:cNvSpPr>
          <p:nvPr>
            <p:ph type="sldNum" sz="quarter" idx="12"/>
          </p:nvPr>
        </p:nvSpPr>
        <p:spPr/>
        <p:txBody>
          <a:bodyPr/>
          <a:lstStyle/>
          <a:p>
            <a:fld id="{4A5FD5C5-F3F1-4CEE-AFB8-2E115A69CE90}" type="slidenum">
              <a:rPr lang="en-US" smtClean="0"/>
              <a:t>137</a:t>
            </a:fld>
            <a:endParaRPr lang="en-US"/>
          </a:p>
        </p:txBody>
      </p:sp>
      <p:pic>
        <p:nvPicPr>
          <p:cNvPr id="7" name="Picture 6" descr="A picture containing chessman, yellow, lamp, post&#10;&#10;Description automatically generated">
            <a:extLst>
              <a:ext uri="{FF2B5EF4-FFF2-40B4-BE49-F238E27FC236}">
                <a16:creationId xmlns:a16="http://schemas.microsoft.com/office/drawing/2014/main" id="{9C2649D7-85DA-ADDD-9BEC-8C3358F7B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812" y="219421"/>
            <a:ext cx="1484988" cy="1375099"/>
          </a:xfrm>
          <a:prstGeom prst="rect">
            <a:avLst/>
          </a:prstGeom>
        </p:spPr>
      </p:pic>
    </p:spTree>
    <p:extLst>
      <p:ext uri="{BB962C8B-B14F-4D97-AF65-F5344CB8AC3E}">
        <p14:creationId xmlns:p14="http://schemas.microsoft.com/office/powerpoint/2010/main" val="1967805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9A1C-33E3-77C3-06AA-0EAD4744C658}"/>
              </a:ext>
            </a:extLst>
          </p:cNvPr>
          <p:cNvSpPr>
            <a:spLocks noGrp="1"/>
          </p:cNvSpPr>
          <p:nvPr>
            <p:ph type="title"/>
          </p:nvPr>
        </p:nvSpPr>
        <p:spPr/>
        <p:txBody>
          <a:bodyPr/>
          <a:lstStyle/>
          <a:p>
            <a:r>
              <a:rPr lang="el-GR" dirty="0"/>
              <a:t>Ενισχυτική Μάθηση</a:t>
            </a:r>
            <a:endParaRPr lang="en-US" dirty="0"/>
          </a:p>
        </p:txBody>
      </p:sp>
      <p:sp>
        <p:nvSpPr>
          <p:cNvPr id="3" name="Content Placeholder 2">
            <a:extLst>
              <a:ext uri="{FF2B5EF4-FFF2-40B4-BE49-F238E27FC236}">
                <a16:creationId xmlns:a16="http://schemas.microsoft.com/office/drawing/2014/main" id="{7B9A292E-E7C1-06BF-C817-4905C798C2C8}"/>
              </a:ext>
            </a:extLst>
          </p:cNvPr>
          <p:cNvSpPr>
            <a:spLocks noGrp="1"/>
          </p:cNvSpPr>
          <p:nvPr>
            <p:ph idx="1"/>
          </p:nvPr>
        </p:nvSpPr>
        <p:spPr/>
        <p:txBody>
          <a:bodyPr/>
          <a:lstStyle/>
          <a:p>
            <a:r>
              <a:rPr lang="el-GR" dirty="0"/>
              <a:t>Η γενική ιδέα της προσομοίωσης μελλοντικών κινήσεων, της παρατήρησης του αποτελέσματος, και της χρήσης του αποτελέσματος για τον προσδιορισμό των κινήσεων που είναι καλές είναι ένα είδος </a:t>
            </a:r>
            <a:r>
              <a:rPr lang="el-GR" b="1" dirty="0"/>
              <a:t>ενισχυτικής μάθησης </a:t>
            </a:r>
            <a:r>
              <a:rPr lang="en-US" b="1" dirty="0"/>
              <a:t>(reinforcement learning).</a:t>
            </a:r>
          </a:p>
        </p:txBody>
      </p:sp>
      <p:sp>
        <p:nvSpPr>
          <p:cNvPr id="4" name="Footer Placeholder 3">
            <a:extLst>
              <a:ext uri="{FF2B5EF4-FFF2-40B4-BE49-F238E27FC236}">
                <a16:creationId xmlns:a16="http://schemas.microsoft.com/office/drawing/2014/main" id="{A7570878-B92B-560F-7C09-2DB320E7F710}"/>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C0989300-E1F7-E058-27FB-611C36815B3A}"/>
              </a:ext>
            </a:extLst>
          </p:cNvPr>
          <p:cNvSpPr>
            <a:spLocks noGrp="1"/>
          </p:cNvSpPr>
          <p:nvPr>
            <p:ph type="sldNum" sz="quarter" idx="12"/>
          </p:nvPr>
        </p:nvSpPr>
        <p:spPr/>
        <p:txBody>
          <a:bodyPr/>
          <a:lstStyle/>
          <a:p>
            <a:fld id="{4A5FD5C5-F3F1-4CEE-AFB8-2E115A69CE90}" type="slidenum">
              <a:rPr lang="en-US" smtClean="0"/>
              <a:t>138</a:t>
            </a:fld>
            <a:endParaRPr lang="en-US"/>
          </a:p>
        </p:txBody>
      </p:sp>
    </p:spTree>
    <p:extLst>
      <p:ext uri="{BB962C8B-B14F-4D97-AF65-F5344CB8AC3E}">
        <p14:creationId xmlns:p14="http://schemas.microsoft.com/office/powerpoint/2010/main" val="18421261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Στοχαστικά Παιχνίδια</a:t>
            </a:r>
            <a:endParaRPr lang="en-US" dirty="0"/>
          </a:p>
        </p:txBody>
      </p:sp>
      <p:sp>
        <p:nvSpPr>
          <p:cNvPr id="3" name="Content Placeholder 2"/>
          <p:cNvSpPr>
            <a:spLocks noGrp="1"/>
          </p:cNvSpPr>
          <p:nvPr>
            <p:ph idx="1"/>
          </p:nvPr>
        </p:nvSpPr>
        <p:spPr/>
        <p:txBody>
          <a:bodyPr>
            <a:normAutofit lnSpcReduction="10000"/>
          </a:bodyPr>
          <a:lstStyle/>
          <a:p>
            <a:r>
              <a:rPr lang="el-GR" sz="2800" dirty="0"/>
              <a:t>Πολλά παιχνίδια περιλαμβάνουν ένα </a:t>
            </a:r>
            <a:r>
              <a:rPr lang="el-GR" sz="2800" b="1" dirty="0"/>
              <a:t>στοιχείο τύχης</a:t>
            </a:r>
            <a:r>
              <a:rPr lang="el-GR" sz="2800" dirty="0"/>
              <a:t> π.χ., τη ρίψη ζαριών.</a:t>
            </a:r>
          </a:p>
          <a:p>
            <a:r>
              <a:rPr lang="el-GR" sz="2800" dirty="0"/>
              <a:t>Τα παιχνίδια αυτά λέγονται </a:t>
            </a:r>
            <a:r>
              <a:rPr lang="el-GR" sz="2800" b="1" dirty="0"/>
              <a:t>στοχαστικά</a:t>
            </a:r>
            <a:r>
              <a:rPr lang="el-GR" sz="2800" dirty="0"/>
              <a:t>.</a:t>
            </a:r>
          </a:p>
          <a:p>
            <a:r>
              <a:rPr lang="el-GR" sz="2800" dirty="0"/>
              <a:t>Αυτά τα παιχνίδια μας φέρνουν πιο κοντά στον πραγματικό κόσμο όπου η ύπαρξη εξωγενών γεγονότων μας οδηγούν σε απρόβλεπτες καταστάσεις.</a:t>
            </a:r>
          </a:p>
          <a:p>
            <a:r>
              <a:rPr lang="el-GR" sz="2800" dirty="0"/>
              <a:t>Το τάβλι είναι ένα αντιπροσωπευτικό </a:t>
            </a:r>
          </a:p>
          <a:p>
            <a:pPr marL="0" indent="0">
              <a:buNone/>
            </a:pPr>
            <a:r>
              <a:rPr lang="el-GR" sz="2800" dirty="0"/>
              <a:t>     παιχνίδι που συνδυάζει τύχη και </a:t>
            </a:r>
          </a:p>
          <a:p>
            <a:pPr marL="0" indent="0">
              <a:buNone/>
            </a:pPr>
            <a:r>
              <a:rPr lang="el-GR" sz="2800" dirty="0"/>
              <a:t>     ικανότητα</a:t>
            </a:r>
            <a:r>
              <a:rPr lang="el-GR" dirty="0"/>
              <a:t>.</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139</a:t>
            </a:fld>
            <a:endParaRPr lang="en-US"/>
          </a:p>
        </p:txBody>
      </p:sp>
      <p:pic>
        <p:nvPicPr>
          <p:cNvPr id="7170" name="Picture 2" descr="C:\Manolis\manolis\courses\ai\lectures-in-greek\adversarial search\τάβλ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4941168"/>
            <a:ext cx="2717651"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44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Τιμές </a:t>
            </a:r>
            <a:r>
              <a:rPr lang="en-US" dirty="0" err="1"/>
              <a:t>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l-GR" dirty="0"/>
                  <a:t>Έτσι έχουμε την ακόλουθη ισότητα:</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l-GR" b="0" i="0" cap="small" smtClean="0">
                          <a:latin typeface="Cambria Math"/>
                        </a:rPr>
                        <m:t>Μ</m:t>
                      </m:r>
                      <m:r>
                        <m:rPr>
                          <m:sty m:val="p"/>
                        </m:rPr>
                        <a:rPr lang="en-US" b="0" i="0" cap="small" smtClean="0">
                          <a:latin typeface="Cambria Math"/>
                        </a:rPr>
                        <m:t>inimax</m:t>
                      </m:r>
                      <m:d>
                        <m:dPr>
                          <m:ctrlPr>
                            <a:rPr lang="en-US" b="0" i="1" smtClean="0">
                              <a:latin typeface="Cambria Math" panose="02040503050406030204" pitchFamily="18" charset="0"/>
                            </a:rPr>
                          </m:ctrlPr>
                        </m:dPr>
                        <m:e>
                          <m:r>
                            <a:rPr lang="en-US" b="0" i="1" smtClean="0">
                              <a:latin typeface="Cambria Math"/>
                            </a:rPr>
                            <m:t>𝑠</m:t>
                          </m:r>
                        </m:e>
                      </m:d>
                      <m:r>
                        <a:rPr lang="en-US" b="0" i="0" smtClean="0">
                          <a:latin typeface="Cambria Math"/>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m:rPr>
                                  <m:sty m:val="p"/>
                                </m:rPr>
                                <a:rPr lang="en-US" b="0" i="0" cap="small" smtClean="0">
                                  <a:latin typeface="Cambria Math"/>
                                </a:rPr>
                                <m:t>Utility</m:t>
                              </m:r>
                              <m:d>
                                <m:dPr>
                                  <m:ctrlPr>
                                    <a:rPr lang="en-US" b="0" i="1" cap="small" smtClean="0">
                                      <a:latin typeface="Cambria Math" panose="02040503050406030204" pitchFamily="18" charset="0"/>
                                    </a:rPr>
                                  </m:ctrlPr>
                                </m:dPr>
                                <m:e>
                                  <m:r>
                                    <a:rPr lang="en-US" b="0" i="1" cap="small" smtClean="0">
                                      <a:latin typeface="Cambria Math"/>
                                    </a:rPr>
                                    <m:t>𝑠</m:t>
                                  </m:r>
                                </m:e>
                              </m:d>
                              <m:r>
                                <a:rPr lang="en-US" b="0" i="1" smtClean="0">
                                  <a:latin typeface="Cambria Math"/>
                                </a:rPr>
                                <m:t>  </m:t>
                              </m:r>
                              <m:r>
                                <m:rPr>
                                  <m:sty m:val="p"/>
                                </m:rPr>
                                <a:rPr lang="en-US" b="0" i="0" smtClean="0">
                                  <a:latin typeface="Cambria Math"/>
                                </a:rPr>
                                <m:t>if</m:t>
                              </m:r>
                              <m:r>
                                <a:rPr lang="en-US" b="0" i="1" smtClean="0">
                                  <a:latin typeface="Cambria Math"/>
                                </a:rPr>
                                <m:t>  </m:t>
                              </m:r>
                              <m:r>
                                <m:rPr>
                                  <m:sty m:val="p"/>
                                </m:rPr>
                                <a:rPr lang="en-US" b="0" i="0" cap="small" smtClean="0">
                                  <a:latin typeface="Cambria Math"/>
                                </a:rPr>
                                <m:t>Terminal</m:t>
                              </m:r>
                              <m:r>
                                <a:rPr lang="en-US" b="0" i="0" cap="small" smtClean="0">
                                  <a:latin typeface="Cambria Math"/>
                                </a:rPr>
                                <m:t>−</m:t>
                              </m:r>
                              <m:r>
                                <m:rPr>
                                  <m:sty m:val="p"/>
                                </m:rPr>
                                <a:rPr lang="en-US" b="0" i="0" cap="small" smtClean="0">
                                  <a:latin typeface="Cambria Math"/>
                                </a:rPr>
                                <m:t>Test</m:t>
                              </m:r>
                              <m:r>
                                <a:rPr lang="en-US" b="0" i="1" smtClean="0">
                                  <a:latin typeface="Cambria Math"/>
                                </a:rPr>
                                <m:t>(</m:t>
                              </m:r>
                              <m:r>
                                <a:rPr lang="en-US" b="0" i="1" smtClean="0">
                                  <a:latin typeface="Cambria Math"/>
                                </a:rPr>
                                <m:t>𝑠</m:t>
                              </m:r>
                              <m:r>
                                <a:rPr lang="en-US" b="0" i="1" smtClean="0">
                                  <a:latin typeface="Cambria Math"/>
                                </a:rPr>
                                <m:t>)</m:t>
                              </m:r>
                            </m:e>
                            <m:e>
                              <m:sSub>
                                <m:sSubPr>
                                  <m:ctrlPr>
                                    <a:rPr lang="en-US" b="0" i="1" smtClean="0">
                                      <a:latin typeface="Cambria Math" panose="02040503050406030204" pitchFamily="18" charset="0"/>
                                    </a:rPr>
                                  </m:ctrlPr>
                                </m:sSubPr>
                                <m:e>
                                  <m:r>
                                    <m:rPr>
                                      <m:sty m:val="p"/>
                                    </m:rPr>
                                    <a:rPr lang="en-US" b="0" i="0" smtClean="0">
                                      <a:latin typeface="Cambria Math"/>
                                    </a:rPr>
                                    <m:t>max</m:t>
                                  </m:r>
                                </m:e>
                                <m:sub>
                                  <m:r>
                                    <a:rPr lang="en-US" b="0" i="1" smtClean="0">
                                      <a:latin typeface="Cambria Math"/>
                                    </a:rPr>
                                    <m:t>𝑎</m:t>
                                  </m:r>
                                  <m:r>
                                    <a:rPr lang="en-US" b="0" i="1" smtClean="0">
                                      <a:latin typeface="Cambria Math"/>
                                      <a:ea typeface="Cambria Math"/>
                                    </a:rPr>
                                    <m:t>∈</m:t>
                                  </m:r>
                                  <m:r>
                                    <m:rPr>
                                      <m:sty m:val="p"/>
                                    </m:rPr>
                                    <a:rPr lang="en-US" b="0" i="0" cap="small" smtClean="0">
                                      <a:latin typeface="Cambria Math"/>
                                      <a:ea typeface="Cambria Math"/>
                                    </a:rPr>
                                    <m:t>Actions</m:t>
                                  </m:r>
                                  <m:d>
                                    <m:dPr>
                                      <m:ctrlPr>
                                        <a:rPr lang="en-US" b="0" i="1" smtClean="0">
                                          <a:latin typeface="Cambria Math" panose="02040503050406030204" pitchFamily="18" charset="0"/>
                                          <a:ea typeface="Cambria Math"/>
                                        </a:rPr>
                                      </m:ctrlPr>
                                    </m:dPr>
                                    <m:e>
                                      <m:r>
                                        <a:rPr lang="en-US" b="0" i="1" smtClean="0">
                                          <a:latin typeface="Cambria Math"/>
                                          <a:ea typeface="Cambria Math"/>
                                        </a:rPr>
                                        <m:t>𝑠</m:t>
                                      </m:r>
                                    </m:e>
                                  </m:d>
                                </m:sub>
                              </m:sSub>
                              <m:r>
                                <m:rPr>
                                  <m:sty m:val="p"/>
                                </m:rPr>
                                <a:rPr lang="en-US" b="0" i="0" cap="small" smtClean="0">
                                  <a:latin typeface="Cambria Math"/>
                                </a:rPr>
                                <m:t>Minimax</m:t>
                              </m:r>
                              <m:d>
                                <m:dPr>
                                  <m:ctrlPr>
                                    <a:rPr lang="en-US" b="0" i="1" smtClean="0">
                                      <a:latin typeface="Cambria Math" panose="02040503050406030204" pitchFamily="18" charset="0"/>
                                    </a:rPr>
                                  </m:ctrlPr>
                                </m:dPr>
                                <m:e>
                                  <m:r>
                                    <m:rPr>
                                      <m:sty m:val="p"/>
                                    </m:rPr>
                                    <a:rPr lang="en-US" b="0" i="0" cap="small" smtClean="0">
                                      <a:latin typeface="Cambria Math"/>
                                    </a:rPr>
                                    <m:t>Result</m:t>
                                  </m:r>
                                  <m:d>
                                    <m:dPr>
                                      <m:ctrlPr>
                                        <a:rPr lang="en-US" b="0" i="1" smtClean="0">
                                          <a:latin typeface="Cambria Math" panose="02040503050406030204" pitchFamily="18" charset="0"/>
                                        </a:rPr>
                                      </m:ctrlPr>
                                    </m:dPr>
                                    <m:e>
                                      <m:r>
                                        <a:rPr lang="en-US" b="0" i="1" smtClean="0">
                                          <a:latin typeface="Cambria Math"/>
                                        </a:rPr>
                                        <m:t>𝑠</m:t>
                                      </m:r>
                                      <m:r>
                                        <a:rPr lang="en-US" b="0" i="1" smtClean="0">
                                          <a:latin typeface="Cambria Math"/>
                                        </a:rPr>
                                        <m:t>,</m:t>
                                      </m:r>
                                      <m:r>
                                        <a:rPr lang="en-US" b="0" i="1" smtClean="0">
                                          <a:latin typeface="Cambria Math"/>
                                        </a:rPr>
                                        <m:t>𝑎</m:t>
                                      </m:r>
                                    </m:e>
                                  </m:d>
                                </m:e>
                              </m:d>
                              <m:r>
                                <a:rPr lang="en-US" b="0" i="1" smtClean="0">
                                  <a:latin typeface="Cambria Math"/>
                                </a:rPr>
                                <m:t>  </m:t>
                              </m:r>
                              <m:r>
                                <m:rPr>
                                  <m:sty m:val="p"/>
                                </m:rPr>
                                <a:rPr lang="en-US" b="0" i="0" smtClean="0">
                                  <a:latin typeface="Cambria Math"/>
                                </a:rPr>
                                <m:t>if</m:t>
                              </m:r>
                              <m:r>
                                <a:rPr lang="en-US" b="0" i="1" smtClean="0">
                                  <a:latin typeface="Cambria Math"/>
                                </a:rPr>
                                <m:t>  </m:t>
                              </m:r>
                              <m:r>
                                <m:rPr>
                                  <m:sty m:val="p"/>
                                </m:rPr>
                                <a:rPr lang="en-US" b="0" i="0" cap="small" smtClean="0">
                                  <a:latin typeface="Cambria Math"/>
                                </a:rPr>
                                <m:t>Player</m:t>
                              </m:r>
                              <m:d>
                                <m:dPr>
                                  <m:ctrlPr>
                                    <a:rPr lang="en-US" b="0" i="1" smtClean="0">
                                      <a:latin typeface="Cambria Math" panose="02040503050406030204" pitchFamily="18" charset="0"/>
                                    </a:rPr>
                                  </m:ctrlPr>
                                </m:dPr>
                                <m:e>
                                  <m:r>
                                    <a:rPr lang="en-US" b="0" i="1" smtClean="0">
                                      <a:latin typeface="Cambria Math"/>
                                    </a:rPr>
                                    <m:t>𝑠</m:t>
                                  </m:r>
                                </m:e>
                              </m:d>
                              <m:r>
                                <a:rPr lang="en-US" b="0" i="1" smtClean="0">
                                  <a:latin typeface="Cambria Math"/>
                                </a:rPr>
                                <m:t>=</m:t>
                              </m:r>
                              <m:r>
                                <m:rPr>
                                  <m:sty m:val="p"/>
                                </m:rPr>
                                <a:rPr lang="en-US" b="0" i="0" smtClean="0">
                                  <a:latin typeface="Cambria Math"/>
                                </a:rPr>
                                <m:t>MAX</m:t>
                              </m:r>
                            </m:e>
                            <m:e>
                              <m:sSub>
                                <m:sSubPr>
                                  <m:ctrlPr>
                                    <a:rPr lang="en-US" b="0" i="1" smtClean="0">
                                      <a:latin typeface="Cambria Math" panose="02040503050406030204" pitchFamily="18" charset="0"/>
                                    </a:rPr>
                                  </m:ctrlPr>
                                </m:sSubPr>
                                <m:e>
                                  <m:r>
                                    <m:rPr>
                                      <m:sty m:val="p"/>
                                    </m:rPr>
                                    <a:rPr lang="en-US" b="0" i="0" smtClean="0">
                                      <a:latin typeface="Cambria Math"/>
                                    </a:rPr>
                                    <m:t>min</m:t>
                                  </m:r>
                                </m:e>
                                <m:sub>
                                  <m:r>
                                    <a:rPr lang="en-US" b="0" i="1" smtClean="0">
                                      <a:latin typeface="Cambria Math"/>
                                    </a:rPr>
                                    <m:t>𝑎</m:t>
                                  </m:r>
                                  <m:r>
                                    <a:rPr lang="en-US" b="0" i="1" smtClean="0">
                                      <a:latin typeface="Cambria Math"/>
                                      <a:ea typeface="Cambria Math"/>
                                    </a:rPr>
                                    <m:t>∈</m:t>
                                  </m:r>
                                  <m:r>
                                    <m:rPr>
                                      <m:sty m:val="p"/>
                                    </m:rPr>
                                    <a:rPr lang="en-US" b="0" i="0" cap="small" smtClean="0">
                                      <a:latin typeface="Cambria Math"/>
                                      <a:ea typeface="Cambria Math"/>
                                    </a:rPr>
                                    <m:t>Actions</m:t>
                                  </m:r>
                                  <m:d>
                                    <m:dPr>
                                      <m:ctrlPr>
                                        <a:rPr lang="en-US" b="0" i="1" smtClean="0">
                                          <a:latin typeface="Cambria Math" panose="02040503050406030204" pitchFamily="18" charset="0"/>
                                          <a:ea typeface="Cambria Math"/>
                                        </a:rPr>
                                      </m:ctrlPr>
                                    </m:dPr>
                                    <m:e>
                                      <m:r>
                                        <a:rPr lang="en-US" b="0" i="1" smtClean="0">
                                          <a:latin typeface="Cambria Math"/>
                                          <a:ea typeface="Cambria Math"/>
                                        </a:rPr>
                                        <m:t>𝑠</m:t>
                                      </m:r>
                                    </m:e>
                                  </m:d>
                                </m:sub>
                              </m:sSub>
                              <m:r>
                                <m:rPr>
                                  <m:sty m:val="p"/>
                                </m:rPr>
                                <a:rPr lang="en-US" b="0" i="0" cap="small" smtClean="0">
                                  <a:latin typeface="Cambria Math"/>
                                </a:rPr>
                                <m:t>Minimax</m:t>
                              </m:r>
                              <m:d>
                                <m:dPr>
                                  <m:ctrlPr>
                                    <a:rPr lang="en-US" b="0" i="1" smtClean="0">
                                      <a:latin typeface="Cambria Math" panose="02040503050406030204" pitchFamily="18" charset="0"/>
                                    </a:rPr>
                                  </m:ctrlPr>
                                </m:dPr>
                                <m:e>
                                  <m:r>
                                    <m:rPr>
                                      <m:sty m:val="p"/>
                                    </m:rPr>
                                    <a:rPr lang="en-US" b="0" i="0" cap="small" smtClean="0">
                                      <a:latin typeface="Cambria Math"/>
                                    </a:rPr>
                                    <m:t>Result</m:t>
                                  </m:r>
                                  <m:d>
                                    <m:dPr>
                                      <m:ctrlPr>
                                        <a:rPr lang="en-US" b="0" i="1" smtClean="0">
                                          <a:latin typeface="Cambria Math" panose="02040503050406030204" pitchFamily="18" charset="0"/>
                                        </a:rPr>
                                      </m:ctrlPr>
                                    </m:dPr>
                                    <m:e>
                                      <m:r>
                                        <a:rPr lang="en-US" b="0" i="1" smtClean="0">
                                          <a:latin typeface="Cambria Math"/>
                                        </a:rPr>
                                        <m:t>𝑠</m:t>
                                      </m:r>
                                      <m:r>
                                        <a:rPr lang="en-US" b="0" i="1" smtClean="0">
                                          <a:latin typeface="Cambria Math"/>
                                        </a:rPr>
                                        <m:t>,</m:t>
                                      </m:r>
                                      <m:r>
                                        <a:rPr lang="en-US" b="0" i="1" smtClean="0">
                                          <a:latin typeface="Cambria Math"/>
                                        </a:rPr>
                                        <m:t>𝑎</m:t>
                                      </m:r>
                                    </m:e>
                                  </m:d>
                                </m:e>
                              </m:d>
                              <m:r>
                                <a:rPr lang="en-US" b="0" i="1" smtClean="0">
                                  <a:latin typeface="Cambria Math"/>
                                </a:rPr>
                                <m:t>  </m:t>
                              </m:r>
                              <m:r>
                                <m:rPr>
                                  <m:sty m:val="p"/>
                                </m:rPr>
                                <a:rPr lang="en-US" b="0" i="0" smtClean="0">
                                  <a:latin typeface="Cambria Math"/>
                                </a:rPr>
                                <m:t>if</m:t>
                              </m:r>
                              <m:r>
                                <a:rPr lang="en-US" b="0" i="1" smtClean="0">
                                  <a:latin typeface="Cambria Math"/>
                                </a:rPr>
                                <m:t>  </m:t>
                              </m:r>
                              <m:r>
                                <m:rPr>
                                  <m:sty m:val="p"/>
                                </m:rPr>
                                <a:rPr lang="en-US" b="0" i="0" cap="small" smtClean="0">
                                  <a:latin typeface="Cambria Math"/>
                                </a:rPr>
                                <m:t>Player</m:t>
                              </m:r>
                              <m:d>
                                <m:dPr>
                                  <m:ctrlPr>
                                    <a:rPr lang="en-US" b="0" i="1" smtClean="0">
                                      <a:latin typeface="Cambria Math" panose="02040503050406030204" pitchFamily="18" charset="0"/>
                                    </a:rPr>
                                  </m:ctrlPr>
                                </m:dPr>
                                <m:e>
                                  <m:r>
                                    <a:rPr lang="en-US" b="0" i="1" smtClean="0">
                                      <a:latin typeface="Cambria Math"/>
                                    </a:rPr>
                                    <m:t>𝑠</m:t>
                                  </m:r>
                                </m:e>
                              </m:d>
                              <m:r>
                                <a:rPr lang="en-US" b="0" i="0" smtClean="0">
                                  <a:latin typeface="Cambria Math"/>
                                </a:rPr>
                                <m:t>=</m:t>
                              </m:r>
                              <m:r>
                                <m:rPr>
                                  <m:sty m:val="p"/>
                                </m:rPr>
                                <a:rPr lang="en-US" b="0" i="0" smtClean="0">
                                  <a:latin typeface="Cambria Math"/>
                                </a:rPr>
                                <m:t>MIN</m:t>
                              </m:r>
                            </m:e>
                          </m:eqArr>
                        </m:e>
                      </m:d>
                    </m:oMath>
                  </m:oMathPara>
                </a14:m>
                <a:endParaRPr lang="en-US" dirty="0"/>
              </a:p>
              <a:p>
                <a:endParaRPr lang="en-US" dirty="0"/>
              </a:p>
              <a:p>
                <a:endParaRPr lang="en-US" dirty="0"/>
              </a:p>
              <a:p>
                <a:r>
                  <a:rPr lang="el-GR" dirty="0"/>
                  <a:t>Μπορούμε να εφαρμόσουμε την παραπάνω ισότητα στο προηγούμενο δένδρο παιχνιδιού και να υπολογίσουμε τις </a:t>
                </a:r>
                <a:r>
                  <a:rPr lang="en-US" dirty="0" err="1"/>
                  <a:t>minimax</a:t>
                </a:r>
                <a:r>
                  <a:rPr lang="en-US" dirty="0"/>
                  <a:t> </a:t>
                </a:r>
                <a:r>
                  <a:rPr lang="el-GR" dirty="0"/>
                  <a:t>τιμές για κάθε κατάσταση.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a:t>
            </a:fld>
            <a:endParaRPr lang="en-US"/>
          </a:p>
        </p:txBody>
      </p:sp>
    </p:spTree>
    <p:extLst>
      <p:ext uri="{BB962C8B-B14F-4D97-AF65-F5344CB8AC3E}">
        <p14:creationId xmlns:p14="http://schemas.microsoft.com/office/powerpoint/2010/main" val="35161703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Manolis\manolis\courses\ai\lectures-in-greek\adversarial search\backgammon-position.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03772"/>
            <a:ext cx="4824536" cy="47556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140</a:t>
            </a:fld>
            <a:endParaRPr lang="en-US"/>
          </a:p>
        </p:txBody>
      </p:sp>
    </p:spTree>
    <p:extLst>
      <p:ext uri="{BB962C8B-B14F-4D97-AF65-F5344CB8AC3E}">
        <p14:creationId xmlns:p14="http://schemas.microsoft.com/office/powerpoint/2010/main" val="11669979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r>
              <a:rPr lang="el-GR" dirty="0"/>
              <a:t>Στην προηγούμενη εικόνα, ο παίκτης με τα λευκά πούλια έχει φέρει 6-5 και πρέπει να επιλέξει μεταξύ τεσσάρων νόμιμων κινήσεων: (5-10, 5-11), (5-11, 19-24), (5-10, 10-16) και (5-11, 11-16).</a:t>
            </a:r>
          </a:p>
          <a:p>
            <a:r>
              <a:rPr lang="el-GR" dirty="0"/>
              <a:t>Ο παραπάνω συμβολισμός </a:t>
            </a:r>
            <a:r>
              <a:rPr lang="en-US" dirty="0"/>
              <a:t>x-y </a:t>
            </a:r>
            <a:r>
              <a:rPr lang="el-GR" dirty="0"/>
              <a:t>για τις κινήσεις σημαίνει να μετακινήσει ένα πούλι από τη θέση </a:t>
            </a:r>
            <a:r>
              <a:rPr lang="en-US" dirty="0"/>
              <a:t>x </a:t>
            </a:r>
            <a:r>
              <a:rPr lang="el-GR" dirty="0"/>
              <a:t>στη θέση </a:t>
            </a:r>
            <a:r>
              <a:rPr lang="en-US" dirty="0"/>
              <a:t>y.</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141</a:t>
            </a:fld>
            <a:endParaRPr lang="en-US"/>
          </a:p>
        </p:txBody>
      </p:sp>
    </p:spTree>
    <p:extLst>
      <p:ext uri="{BB962C8B-B14F-4D97-AF65-F5344CB8AC3E}">
        <p14:creationId xmlns:p14="http://schemas.microsoft.com/office/powerpoint/2010/main" val="11850300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Δένδρα Παιχνιδιού για Στοχαστικά Παιχνίδια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l-GR" dirty="0"/>
                  <a:t>Τα δένδρα παιχνιδιού για στοχαστικά παιχνίδια περιλαμβάνουν ένα νέο τύπο κόμβου, τους </a:t>
                </a:r>
                <a:r>
                  <a:rPr lang="el-GR" b="1" dirty="0"/>
                  <a:t>κόμβους τύχης </a:t>
                </a:r>
                <a:r>
                  <a:rPr lang="en-US" b="1" dirty="0"/>
                  <a:t>(chance nodes).</a:t>
                </a:r>
              </a:p>
              <a:p>
                <a:r>
                  <a:rPr lang="el-GR" dirty="0"/>
                  <a:t>Οι κόμβοι τύχης συμβολίζονται με κύκλους. </a:t>
                </a:r>
              </a:p>
              <a:p>
                <a:r>
                  <a:rPr lang="el-GR" dirty="0"/>
                  <a:t>Για το τάβλι, τα κλαδιά που ξεκινούν από κάθε κόμβο τύχης αντιπροσωπεύουν τις δυνατές ζαριές και τις πιθανότητες τους.</a:t>
                </a:r>
              </a:p>
              <a:p>
                <a:r>
                  <a:rPr lang="el-GR" dirty="0"/>
                  <a:t>Υπάρχουν 36 δυνατοί τρόποι για να ριφθούν δύο ζάρια. Επειδή όμως η ζαριά 5-6 είναι ίδια με τη ζαριά 6-5, υπάρχουν </a:t>
                </a:r>
                <a:r>
                  <a:rPr lang="el-GR" b="1" dirty="0"/>
                  <a:t>21 δυνατές ζαριές</a:t>
                </a:r>
                <a:r>
                  <a:rPr lang="el-GR" dirty="0"/>
                  <a:t>. Η πιθανότητα κάθε «διπλής» ζαριάς (π.χ., 1-1) είναι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a:rPr>
                          <m:t>1</m:t>
                        </m:r>
                      </m:num>
                      <m:den>
                        <m:r>
                          <a:rPr lang="el-GR" b="0" i="1" smtClean="0">
                            <a:latin typeface="Cambria Math"/>
                          </a:rPr>
                          <m:t>36</m:t>
                        </m:r>
                      </m:den>
                    </m:f>
                  </m:oMath>
                </a14:m>
                <a:r>
                  <a:rPr lang="el-GR" dirty="0"/>
                  <a:t> . Η πιθανότητα κάθε ζαριάς που δεν είναι διπλή είναι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a:rPr>
                          <m:t>1</m:t>
                        </m:r>
                      </m:num>
                      <m:den>
                        <m:r>
                          <a:rPr lang="el-GR" b="0" i="1" smtClean="0">
                            <a:latin typeface="Cambria Math"/>
                          </a:rPr>
                          <m:t>18</m:t>
                        </m:r>
                      </m:den>
                    </m:f>
                    <m:r>
                      <a:rPr lang="el-GR" b="0" i="1" smtClean="0">
                        <a:latin typeface="Cambria Math"/>
                      </a:rPr>
                      <m:t>.</m:t>
                    </m:r>
                  </m:oMath>
                </a14:m>
                <a:r>
                  <a:rPr lang="el-GR"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7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142</a:t>
            </a:fld>
            <a:endParaRPr lang="en-US"/>
          </a:p>
        </p:txBody>
      </p:sp>
      <p:pic>
        <p:nvPicPr>
          <p:cNvPr id="8194" name="Picture 2" descr="C:\Manolis\manolis\courses\ai\lectures-in-greek\adversarial search\d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373216"/>
            <a:ext cx="1760611" cy="117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041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Δένδρου Παιχνιδιού για το Τάβλι</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descr="C:\Manolis\manolis\courses\ai\lectures-in-greek\adversarial search\backgammon-tre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472608" cy="44311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143</a:t>
            </a:fld>
            <a:endParaRPr lang="en-US"/>
          </a:p>
        </p:txBody>
      </p:sp>
    </p:spTree>
    <p:extLst>
      <p:ext uri="{BB962C8B-B14F-4D97-AF65-F5344CB8AC3E}">
        <p14:creationId xmlns:p14="http://schemas.microsoft.com/office/powerpoint/2010/main" val="17243336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Expectiminimax</a:t>
            </a:r>
            <a:r>
              <a:rPr lang="en-US" dirty="0"/>
              <a:t> </a:t>
            </a:r>
            <a:r>
              <a:rPr lang="el-GR" dirty="0"/>
              <a:t>Τιμές</a:t>
            </a:r>
            <a:endParaRPr lang="en-US" dirty="0"/>
          </a:p>
        </p:txBody>
      </p:sp>
      <p:sp>
        <p:nvSpPr>
          <p:cNvPr id="3" name="Content Placeholder 2"/>
          <p:cNvSpPr>
            <a:spLocks noGrp="1"/>
          </p:cNvSpPr>
          <p:nvPr>
            <p:ph idx="1"/>
          </p:nvPr>
        </p:nvSpPr>
        <p:spPr/>
        <p:txBody>
          <a:bodyPr>
            <a:normAutofit fontScale="92500"/>
          </a:bodyPr>
          <a:lstStyle/>
          <a:p>
            <a:r>
              <a:rPr lang="el-GR" dirty="0"/>
              <a:t>Στα στοχαστικά παιχνίδια, οι καταστάσεις δεν έχουν οριστικές τιμές </a:t>
            </a:r>
            <a:r>
              <a:rPr lang="en-US" dirty="0" err="1"/>
              <a:t>minimax</a:t>
            </a:r>
            <a:r>
              <a:rPr lang="en-US" dirty="0"/>
              <a:t>. </a:t>
            </a:r>
            <a:r>
              <a:rPr lang="el-GR" dirty="0"/>
              <a:t>Μπορούμε όμως να υπολογίσουμε τις </a:t>
            </a:r>
            <a:r>
              <a:rPr lang="el-GR" b="1" dirty="0"/>
              <a:t>αναμενόμενες τιμές </a:t>
            </a:r>
            <a:r>
              <a:rPr lang="en-US" b="1" dirty="0" err="1"/>
              <a:t>minimax</a:t>
            </a:r>
            <a:r>
              <a:rPr lang="el-GR" b="1" dirty="0"/>
              <a:t> (</a:t>
            </a:r>
            <a:r>
              <a:rPr lang="en-US" b="1" dirty="0"/>
              <a:t>expected </a:t>
            </a:r>
            <a:r>
              <a:rPr lang="en-US" b="1" dirty="0" err="1"/>
              <a:t>minimax</a:t>
            </a:r>
            <a:r>
              <a:rPr lang="en-US" b="1" dirty="0"/>
              <a:t> values)</a:t>
            </a:r>
            <a:r>
              <a:rPr lang="en-US" dirty="0"/>
              <a:t> </a:t>
            </a:r>
            <a:r>
              <a:rPr lang="el-GR" dirty="0"/>
              <a:t>ως το μέσο όρο των τιμών για όλα τα δυνατά αποτελέσματα των κόμβων τύχης.</a:t>
            </a:r>
            <a:endParaRPr lang="en-US" dirty="0"/>
          </a:p>
          <a:p>
            <a:r>
              <a:rPr lang="el-GR" dirty="0"/>
              <a:t>Έτσι οδηγούμαστε σε μια γενίκευση της τιμής </a:t>
            </a:r>
            <a:r>
              <a:rPr lang="en-US" dirty="0" err="1"/>
              <a:t>minimax</a:t>
            </a:r>
            <a:r>
              <a:rPr lang="en-US" dirty="0"/>
              <a:t> </a:t>
            </a:r>
            <a:r>
              <a:rPr lang="el-GR" dirty="0"/>
              <a:t>των αιτιοκρατικών παιχνιδιών σε μια </a:t>
            </a:r>
            <a:r>
              <a:rPr lang="el-GR" b="1" dirty="0"/>
              <a:t>τιμή</a:t>
            </a:r>
            <a:r>
              <a:rPr lang="el-GR" dirty="0"/>
              <a:t> </a:t>
            </a:r>
            <a:r>
              <a:rPr lang="en-US" b="1" dirty="0" err="1"/>
              <a:t>expectiminimax</a:t>
            </a:r>
            <a:r>
              <a:rPr lang="en-US" dirty="0"/>
              <a:t> </a:t>
            </a:r>
            <a:r>
              <a:rPr lang="el-GR" dirty="0"/>
              <a:t>για στοχαστικά παιχνίδια.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144</a:t>
            </a:fld>
            <a:endParaRPr lang="en-US"/>
          </a:p>
        </p:txBody>
      </p:sp>
    </p:spTree>
    <p:extLst>
      <p:ext uri="{BB962C8B-B14F-4D97-AF65-F5344CB8AC3E}">
        <p14:creationId xmlns:p14="http://schemas.microsoft.com/office/powerpoint/2010/main" val="25157745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Expectiminimax</a:t>
            </a:r>
            <a:r>
              <a:rPr lang="en-US" dirty="0"/>
              <a:t> </a:t>
            </a:r>
            <a:r>
              <a:rPr lang="el-GR" dirty="0"/>
              <a:t>Τιμές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l-GR" dirty="0"/>
                  <a:t>Η μαθηματική παράσταση για τις τιμές </a:t>
                </a:r>
                <a:r>
                  <a:rPr lang="en-US" b="1" dirty="0" err="1"/>
                  <a:t>expectiminimax</a:t>
                </a:r>
                <a:r>
                  <a:rPr lang="en-US" dirty="0"/>
                  <a:t> </a:t>
                </a:r>
                <a:r>
                  <a:rPr lang="el-GR" dirty="0"/>
                  <a:t>είναι:</a:t>
                </a:r>
              </a:p>
              <a:p>
                <a:pPr marL="0" indent="0">
                  <a:buNone/>
                </a:pPr>
                <a14:m>
                  <m:oMathPara xmlns:m="http://schemas.openxmlformats.org/officeDocument/2006/math">
                    <m:oMathParaPr>
                      <m:jc m:val="left"/>
                    </m:oMathParaPr>
                    <m:oMath xmlns:m="http://schemas.openxmlformats.org/officeDocument/2006/math">
                      <m:r>
                        <m:rPr>
                          <m:sty m:val="p"/>
                        </m:rPr>
                        <a:rPr lang="en-US" b="0" i="0" cap="small" smtClean="0">
                          <a:latin typeface="Cambria Math"/>
                        </a:rPr>
                        <m:t>Expectiminimax</m:t>
                      </m:r>
                      <m:d>
                        <m:dPr>
                          <m:ctrlPr>
                            <a:rPr lang="en-US" b="0" i="1" smtClean="0">
                              <a:latin typeface="Cambria Math" panose="02040503050406030204" pitchFamily="18" charset="0"/>
                            </a:rPr>
                          </m:ctrlPr>
                        </m:dPr>
                        <m:e>
                          <m:r>
                            <a:rPr lang="en-US" b="0" i="1" smtClean="0">
                              <a:latin typeface="Cambria Math"/>
                            </a:rPr>
                            <m:t>𝑠</m:t>
                          </m:r>
                        </m:e>
                      </m:d>
                      <m:r>
                        <a:rPr lang="en-US" b="0" i="1" smtClean="0">
                          <a:latin typeface="Cambria Math"/>
                        </a:rPr>
                        <m:t>=</m:t>
                      </m:r>
                    </m:oMath>
                  </m:oMathPara>
                </a14:m>
                <a:endParaRPr lang="en-US" b="0" i="1" dirty="0">
                  <a:latin typeface="Cambria Math"/>
                </a:endParaRPr>
              </a:p>
              <a:p>
                <a:pPr marL="0" indent="0">
                  <a:buNone/>
                </a:pPr>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eqArr>
                            <m:eqArrPr>
                              <m:ctrlPr>
                                <a:rPr lang="en-US" i="1" dirty="0" smtClean="0">
                                  <a:latin typeface="Cambria Math" panose="02040503050406030204" pitchFamily="18" charset="0"/>
                                </a:rPr>
                              </m:ctrlPr>
                            </m:eqArrPr>
                            <m:e>
                              <m:r>
                                <m:rPr>
                                  <m:sty m:val="p"/>
                                </m:rPr>
                                <a:rPr lang="en-US" b="0" i="0" cap="small" dirty="0" smtClean="0">
                                  <a:latin typeface="Cambria Math"/>
                                </a:rPr>
                                <m:t>Utility</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  </m:t>
                              </m:r>
                              <m:r>
                                <m:rPr>
                                  <m:sty m:val="p"/>
                                </m:rPr>
                                <a:rPr lang="en-US" b="0" i="0" dirty="0" smtClean="0">
                                  <a:latin typeface="Cambria Math"/>
                                </a:rPr>
                                <m:t>if</m:t>
                              </m:r>
                              <m:r>
                                <a:rPr lang="en-US" b="0" i="1" dirty="0" smtClean="0">
                                  <a:latin typeface="Cambria Math"/>
                                </a:rPr>
                                <m:t> </m:t>
                              </m:r>
                              <m:r>
                                <a:rPr lang="en-US" b="0" i="0" dirty="0" smtClean="0">
                                  <a:latin typeface="Cambria Math"/>
                                </a:rPr>
                                <m:t> </m:t>
                              </m:r>
                              <m:r>
                                <m:rPr>
                                  <m:sty m:val="p"/>
                                </m:rPr>
                                <a:rPr lang="en-US" b="0" i="0" cap="small" dirty="0" smtClean="0">
                                  <a:latin typeface="Cambria Math"/>
                                </a:rPr>
                                <m:t>Terminal</m:t>
                              </m:r>
                              <m:r>
                                <a:rPr lang="en-US" b="0" i="0" cap="small" dirty="0" smtClean="0">
                                  <a:latin typeface="Cambria Math"/>
                                </a:rPr>
                                <m:t>−</m:t>
                              </m:r>
                              <m:r>
                                <m:rPr>
                                  <m:sty m:val="p"/>
                                </m:rPr>
                                <a:rPr lang="en-US" b="0" i="0" cap="small" dirty="0" smtClean="0">
                                  <a:latin typeface="Cambria Math"/>
                                </a:rPr>
                                <m:t>Test</m:t>
                              </m:r>
                              <m:r>
                                <a:rPr lang="en-US" b="0" i="1" dirty="0" smtClean="0">
                                  <a:latin typeface="Cambria Math"/>
                                </a:rPr>
                                <m:t>(</m:t>
                              </m:r>
                              <m:r>
                                <a:rPr lang="en-US" b="0" i="1" dirty="0" smtClean="0">
                                  <a:latin typeface="Cambria Math"/>
                                </a:rPr>
                                <m:t>𝑠</m:t>
                              </m:r>
                              <m:r>
                                <a:rPr lang="en-US" b="0" i="1" dirty="0" smtClean="0">
                                  <a:latin typeface="Cambria Math"/>
                                </a:rPr>
                                <m:t>)</m:t>
                              </m:r>
                            </m:e>
                            <m:e>
                              <m:sSub>
                                <m:sSubPr>
                                  <m:ctrlPr>
                                    <a:rPr lang="en-US" i="1" dirty="0" smtClean="0">
                                      <a:latin typeface="Cambria Math" panose="02040503050406030204" pitchFamily="18" charset="0"/>
                                    </a:rPr>
                                  </m:ctrlPr>
                                </m:sSubPr>
                                <m:e>
                                  <m:r>
                                    <m:rPr>
                                      <m:sty m:val="p"/>
                                    </m:rPr>
                                    <a:rPr lang="en-US" b="0" i="0" dirty="0" smtClean="0">
                                      <a:latin typeface="Cambria Math"/>
                                    </a:rPr>
                                    <m:t>max</m:t>
                                  </m:r>
                                </m:e>
                                <m:sub>
                                  <m:r>
                                    <a:rPr lang="en-US" b="0" i="1" dirty="0" smtClean="0">
                                      <a:latin typeface="Cambria Math"/>
                                    </a:rPr>
                                    <m:t>𝑎</m:t>
                                  </m:r>
                                </m:sub>
                              </m:sSub>
                              <m:r>
                                <m:rPr>
                                  <m:sty m:val="p"/>
                                </m:rPr>
                                <a:rPr lang="en-US" b="0" i="0" cap="small" dirty="0" smtClean="0">
                                  <a:latin typeface="Cambria Math"/>
                                </a:rPr>
                                <m:t>Expectiminimax</m:t>
                              </m:r>
                              <m:d>
                                <m:dPr>
                                  <m:ctrlPr>
                                    <a:rPr lang="en-US" b="0" i="1" dirty="0" smtClean="0">
                                      <a:latin typeface="Cambria Math" panose="02040503050406030204" pitchFamily="18" charset="0"/>
                                    </a:rPr>
                                  </m:ctrlPr>
                                </m:dPr>
                                <m:e>
                                  <m:r>
                                    <m:rPr>
                                      <m:sty m:val="p"/>
                                    </m:rPr>
                                    <a:rPr lang="en-US" b="0" i="0" cap="small" dirty="0" smtClean="0">
                                      <a:latin typeface="Cambria Math"/>
                                    </a:rPr>
                                    <m:t>Result</m:t>
                                  </m:r>
                                  <m:d>
                                    <m:dPr>
                                      <m:ctrlPr>
                                        <a:rPr lang="en-US" b="0" i="1" dirty="0" smtClean="0">
                                          <a:latin typeface="Cambria Math" panose="02040503050406030204" pitchFamily="18" charset="0"/>
                                        </a:rPr>
                                      </m:ctrlPr>
                                    </m:dPr>
                                    <m:e>
                                      <m:r>
                                        <a:rPr lang="en-US" b="0" i="1" dirty="0" smtClean="0">
                                          <a:latin typeface="Cambria Math"/>
                                        </a:rPr>
                                        <m:t>𝑠</m:t>
                                      </m:r>
                                      <m:r>
                                        <a:rPr lang="en-US" b="0" i="1" dirty="0" smtClean="0">
                                          <a:latin typeface="Cambria Math"/>
                                        </a:rPr>
                                        <m:t>,</m:t>
                                      </m:r>
                                      <m:r>
                                        <a:rPr lang="en-US" b="0" i="1" dirty="0" smtClean="0">
                                          <a:latin typeface="Cambria Math"/>
                                        </a:rPr>
                                        <m:t>𝑎</m:t>
                                      </m:r>
                                    </m:e>
                                  </m:d>
                                </m:e>
                              </m:d>
                              <m:r>
                                <a:rPr lang="en-US" b="0" i="1" dirty="0" smtClean="0">
                                  <a:latin typeface="Cambria Math"/>
                                </a:rPr>
                                <m:t>  </m:t>
                              </m:r>
                              <m:r>
                                <m:rPr>
                                  <m:sty m:val="p"/>
                                </m:rPr>
                                <a:rPr lang="en-US" b="0" i="0" dirty="0" smtClean="0">
                                  <a:latin typeface="Cambria Math"/>
                                </a:rPr>
                                <m:t>if</m:t>
                              </m:r>
                              <m:r>
                                <a:rPr lang="en-US" b="0" i="1" dirty="0" smtClean="0">
                                  <a:latin typeface="Cambria Math"/>
                                </a:rPr>
                                <m:t>  </m:t>
                              </m:r>
                              <m:r>
                                <m:rPr>
                                  <m:sty m:val="p"/>
                                </m:rPr>
                                <a:rPr lang="en-US" b="0" i="0" cap="small" dirty="0" smtClean="0">
                                  <a:latin typeface="Cambria Math"/>
                                </a:rPr>
                                <m:t>Player</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m:t>
                              </m:r>
                              <m:r>
                                <m:rPr>
                                  <m:sty m:val="p"/>
                                </m:rPr>
                                <a:rPr lang="en-US" b="0" i="0" dirty="0" smtClean="0">
                                  <a:latin typeface="Cambria Math"/>
                                </a:rPr>
                                <m:t>MAX</m:t>
                              </m:r>
                            </m:e>
                            <m:e>
                              <m:m>
                                <m:mPr>
                                  <m:mcs>
                                    <m:mc>
                                      <m:mcPr>
                                        <m:count m:val="1"/>
                                        <m:mcJc m:val="center"/>
                                      </m:mcPr>
                                    </m:mc>
                                  </m:mcs>
                                  <m:ctrlPr>
                                    <a:rPr lang="en-US" i="1" dirty="0" smtClean="0">
                                      <a:latin typeface="Cambria Math" panose="02040503050406030204" pitchFamily="18" charset="0"/>
                                    </a:rPr>
                                  </m:ctrlPr>
                                </m:mPr>
                                <m:mr>
                                  <m:e>
                                    <m:sSub>
                                      <m:sSubPr>
                                        <m:ctrlPr>
                                          <a:rPr lang="en-US" i="1" dirty="0" smtClean="0">
                                            <a:latin typeface="Cambria Math" panose="02040503050406030204" pitchFamily="18" charset="0"/>
                                          </a:rPr>
                                        </m:ctrlPr>
                                      </m:sSubPr>
                                      <m:e>
                                        <m:r>
                                          <m:rPr>
                                            <m:sty m:val="p"/>
                                          </m:rPr>
                                          <a:rPr lang="en-US" b="0" i="0" dirty="0" smtClean="0">
                                            <a:latin typeface="Cambria Math"/>
                                          </a:rPr>
                                          <m:t>min</m:t>
                                        </m:r>
                                      </m:e>
                                      <m:sub>
                                        <m:r>
                                          <a:rPr lang="en-US" b="0" i="1" dirty="0" smtClean="0">
                                            <a:latin typeface="Cambria Math"/>
                                          </a:rPr>
                                          <m:t>𝑎</m:t>
                                        </m:r>
                                      </m:sub>
                                    </m:sSub>
                                    <m:r>
                                      <m:rPr>
                                        <m:sty m:val="p"/>
                                        <m:brk m:alnAt="7"/>
                                      </m:rPr>
                                      <a:rPr lang="en-US" b="0" i="0" cap="small" dirty="0" smtClean="0">
                                        <a:latin typeface="Cambria Math"/>
                                      </a:rPr>
                                      <m:t>E</m:t>
                                    </m:r>
                                    <m:r>
                                      <m:rPr>
                                        <m:sty m:val="p"/>
                                      </m:rPr>
                                      <a:rPr lang="en-US" b="0" i="0" cap="small" dirty="0" smtClean="0">
                                        <a:latin typeface="Cambria Math"/>
                                      </a:rPr>
                                      <m:t>xpectiminimax</m:t>
                                    </m:r>
                                    <m:d>
                                      <m:dPr>
                                        <m:ctrlPr>
                                          <a:rPr lang="en-US" b="0" i="1" dirty="0" smtClean="0">
                                            <a:latin typeface="Cambria Math" panose="02040503050406030204" pitchFamily="18" charset="0"/>
                                          </a:rPr>
                                        </m:ctrlPr>
                                      </m:dPr>
                                      <m:e>
                                        <m:r>
                                          <m:rPr>
                                            <m:sty m:val="p"/>
                                            <m:brk m:alnAt="7"/>
                                          </m:rPr>
                                          <a:rPr lang="en-US" b="0" i="0" cap="small" dirty="0" smtClean="0">
                                            <a:latin typeface="Cambria Math"/>
                                          </a:rPr>
                                          <m:t>R</m:t>
                                        </m:r>
                                        <m:r>
                                          <m:rPr>
                                            <m:sty m:val="p"/>
                                          </m:rPr>
                                          <a:rPr lang="en-US" b="0" i="0" cap="small" dirty="0" smtClean="0">
                                            <a:latin typeface="Cambria Math"/>
                                          </a:rPr>
                                          <m:t>esult</m:t>
                                        </m:r>
                                        <m:d>
                                          <m:dPr>
                                            <m:ctrlPr>
                                              <a:rPr lang="en-US" b="0" i="1" dirty="0" smtClean="0">
                                                <a:latin typeface="Cambria Math" panose="02040503050406030204" pitchFamily="18" charset="0"/>
                                              </a:rPr>
                                            </m:ctrlPr>
                                          </m:dPr>
                                          <m:e>
                                            <m:r>
                                              <m:rPr>
                                                <m:brk m:alnAt="7"/>
                                              </m:rPr>
                                              <a:rPr lang="en-US" b="0" i="1" dirty="0" smtClean="0">
                                                <a:latin typeface="Cambria Math"/>
                                              </a:rPr>
                                              <m:t>𝑠</m:t>
                                            </m:r>
                                            <m:r>
                                              <a:rPr lang="en-US" b="0" i="1" dirty="0" smtClean="0">
                                                <a:latin typeface="Cambria Math"/>
                                              </a:rPr>
                                              <m:t>,</m:t>
                                            </m:r>
                                            <m:r>
                                              <a:rPr lang="en-US" b="0" i="1" dirty="0" smtClean="0">
                                                <a:latin typeface="Cambria Math"/>
                                              </a:rPr>
                                              <m:t>𝑎</m:t>
                                            </m:r>
                                          </m:e>
                                        </m:d>
                                      </m:e>
                                    </m:d>
                                    <m:r>
                                      <m:rPr>
                                        <m:brk m:alnAt="7"/>
                                      </m:rPr>
                                      <a:rPr lang="en-US" b="0" i="1" dirty="0" smtClean="0">
                                        <a:latin typeface="Cambria Math"/>
                                      </a:rPr>
                                      <m:t> </m:t>
                                    </m:r>
                                    <m:r>
                                      <a:rPr lang="en-US" b="0" i="1" dirty="0" smtClean="0">
                                        <a:latin typeface="Cambria Math"/>
                                      </a:rPr>
                                      <m:t> </m:t>
                                    </m:r>
                                    <m:r>
                                      <m:rPr>
                                        <m:sty m:val="p"/>
                                        <m:brk m:alnAt="7"/>
                                      </m:rPr>
                                      <a:rPr lang="en-US" b="0" i="0" dirty="0" smtClean="0">
                                        <a:latin typeface="Cambria Math"/>
                                      </a:rPr>
                                      <m:t>i</m:t>
                                    </m:r>
                                    <m:r>
                                      <m:rPr>
                                        <m:sty m:val="p"/>
                                      </m:rPr>
                                      <a:rPr lang="en-US" b="0" i="0" dirty="0" smtClean="0">
                                        <a:latin typeface="Cambria Math"/>
                                      </a:rPr>
                                      <m:t>f</m:t>
                                    </m:r>
                                    <m:r>
                                      <m:rPr>
                                        <m:brk m:alnAt="7"/>
                                      </m:rPr>
                                      <a:rPr lang="en-US" b="0" i="1" dirty="0" smtClean="0">
                                        <a:latin typeface="Cambria Math"/>
                                      </a:rPr>
                                      <m:t> </m:t>
                                    </m:r>
                                    <m:r>
                                      <a:rPr lang="en-US" b="0" i="1" dirty="0" smtClean="0">
                                        <a:latin typeface="Cambria Math"/>
                                      </a:rPr>
                                      <m:t>  </m:t>
                                    </m:r>
                                    <m:r>
                                      <m:rPr>
                                        <m:sty m:val="p"/>
                                        <m:brk m:alnAt="7"/>
                                      </m:rPr>
                                      <a:rPr lang="en-US" b="0" i="0" cap="small" dirty="0" smtClean="0">
                                        <a:latin typeface="Cambria Math"/>
                                      </a:rPr>
                                      <m:t>P</m:t>
                                    </m:r>
                                    <m:r>
                                      <m:rPr>
                                        <m:sty m:val="p"/>
                                      </m:rPr>
                                      <a:rPr lang="en-US" b="0" i="0" cap="small" dirty="0" smtClean="0">
                                        <a:latin typeface="Cambria Math"/>
                                      </a:rPr>
                                      <m:t>layer</m:t>
                                    </m:r>
                                    <m:d>
                                      <m:dPr>
                                        <m:ctrlPr>
                                          <a:rPr lang="en-US" b="0" i="1" dirty="0" smtClean="0">
                                            <a:latin typeface="Cambria Math" panose="02040503050406030204" pitchFamily="18" charset="0"/>
                                          </a:rPr>
                                        </m:ctrlPr>
                                      </m:dPr>
                                      <m:e>
                                        <m:r>
                                          <m:rPr>
                                            <m:brk m:alnAt="7"/>
                                          </m:rPr>
                                          <a:rPr lang="en-US" b="0" i="1" dirty="0" smtClean="0">
                                            <a:latin typeface="Cambria Math"/>
                                          </a:rPr>
                                          <m:t>𝑠</m:t>
                                        </m:r>
                                      </m:e>
                                    </m:d>
                                    <m:r>
                                      <m:rPr>
                                        <m:brk m:alnAt="7"/>
                                      </m:rPr>
                                      <a:rPr lang="en-US" b="0" i="1" dirty="0" smtClean="0">
                                        <a:latin typeface="Cambria Math"/>
                                      </a:rPr>
                                      <m:t>=</m:t>
                                    </m:r>
                                    <m:r>
                                      <m:rPr>
                                        <m:sty m:val="p"/>
                                        <m:brk m:alnAt="7"/>
                                      </m:rPr>
                                      <a:rPr lang="en-US" b="0" i="0" dirty="0" smtClean="0">
                                        <a:latin typeface="Cambria Math"/>
                                      </a:rPr>
                                      <m:t>M</m:t>
                                    </m:r>
                                    <m:r>
                                      <m:rPr>
                                        <m:sty m:val="p"/>
                                      </m:rPr>
                                      <a:rPr lang="en-US" b="0" i="0" dirty="0" smtClean="0">
                                        <a:latin typeface="Cambria Math"/>
                                      </a:rPr>
                                      <m:t>IN</m:t>
                                    </m:r>
                                  </m:e>
                                </m:mr>
                                <m:mr>
                                  <m:e>
                                    <m:nary>
                                      <m:naryPr>
                                        <m:chr m:val="∑"/>
                                        <m:limLoc m:val="subSup"/>
                                        <m:supHide m:val="on"/>
                                        <m:ctrlPr>
                                          <a:rPr lang="en-US" i="1" dirty="0" smtClean="0">
                                            <a:latin typeface="Cambria Math" panose="02040503050406030204" pitchFamily="18" charset="0"/>
                                          </a:rPr>
                                        </m:ctrlPr>
                                      </m:naryPr>
                                      <m:sub>
                                        <m:r>
                                          <m:rPr>
                                            <m:brk m:alnAt="9"/>
                                          </m:rPr>
                                          <a:rPr lang="en-US" b="0" i="1" dirty="0" smtClean="0">
                                            <a:latin typeface="Cambria Math"/>
                                          </a:rPr>
                                          <m:t>𝑟</m:t>
                                        </m:r>
                                      </m:sub>
                                      <m:sup/>
                                      <m:e>
                                        <m:r>
                                          <a:rPr lang="en-US" b="0" i="1" dirty="0" smtClean="0">
                                            <a:latin typeface="Cambria Math"/>
                                          </a:rPr>
                                          <m:t>𝑃</m:t>
                                        </m:r>
                                        <m:d>
                                          <m:dPr>
                                            <m:ctrlPr>
                                              <a:rPr lang="en-US" b="0" i="1" dirty="0" smtClean="0">
                                                <a:latin typeface="Cambria Math" panose="02040503050406030204" pitchFamily="18" charset="0"/>
                                              </a:rPr>
                                            </m:ctrlPr>
                                          </m:dPr>
                                          <m:e>
                                            <m:r>
                                              <a:rPr lang="en-US" b="0" i="1" dirty="0" smtClean="0">
                                                <a:latin typeface="Cambria Math"/>
                                              </a:rPr>
                                              <m:t>𝑟</m:t>
                                            </m:r>
                                          </m:e>
                                        </m:d>
                                        <m:r>
                                          <m:rPr>
                                            <m:sty m:val="p"/>
                                          </m:rPr>
                                          <a:rPr lang="en-US" b="0" i="0" cap="small" dirty="0" smtClean="0">
                                            <a:latin typeface="Cambria Math"/>
                                          </a:rPr>
                                          <m:t>Expectiminimax</m:t>
                                        </m:r>
                                        <m:d>
                                          <m:dPr>
                                            <m:ctrlPr>
                                              <a:rPr lang="en-US" b="0" i="1" dirty="0" smtClean="0">
                                                <a:latin typeface="Cambria Math" panose="02040503050406030204" pitchFamily="18" charset="0"/>
                                              </a:rPr>
                                            </m:ctrlPr>
                                          </m:dPr>
                                          <m:e>
                                            <m:r>
                                              <m:rPr>
                                                <m:sty m:val="p"/>
                                              </m:rPr>
                                              <a:rPr lang="en-US" b="0" i="0" cap="small" dirty="0" smtClean="0">
                                                <a:latin typeface="Cambria Math"/>
                                              </a:rPr>
                                              <m:t>Result</m:t>
                                            </m:r>
                                            <m:d>
                                              <m:dPr>
                                                <m:ctrlPr>
                                                  <a:rPr lang="en-US" b="0" i="1" dirty="0" smtClean="0">
                                                    <a:latin typeface="Cambria Math" panose="02040503050406030204" pitchFamily="18" charset="0"/>
                                                  </a:rPr>
                                                </m:ctrlPr>
                                              </m:dPr>
                                              <m:e>
                                                <m:r>
                                                  <a:rPr lang="en-US" b="0" i="1" dirty="0" smtClean="0">
                                                    <a:latin typeface="Cambria Math"/>
                                                  </a:rPr>
                                                  <m:t>𝑠</m:t>
                                                </m:r>
                                                <m:r>
                                                  <a:rPr lang="en-US" b="0" i="1" dirty="0" smtClean="0">
                                                    <a:latin typeface="Cambria Math"/>
                                                  </a:rPr>
                                                  <m:t>,</m:t>
                                                </m:r>
                                                <m:r>
                                                  <a:rPr lang="en-US" b="0" i="1" dirty="0" smtClean="0">
                                                    <a:latin typeface="Cambria Math"/>
                                                  </a:rPr>
                                                  <m:t>𝑟</m:t>
                                                </m:r>
                                              </m:e>
                                            </m:d>
                                          </m:e>
                                        </m:d>
                                        <m:r>
                                          <a:rPr lang="en-US" b="0" i="1" dirty="0" smtClean="0">
                                            <a:latin typeface="Cambria Math"/>
                                          </a:rPr>
                                          <m:t>  </m:t>
                                        </m:r>
                                        <m:r>
                                          <m:rPr>
                                            <m:sty m:val="p"/>
                                          </m:rPr>
                                          <a:rPr lang="en-US" b="0" i="0" dirty="0" smtClean="0">
                                            <a:latin typeface="Cambria Math"/>
                                          </a:rPr>
                                          <m:t>if</m:t>
                                        </m:r>
                                        <m:r>
                                          <a:rPr lang="en-US" b="0" i="1" dirty="0" smtClean="0">
                                            <a:latin typeface="Cambria Math"/>
                                          </a:rPr>
                                          <m:t>   </m:t>
                                        </m:r>
                                        <m:r>
                                          <m:rPr>
                                            <m:sty m:val="p"/>
                                          </m:rPr>
                                          <a:rPr lang="en-US" b="0" i="0" cap="small" dirty="0" smtClean="0">
                                            <a:latin typeface="Cambria Math"/>
                                          </a:rPr>
                                          <m:t>Player</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m:t>
                                        </m:r>
                                        <m:r>
                                          <m:rPr>
                                            <m:sty m:val="p"/>
                                          </m:rPr>
                                          <a:rPr lang="en-US" b="0" i="0" dirty="0" smtClean="0">
                                            <a:latin typeface="Cambria Math"/>
                                          </a:rPr>
                                          <m:t>CHANCE</m:t>
                                        </m:r>
                                      </m:e>
                                    </m:nary>
                                  </m:e>
                                </m:mr>
                              </m:m>
                            </m:e>
                          </m:eqArr>
                        </m:e>
                      </m:d>
                    </m:oMath>
                  </m:oMathPara>
                </a14:m>
                <a:endParaRPr lang="en-US" dirty="0"/>
              </a:p>
              <a:p>
                <a:pPr marL="0" indent="0">
                  <a:buNone/>
                </a:pPr>
                <a:endParaRPr lang="en-US" dirty="0"/>
              </a:p>
              <a:p>
                <a:pPr marL="0" indent="0">
                  <a:buNone/>
                </a:pPr>
                <a:r>
                  <a:rPr lang="el-GR" dirty="0"/>
                  <a:t>όπου το </a:t>
                </a:r>
                <a14:m>
                  <m:oMath xmlns:m="http://schemas.openxmlformats.org/officeDocument/2006/math">
                    <m:r>
                      <a:rPr lang="en-US" b="0" i="1" smtClean="0">
                        <a:latin typeface="Cambria Math"/>
                      </a:rPr>
                      <m:t>𝑟</m:t>
                    </m:r>
                  </m:oMath>
                </a14:m>
                <a:r>
                  <a:rPr lang="en-US" dirty="0"/>
                  <a:t> </a:t>
                </a:r>
                <a:r>
                  <a:rPr lang="el-GR" dirty="0"/>
                  <a:t>συμβολίζει το αποτέλεσμα μια ζαριάς (ή ενός άλλου τυχαίου γεγονότος)</a:t>
                </a:r>
                <a:r>
                  <a:rPr lang="en-US" dirty="0"/>
                  <a:t>, </a:t>
                </a:r>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𝑟</m:t>
                    </m:r>
                    <m:r>
                      <a:rPr lang="en-US" b="0" i="1" smtClean="0">
                        <a:latin typeface="Cambria Math"/>
                      </a:rPr>
                      <m:t>)</m:t>
                    </m:r>
                  </m:oMath>
                </a14:m>
                <a:r>
                  <a:rPr lang="el-GR" dirty="0"/>
                  <a:t> είναι η πιθανότητα του </a:t>
                </a:r>
                <a14:m>
                  <m:oMath xmlns:m="http://schemas.openxmlformats.org/officeDocument/2006/math">
                    <m:r>
                      <a:rPr lang="en-US" b="0" i="1" smtClean="0">
                        <a:latin typeface="Cambria Math"/>
                      </a:rPr>
                      <m:t>𝑟</m:t>
                    </m:r>
                    <m:r>
                      <a:rPr lang="en-US" b="0" i="1" smtClean="0">
                        <a:latin typeface="Cambria Math"/>
                      </a:rPr>
                      <m:t> </m:t>
                    </m:r>
                  </m:oMath>
                </a14:m>
                <a:r>
                  <a:rPr lang="el-GR" dirty="0"/>
                  <a:t>και </a:t>
                </a:r>
                <a14:m>
                  <m:oMath xmlns:m="http://schemas.openxmlformats.org/officeDocument/2006/math">
                    <m:r>
                      <m:rPr>
                        <m:sty m:val="p"/>
                      </m:rPr>
                      <a:rPr lang="en-US" b="0" i="0" cap="small" smtClean="0">
                        <a:latin typeface="Cambria Math"/>
                      </a:rPr>
                      <m:t>Result</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𝑟</m:t>
                    </m:r>
                    <m:r>
                      <a:rPr lang="en-US" b="0" i="1" smtClean="0">
                        <a:latin typeface="Cambria Math"/>
                      </a:rPr>
                      <m:t>)</m:t>
                    </m:r>
                  </m:oMath>
                </a14:m>
                <a:r>
                  <a:rPr lang="en-US" dirty="0"/>
                  <a:t> </a:t>
                </a:r>
                <a:r>
                  <a:rPr lang="el-GR" dirty="0"/>
                  <a:t>είναι η ίδια κατάσταση όπως η </a:t>
                </a:r>
                <a14:m>
                  <m:oMath xmlns:m="http://schemas.openxmlformats.org/officeDocument/2006/math">
                    <m:r>
                      <a:rPr lang="en-US" b="0" i="1" smtClean="0">
                        <a:latin typeface="Cambria Math"/>
                      </a:rPr>
                      <m:t>𝑠</m:t>
                    </m:r>
                  </m:oMath>
                </a14:m>
                <a:r>
                  <a:rPr lang="en-US" dirty="0"/>
                  <a:t> </a:t>
                </a:r>
                <a:r>
                  <a:rPr lang="el-GR" dirty="0"/>
                  <a:t>με την επιπλέον συνθήκη ότι το αποτέλεσμα της ζαριάς είναι </a:t>
                </a:r>
                <a14:m>
                  <m:oMath xmlns:m="http://schemas.openxmlformats.org/officeDocument/2006/math">
                    <m:r>
                      <a:rPr lang="en-US" b="0" i="1" smtClean="0">
                        <a:latin typeface="Cambria Math"/>
                      </a:rPr>
                      <m:t>𝑟</m:t>
                    </m:r>
                    <m:r>
                      <a:rPr lang="en-US" b="0" i="1" smtClean="0">
                        <a:latin typeface="Cambria Math"/>
                      </a:rPr>
                      <m:t>.</m:t>
                    </m:r>
                  </m:oMath>
                </a14:m>
                <a:endParaRPr lang="el-GR" dirty="0"/>
              </a:p>
              <a:p>
                <a:pPr marL="0" indent="0">
                  <a:buNone/>
                </a:pPr>
                <a:endParaRPr lang="el-GR" dirty="0"/>
              </a:p>
              <a:p>
                <a:r>
                  <a:rPr lang="el-GR" dirty="0"/>
                  <a:t>Ο αλγόριθμος που αντιστοιχεί στην παραπάνω παράσταση αφήνεται σαν άσκηση.</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752"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145</a:t>
            </a:fld>
            <a:endParaRPr lang="en-US"/>
          </a:p>
        </p:txBody>
      </p:sp>
    </p:spTree>
    <p:extLst>
      <p:ext uri="{BB962C8B-B14F-4D97-AF65-F5344CB8AC3E}">
        <p14:creationId xmlns:p14="http://schemas.microsoft.com/office/powerpoint/2010/main" val="2538298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Συναρτήσεις Αξιολόγησης για Στοχαστικά Παιχνίδια</a:t>
            </a:r>
            <a:endParaRPr lang="en-US" dirty="0"/>
          </a:p>
        </p:txBody>
      </p:sp>
      <p:sp>
        <p:nvSpPr>
          <p:cNvPr id="3" name="Content Placeholder 2"/>
          <p:cNvSpPr>
            <a:spLocks noGrp="1"/>
          </p:cNvSpPr>
          <p:nvPr>
            <p:ph idx="1"/>
          </p:nvPr>
        </p:nvSpPr>
        <p:spPr/>
        <p:txBody>
          <a:bodyPr>
            <a:normAutofit lnSpcReduction="10000"/>
          </a:bodyPr>
          <a:lstStyle/>
          <a:p>
            <a:r>
              <a:rPr lang="el-GR" dirty="0"/>
              <a:t>Κάποιος μπορεί να σκεφτεί ότι οι συναρτήσεις αξιολόγησης για στοχαστικά παιχνίδια πρέπει να είναι ακριβώς όπως οι συναρτήσεις αξιολόγησης για αιτιοκρατικά παιχνίδια δηλαδή να δίνουν καλύτερους βαθμούς στις καλύτερες καταστάσεις.</a:t>
            </a:r>
          </a:p>
          <a:p>
            <a:r>
              <a:rPr lang="el-GR" dirty="0"/>
              <a:t>Όμως </a:t>
            </a:r>
            <a:r>
              <a:rPr lang="el-GR" b="1" dirty="0"/>
              <a:t>η ύπαρξη των κόμβων τύχης δημιουργεί κάποια προβλήματα </a:t>
            </a:r>
            <a:r>
              <a:rPr lang="el-GR" dirty="0"/>
              <a:t>όπως φαίνεται στο παρακάτω παράδειγμα.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146</a:t>
            </a:fld>
            <a:endParaRPr lang="en-US"/>
          </a:p>
        </p:txBody>
      </p:sp>
    </p:spTree>
    <p:extLst>
      <p:ext uri="{BB962C8B-B14F-4D97-AF65-F5344CB8AC3E}">
        <p14:creationId xmlns:p14="http://schemas.microsoft.com/office/powerpoint/2010/main" val="23657895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Manolis\manolis\courses\ai\lectures-in-greek\adversarial search\chance-evaluation.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01" y="2204864"/>
            <a:ext cx="7848872" cy="31991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147</a:t>
            </a:fld>
            <a:endParaRPr lang="en-US"/>
          </a:p>
        </p:txBody>
      </p:sp>
    </p:spTree>
    <p:extLst>
      <p:ext uri="{BB962C8B-B14F-4D97-AF65-F5344CB8AC3E}">
        <p14:creationId xmlns:p14="http://schemas.microsoft.com/office/powerpoint/2010/main" val="2995213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l-GR" dirty="0"/>
                  <a:t>Με μια συνάρτηση αξιολόγησης που αναθέτει τιμές 1,2,3,4 στα φύλλα, η κίνηση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a:rPr>
                          <m:t>𝛼</m:t>
                        </m:r>
                      </m:e>
                      <m:sub>
                        <m:r>
                          <a:rPr lang="el-GR" b="0" i="1" smtClean="0">
                            <a:latin typeface="Cambria Math"/>
                          </a:rPr>
                          <m:t>1</m:t>
                        </m:r>
                      </m:sub>
                    </m:sSub>
                  </m:oMath>
                </a14:m>
                <a:r>
                  <a:rPr lang="el-GR" dirty="0"/>
                  <a:t>είναι η καλύτερη.</a:t>
                </a:r>
              </a:p>
              <a:p>
                <a:r>
                  <a:rPr lang="el-GR" dirty="0"/>
                  <a:t>Με μια συνάρτηση αξιολόγησης που αναθέτει τιμές 1, 20, 30, 400 στα φύλλα, η κίνηση </a:t>
                </a:r>
                <a14:m>
                  <m:oMath xmlns:m="http://schemas.openxmlformats.org/officeDocument/2006/math">
                    <m:sSub>
                      <m:sSubPr>
                        <m:ctrlPr>
                          <a:rPr lang="el-GR" i="1">
                            <a:latin typeface="Cambria Math" panose="02040503050406030204" pitchFamily="18" charset="0"/>
                          </a:rPr>
                        </m:ctrlPr>
                      </m:sSubPr>
                      <m:e>
                        <m:r>
                          <a:rPr lang="el-GR" i="1">
                            <a:latin typeface="Cambria Math"/>
                          </a:rPr>
                          <m:t>𝛼</m:t>
                        </m:r>
                      </m:e>
                      <m:sub>
                        <m:r>
                          <a:rPr lang="el-GR" b="0" i="1" smtClean="0">
                            <a:latin typeface="Cambria Math"/>
                          </a:rPr>
                          <m:t>2</m:t>
                        </m:r>
                      </m:sub>
                    </m:sSub>
                  </m:oMath>
                </a14:m>
                <a:r>
                  <a:rPr lang="el-GR" dirty="0"/>
                  <a:t> είναι η καλύτερη.</a:t>
                </a:r>
              </a:p>
              <a:p>
                <a:r>
                  <a:rPr lang="el-GR" dirty="0"/>
                  <a:t>Επομένως ή αλλαγή στην κλίμακα αξιολόγησης αλλάζει την κίνηση που επιλέγεται.</a:t>
                </a:r>
              </a:p>
              <a:p>
                <a:r>
                  <a:rPr lang="el-GR" dirty="0"/>
                  <a:t>Για να αποφύγουμε αυτό το πρόβλημα ευαισθησίας, η συνάρτηση αξιολόγησης θα πρέπει να είναι ένας </a:t>
                </a:r>
                <a:r>
                  <a:rPr lang="el-GR" b="1" dirty="0"/>
                  <a:t>θετικός γραμμικός συνδυασμός </a:t>
                </a:r>
                <a:r>
                  <a:rPr lang="el-GR" dirty="0"/>
                  <a:t>της πιθανότητας νίκης από μια κατάσταση (ή γενικότερα της αναμενόμενης χρησιμότητας της κατάστασης).</a:t>
                </a:r>
              </a:p>
              <a:p>
                <a:r>
                  <a:rPr lang="el-GR" dirty="0"/>
                  <a:t>Αυτή είναι μια γενικότερη ιδιότητα των καταστάσεων στις οποίες υπάρχει αβεβαιότητα και μελετάται σε βάθος στο κεφάλαιο 16 του βιβλίου (Θεωρία Αποφάσεων).</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148</a:t>
            </a:fld>
            <a:endParaRPr lang="en-US"/>
          </a:p>
        </p:txBody>
      </p:sp>
    </p:spTree>
    <p:extLst>
      <p:ext uri="{BB962C8B-B14F-4D97-AF65-F5344CB8AC3E}">
        <p14:creationId xmlns:p14="http://schemas.microsoft.com/office/powerpoint/2010/main" val="42064192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Πολυπλοκότητα της </a:t>
            </a:r>
            <a:r>
              <a:rPr lang="en-US" dirty="0" err="1"/>
              <a:t>Expectiminimax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l-GR" dirty="0"/>
                  <a:t>Η πολυπλοκότητας της </a:t>
                </a:r>
                <a:r>
                  <a:rPr lang="en-US" dirty="0" err="1"/>
                  <a:t>expectiminimax</a:t>
                </a:r>
                <a:r>
                  <a:rPr lang="en-US" dirty="0"/>
                  <a:t> </a:t>
                </a:r>
                <a:r>
                  <a:rPr lang="el-GR" dirty="0"/>
                  <a:t>είναι</a:t>
                </a:r>
                <a14:m>
                  <m:oMath xmlns:m="http://schemas.openxmlformats.org/officeDocument/2006/math">
                    <m:r>
                      <a:rPr lang="el-GR" b="0" i="1" smtClean="0">
                        <a:latin typeface="Cambria Math"/>
                      </a:rPr>
                      <m:t> </m:t>
                    </m:r>
                    <m:r>
                      <a:rPr lang="en-US" b="1" i="1" smtClean="0">
                        <a:latin typeface="Cambria Math"/>
                      </a:rPr>
                      <m:t>𝑶</m:t>
                    </m:r>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a:rPr>
                              <m:t>𝒃</m:t>
                            </m:r>
                          </m:e>
                          <m:sup>
                            <m:r>
                              <a:rPr lang="en-US" b="1" i="1" smtClean="0">
                                <a:latin typeface="Cambria Math"/>
                              </a:rPr>
                              <m:t>𝒎</m:t>
                            </m:r>
                          </m:sup>
                        </m:sSup>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𝒎</m:t>
                            </m:r>
                          </m:sup>
                        </m:sSup>
                      </m:e>
                    </m:d>
                  </m:oMath>
                </a14:m>
                <a:r>
                  <a:rPr lang="el-GR" dirty="0"/>
                  <a:t> όπου </a:t>
                </a:r>
                <a14:m>
                  <m:oMath xmlns:m="http://schemas.openxmlformats.org/officeDocument/2006/math">
                    <m:r>
                      <a:rPr lang="en-US" b="0" i="1" smtClean="0">
                        <a:latin typeface="Cambria Math"/>
                      </a:rPr>
                      <m:t>𝑏</m:t>
                    </m:r>
                  </m:oMath>
                </a14:m>
                <a:r>
                  <a:rPr lang="en-US" dirty="0"/>
                  <a:t> </a:t>
                </a:r>
                <a:r>
                  <a:rPr lang="el-GR" dirty="0"/>
                  <a:t>είναι ο παράγοντας διακλάδωσης, </a:t>
                </a:r>
                <a14:m>
                  <m:oMath xmlns:m="http://schemas.openxmlformats.org/officeDocument/2006/math">
                    <m:r>
                      <a:rPr lang="en-US" b="0" i="1" smtClean="0">
                        <a:latin typeface="Cambria Math"/>
                      </a:rPr>
                      <m:t>𝑚</m:t>
                    </m:r>
                  </m:oMath>
                </a14:m>
                <a:r>
                  <a:rPr lang="en-US" dirty="0"/>
                  <a:t> </a:t>
                </a:r>
                <a:r>
                  <a:rPr lang="el-GR" dirty="0"/>
                  <a:t>είναι το μέγιστο βάθος του δένδρου παιχνιδιού και </a:t>
                </a:r>
                <a14:m>
                  <m:oMath xmlns:m="http://schemas.openxmlformats.org/officeDocument/2006/math">
                    <m:r>
                      <a:rPr lang="en-US" b="0" i="1" smtClean="0">
                        <a:latin typeface="Cambria Math"/>
                      </a:rPr>
                      <m:t>𝑛</m:t>
                    </m:r>
                  </m:oMath>
                </a14:m>
                <a:r>
                  <a:rPr lang="en-US" dirty="0"/>
                  <a:t> </a:t>
                </a:r>
                <a:r>
                  <a:rPr lang="el-GR" dirty="0"/>
                  <a:t>ο μέγιστος αριθμός αποτελεσμάτων που έχει ένας κόμβος τύχης.</a:t>
                </a:r>
              </a:p>
              <a:p>
                <a:r>
                  <a:rPr lang="el-GR" dirty="0"/>
                  <a:t>Στο τάβλι το </a:t>
                </a:r>
                <a14:m>
                  <m:oMath xmlns:m="http://schemas.openxmlformats.org/officeDocument/2006/math">
                    <m:r>
                      <a:rPr lang="en-US" b="0" i="1" smtClean="0">
                        <a:latin typeface="Cambria Math"/>
                      </a:rPr>
                      <m:t>𝑛</m:t>
                    </m:r>
                  </m:oMath>
                </a14:m>
                <a:r>
                  <a:rPr lang="en-US" dirty="0"/>
                  <a:t> </a:t>
                </a:r>
                <a:r>
                  <a:rPr lang="el-GR" dirty="0"/>
                  <a:t>είναι 21 και το </a:t>
                </a:r>
                <a14:m>
                  <m:oMath xmlns:m="http://schemas.openxmlformats.org/officeDocument/2006/math">
                    <m:r>
                      <a:rPr lang="en-US" b="0" i="1" smtClean="0">
                        <a:latin typeface="Cambria Math"/>
                      </a:rPr>
                      <m:t>𝑏</m:t>
                    </m:r>
                  </m:oMath>
                </a14:m>
                <a:r>
                  <a:rPr lang="en-US" dirty="0"/>
                  <a:t> </a:t>
                </a:r>
                <a:r>
                  <a:rPr lang="el-GR" dirty="0"/>
                  <a:t>περίπου 20</a:t>
                </a:r>
                <a:r>
                  <a:rPr lang="en-US" dirty="0"/>
                  <a:t> </a:t>
                </a:r>
                <a:r>
                  <a:rPr lang="el-GR" dirty="0"/>
                  <a:t>αλλά μπορεί να φτάσει και 4000 για ζαριές που είναι διπλές.</a:t>
                </a:r>
              </a:p>
              <a:p>
                <a:r>
                  <a:rPr lang="el-GR" dirty="0"/>
                  <a:t>Επομένως δεν είναι ρεαλιστικό να βλέπουμε περισσότερο από 3 στρώσεις μπροστά.</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741"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149</a:t>
            </a:fld>
            <a:endParaRPr lang="en-US"/>
          </a:p>
        </p:txBody>
      </p:sp>
    </p:spTree>
    <p:extLst>
      <p:ext uri="{BB962C8B-B14F-4D97-AF65-F5344CB8AC3E}">
        <p14:creationId xmlns:p14="http://schemas.microsoft.com/office/powerpoint/2010/main" val="239694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Manolis\manolis\courses\ai\lectures-in-greek\adversarial search\minimax.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66251"/>
            <a:ext cx="7862077" cy="34974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a:t>
            </a:fld>
            <a:endParaRPr lang="en-US"/>
          </a:p>
        </p:txBody>
      </p:sp>
    </p:spTree>
    <p:extLst>
      <p:ext uri="{BB962C8B-B14F-4D97-AF65-F5344CB8AC3E}">
        <p14:creationId xmlns:p14="http://schemas.microsoft.com/office/powerpoint/2010/main" val="7397811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Άλλες Τεχνικές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a:t>Μπορούμε να αναπτύξουμε μια μέθοδο όπως την αναζήτηση άλφα-βήτα για στοχαστικά παιχνίδια. Η μέθοδος θα επιτρέπει και το κλάδεμα κόμβων τύχης.</a:t>
            </a:r>
          </a:p>
          <a:p>
            <a:r>
              <a:rPr lang="el-GR" dirty="0"/>
              <a:t>Μια άλλη τεχνική είναι να χρησιμοποιήσουμε </a:t>
            </a:r>
            <a:r>
              <a:rPr lang="el-GR" b="1" dirty="0"/>
              <a:t>αναζήτηση δένδρου </a:t>
            </a:r>
            <a:r>
              <a:rPr lang="en-US" b="1" dirty="0"/>
              <a:t>Monte Carlo </a:t>
            </a:r>
            <a:r>
              <a:rPr lang="el-GR" dirty="0"/>
              <a:t>για να αποτιμήσουμε μια κατάσταση. </a:t>
            </a:r>
          </a:p>
          <a:p>
            <a:r>
              <a:rPr lang="el-GR" dirty="0"/>
              <a:t>Για το τάβλι, η τεχνική δουλεύει ως εξής. Από μια δοσμένη κατάσταση, ο αλγόριθμος παίζει χιλιάδες παιχνίδια με τον εαυτό του χρησιμοποιώντας τυχαίες ζαριές. Για το τάβλι, έχει δειχτεί ότι τότε το ποσοστό των νικών είναι μια καλή αξιολόγηση της δοσμένης κατάστασης.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150</a:t>
            </a:fld>
            <a:endParaRPr lang="en-US"/>
          </a:p>
        </p:txBody>
      </p:sp>
    </p:spTree>
    <p:extLst>
      <p:ext uri="{BB962C8B-B14F-4D97-AF65-F5344CB8AC3E}">
        <p14:creationId xmlns:p14="http://schemas.microsoft.com/office/powerpoint/2010/main" val="12536166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Αναζήτηση </a:t>
            </a:r>
            <a:r>
              <a:rPr lang="en-US" dirty="0" err="1"/>
              <a:t>Expectimax</a:t>
            </a:r>
            <a:endParaRPr lang="en-US" dirty="0"/>
          </a:p>
        </p:txBody>
      </p:sp>
      <p:sp>
        <p:nvSpPr>
          <p:cNvPr id="3" name="Content Placeholder 2"/>
          <p:cNvSpPr>
            <a:spLocks noGrp="1"/>
          </p:cNvSpPr>
          <p:nvPr>
            <p:ph idx="1"/>
          </p:nvPr>
        </p:nvSpPr>
        <p:spPr/>
        <p:txBody>
          <a:bodyPr>
            <a:normAutofit lnSpcReduction="10000"/>
          </a:bodyPr>
          <a:lstStyle/>
          <a:p>
            <a:r>
              <a:rPr lang="el-GR" dirty="0"/>
              <a:t>Μπορούμε να θεωρήσουμε δένδρα παιχνιδιού που περιέχουν μόνο κόμβους ΜΑΧ και τύχης δηλαδή δεν περιέχουν κόμβους ΜΙΝ.</a:t>
            </a:r>
            <a:r>
              <a:rPr lang="en-US" dirty="0"/>
              <a:t> </a:t>
            </a:r>
            <a:r>
              <a:rPr lang="el-GR" dirty="0"/>
              <a:t>Αυτή είναι η περίπτωση της </a:t>
            </a:r>
            <a:r>
              <a:rPr lang="el-GR" b="1" dirty="0"/>
              <a:t>αναζήτησης </a:t>
            </a:r>
            <a:r>
              <a:rPr lang="en-US" b="1" dirty="0" err="1"/>
              <a:t>expectimax</a:t>
            </a:r>
            <a:r>
              <a:rPr lang="en-US" b="1" dirty="0"/>
              <a:t>.</a:t>
            </a:r>
            <a:endParaRPr lang="el-GR" b="1" dirty="0"/>
          </a:p>
          <a:p>
            <a:r>
              <a:rPr lang="el-GR" b="1" dirty="0"/>
              <a:t>Παράδειγμα</a:t>
            </a:r>
            <a:r>
              <a:rPr lang="el-GR" dirty="0"/>
              <a:t>: Το δένδρο παιχνιδιού για το παιχνίδι </a:t>
            </a:r>
            <a:r>
              <a:rPr lang="en-US" dirty="0" err="1"/>
              <a:t>pacman</a:t>
            </a:r>
            <a:r>
              <a:rPr lang="en-US" dirty="0"/>
              <a:t> </a:t>
            </a:r>
            <a:r>
              <a:rPr lang="el-GR" dirty="0"/>
              <a:t>με φαντάσματα τα οποία κινούνται τυχαία. Ο </a:t>
            </a:r>
            <a:r>
              <a:rPr lang="en-US" dirty="0" err="1"/>
              <a:t>pacman</a:t>
            </a:r>
            <a:r>
              <a:rPr lang="en-US" dirty="0"/>
              <a:t> </a:t>
            </a:r>
            <a:r>
              <a:rPr lang="el-GR" dirty="0"/>
              <a:t>είναι ο παίκτης </a:t>
            </a:r>
            <a:r>
              <a:rPr lang="en-US" dirty="0"/>
              <a:t>MAX </a:t>
            </a:r>
            <a:r>
              <a:rPr lang="el-GR" dirty="0"/>
              <a:t>και τα φαντάσματα είναι κόμβοι τύχης.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151</a:t>
            </a:fld>
            <a:endParaRPr lang="en-US"/>
          </a:p>
        </p:txBody>
      </p:sp>
    </p:spTree>
    <p:extLst>
      <p:ext uri="{BB962C8B-B14F-4D97-AF65-F5344CB8AC3E}">
        <p14:creationId xmlns:p14="http://schemas.microsoft.com/office/powerpoint/2010/main" val="18035735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91880" y="4149080"/>
            <a:ext cx="288031"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08105" y="4149080"/>
            <a:ext cx="504056"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3" idx="0"/>
          </p:cNvCxnSpPr>
          <p:nvPr/>
        </p:nvCxnSpPr>
        <p:spPr>
          <a:xfrm flipH="1">
            <a:off x="3635896" y="3028703"/>
            <a:ext cx="447890" cy="1120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7" idx="4"/>
            <a:endCxn id="14" idx="0"/>
          </p:cNvCxnSpPr>
          <p:nvPr/>
        </p:nvCxnSpPr>
        <p:spPr>
          <a:xfrm flipH="1">
            <a:off x="5007867" y="3028703"/>
            <a:ext cx="142106" cy="1120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4"/>
          </p:cNvCxnSpPr>
          <p:nvPr/>
        </p:nvCxnSpPr>
        <p:spPr>
          <a:xfrm>
            <a:off x="5149973" y="3028703"/>
            <a:ext cx="576993" cy="1120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68530" y="4102784"/>
            <a:ext cx="583203" cy="369332"/>
          </a:xfrm>
          <a:prstGeom prst="rect">
            <a:avLst/>
          </a:prstGeom>
          <a:noFill/>
        </p:spPr>
        <p:txBody>
          <a:bodyPr wrap="square" rtlCol="0">
            <a:spAutoFit/>
          </a:bodyPr>
          <a:lstStyle/>
          <a:p>
            <a:r>
              <a:rPr lang="en-US" dirty="0"/>
              <a:t>10</a:t>
            </a:r>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n-US" dirty="0"/>
              <a:t>9</a:t>
            </a:r>
          </a:p>
        </p:txBody>
      </p:sp>
      <p:sp>
        <p:nvSpPr>
          <p:cNvPr id="25" name="TextBox 24"/>
          <p:cNvSpPr txBox="1"/>
          <p:nvPr/>
        </p:nvSpPr>
        <p:spPr>
          <a:xfrm>
            <a:off x="3407130" y="4108430"/>
            <a:ext cx="489570" cy="369332"/>
          </a:xfrm>
          <a:prstGeom prst="rect">
            <a:avLst/>
          </a:prstGeom>
          <a:noFill/>
        </p:spPr>
        <p:txBody>
          <a:bodyPr wrap="square" rtlCol="0">
            <a:spAutoFit/>
          </a:bodyPr>
          <a:lstStyle/>
          <a:p>
            <a:r>
              <a:rPr lang="en-US" dirty="0"/>
              <a:t>10</a:t>
            </a:r>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298700" y="2686991"/>
            <a:ext cx="1133128" cy="369332"/>
          </a:xfrm>
          <a:prstGeom prst="rect">
            <a:avLst/>
          </a:prstGeom>
          <a:noFill/>
        </p:spPr>
        <p:txBody>
          <a:bodyPr wrap="square" rtlCol="0">
            <a:spAutoFit/>
          </a:bodyPr>
          <a:lstStyle/>
          <a:p>
            <a:r>
              <a:rPr lang="en-US" dirty="0"/>
              <a:t>CHANCE</a:t>
            </a:r>
          </a:p>
        </p:txBody>
      </p:sp>
      <p:sp>
        <p:nvSpPr>
          <p:cNvPr id="9" name="Oval 8"/>
          <p:cNvSpPr/>
          <p:nvPr/>
        </p:nvSpPr>
        <p:spPr>
          <a:xfrm>
            <a:off x="3920348" y="2648644"/>
            <a:ext cx="326875" cy="36004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86535" y="2668663"/>
            <a:ext cx="326875" cy="36004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55976" y="4149080"/>
            <a:ext cx="265336"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1" idx="0"/>
          </p:cNvCxnSpPr>
          <p:nvPr/>
        </p:nvCxnSpPr>
        <p:spPr>
          <a:xfrm>
            <a:off x="4083785" y="3028703"/>
            <a:ext cx="404859" cy="1120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63429" y="4098488"/>
            <a:ext cx="489570"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1833988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Αναζήτηση </a:t>
            </a:r>
            <a:r>
              <a:rPr lang="en-US" dirty="0" err="1"/>
              <a:t>Expectimax</a:t>
            </a:r>
            <a:endParaRPr lang="en-US" dirty="0"/>
          </a:p>
        </p:txBody>
      </p:sp>
      <p:sp>
        <p:nvSpPr>
          <p:cNvPr id="3" name="Content Placeholder 2"/>
          <p:cNvSpPr>
            <a:spLocks noGrp="1"/>
          </p:cNvSpPr>
          <p:nvPr>
            <p:ph idx="1"/>
          </p:nvPr>
        </p:nvSpPr>
        <p:spPr/>
        <p:txBody>
          <a:bodyPr>
            <a:normAutofit/>
          </a:bodyPr>
          <a:lstStyle/>
          <a:p>
            <a:r>
              <a:rPr lang="el-GR" dirty="0"/>
              <a:t>Όπως και στην περίπτωση της </a:t>
            </a:r>
            <a:r>
              <a:rPr lang="en-US" dirty="0" err="1"/>
              <a:t>expectiminimax</a:t>
            </a:r>
            <a:r>
              <a:rPr lang="en-US" dirty="0"/>
              <a:t>, o</a:t>
            </a:r>
            <a:r>
              <a:rPr lang="el-GR" dirty="0"/>
              <a:t>ι τιμές των κόμβων τύχης είναι </a:t>
            </a:r>
            <a:r>
              <a:rPr lang="el-GR" b="1" dirty="0"/>
              <a:t>αναμενόμενες τιμές (</a:t>
            </a:r>
            <a:r>
              <a:rPr lang="en-US" b="1" dirty="0"/>
              <a:t>expected values)</a:t>
            </a:r>
            <a:r>
              <a:rPr lang="en-US" dirty="0"/>
              <a:t> </a:t>
            </a:r>
            <a:r>
              <a:rPr lang="el-GR" dirty="0"/>
              <a:t>και υπολογίζονται από το μέσο όρο των τιμών για όλα τα δυνατά αποτελέσματα των κόμβων τύχης.</a:t>
            </a:r>
            <a:endParaRPr lang="en-US" dirty="0"/>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153</a:t>
            </a:fld>
            <a:endParaRPr lang="en-US"/>
          </a:p>
        </p:txBody>
      </p:sp>
    </p:spTree>
    <p:extLst>
      <p:ext uri="{BB962C8B-B14F-4D97-AF65-F5344CB8AC3E}">
        <p14:creationId xmlns:p14="http://schemas.microsoft.com/office/powerpoint/2010/main" val="14551311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154</a:t>
            </a:fld>
            <a:endParaRPr lang="en-US"/>
          </a:p>
        </p:txBody>
      </p:sp>
      <p:sp>
        <p:nvSpPr>
          <p:cNvPr id="13" name="Rectangle 12"/>
          <p:cNvSpPr/>
          <p:nvPr/>
        </p:nvSpPr>
        <p:spPr>
          <a:xfrm>
            <a:off x="3563888" y="3640810"/>
            <a:ext cx="288031"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75987" y="3640810"/>
            <a:ext cx="448141"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3" idx="0"/>
          </p:cNvCxnSpPr>
          <p:nvPr/>
        </p:nvCxnSpPr>
        <p:spPr>
          <a:xfrm flipH="1">
            <a:off x="3707904" y="2348880"/>
            <a:ext cx="854216" cy="129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12026" y="3588169"/>
            <a:ext cx="576064" cy="369332"/>
          </a:xfrm>
          <a:prstGeom prst="rect">
            <a:avLst/>
          </a:prstGeom>
          <a:noFill/>
        </p:spPr>
        <p:txBody>
          <a:bodyPr wrap="square" rtlCol="0">
            <a:spAutoFit/>
          </a:bodyPr>
          <a:lstStyle/>
          <a:p>
            <a:r>
              <a:rPr lang="el-GR" dirty="0"/>
              <a:t>-12</a:t>
            </a:r>
            <a:endParaRPr lang="en-US" dirty="0"/>
          </a:p>
        </p:txBody>
      </p:sp>
      <p:sp>
        <p:nvSpPr>
          <p:cNvPr id="25" name="TextBox 24"/>
          <p:cNvSpPr txBox="1"/>
          <p:nvPr/>
        </p:nvSpPr>
        <p:spPr>
          <a:xfrm>
            <a:off x="3563888" y="3600160"/>
            <a:ext cx="489570" cy="369332"/>
          </a:xfrm>
          <a:prstGeom prst="rect">
            <a:avLst/>
          </a:prstGeom>
          <a:noFill/>
        </p:spPr>
        <p:txBody>
          <a:bodyPr wrap="square" rtlCol="0">
            <a:spAutoFit/>
          </a:bodyPr>
          <a:lstStyle/>
          <a:p>
            <a:r>
              <a:rPr lang="el-GR" dirty="0"/>
              <a:t>8</a:t>
            </a:r>
            <a:endParaRPr lang="en-US" dirty="0"/>
          </a:p>
        </p:txBody>
      </p:sp>
      <p:sp>
        <p:nvSpPr>
          <p:cNvPr id="9" name="Oval 8"/>
          <p:cNvSpPr/>
          <p:nvPr/>
        </p:nvSpPr>
        <p:spPr>
          <a:xfrm>
            <a:off x="4398682" y="1988839"/>
            <a:ext cx="326875" cy="36004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50443" y="3628819"/>
            <a:ext cx="360040"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14" idx="0"/>
          </p:cNvCxnSpPr>
          <p:nvPr/>
        </p:nvCxnSpPr>
        <p:spPr>
          <a:xfrm>
            <a:off x="4565276" y="2348879"/>
            <a:ext cx="934782" cy="1291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14008" y="3588169"/>
            <a:ext cx="489570" cy="369332"/>
          </a:xfrm>
          <a:prstGeom prst="rect">
            <a:avLst/>
          </a:prstGeom>
          <a:noFill/>
        </p:spPr>
        <p:txBody>
          <a:bodyPr wrap="square" rtlCol="0">
            <a:spAutoFit/>
          </a:bodyPr>
          <a:lstStyle/>
          <a:p>
            <a:r>
              <a:rPr lang="el-GR" dirty="0"/>
              <a:t>24</a:t>
            </a:r>
            <a:endParaRPr lang="en-US" dirty="0"/>
          </a:p>
        </p:txBody>
      </p:sp>
      <p:cxnSp>
        <p:nvCxnSpPr>
          <p:cNvPr id="26" name="Straight Connector 25"/>
          <p:cNvCxnSpPr>
            <a:endCxn id="31" idx="0"/>
          </p:cNvCxnSpPr>
          <p:nvPr/>
        </p:nvCxnSpPr>
        <p:spPr>
          <a:xfrm>
            <a:off x="4565276" y="2365531"/>
            <a:ext cx="65187" cy="1263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419090" y="4509759"/>
                <a:ext cx="468052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e>
                      </m:d>
                      <m:d>
                        <m:dPr>
                          <m:ctrlPr>
                            <a:rPr lang="en-US" b="0" i="1" smtClean="0">
                              <a:latin typeface="Cambria Math" panose="02040503050406030204" pitchFamily="18" charset="0"/>
                            </a:rPr>
                          </m:ctrlPr>
                        </m:dPr>
                        <m:e>
                          <m:r>
                            <a:rPr lang="en-US" b="0" i="0" smtClean="0">
                              <a:latin typeface="Cambria Math"/>
                            </a:rPr>
                            <m:t>8</m:t>
                          </m:r>
                        </m:e>
                      </m:d>
                      <m:r>
                        <a:rPr lang="en-US" b="0" i="0"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e>
                      </m:d>
                      <m:d>
                        <m:dPr>
                          <m:ctrlPr>
                            <a:rPr lang="en-US" b="0" i="1" smtClean="0">
                              <a:latin typeface="Cambria Math" panose="02040503050406030204" pitchFamily="18" charset="0"/>
                            </a:rPr>
                          </m:ctrlPr>
                        </m:dPr>
                        <m:e>
                          <m:r>
                            <a:rPr lang="en-US" b="0" i="0" smtClean="0">
                              <a:latin typeface="Cambria Math"/>
                            </a:rPr>
                            <m:t>24</m:t>
                          </m:r>
                        </m:e>
                      </m:d>
                      <m:r>
                        <a:rPr lang="en-US" b="0" i="0"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6</m:t>
                              </m:r>
                            </m:den>
                          </m:f>
                        </m:e>
                      </m:d>
                      <m:d>
                        <m:dPr>
                          <m:ctrlPr>
                            <a:rPr lang="en-US" b="0" i="1" smtClean="0">
                              <a:latin typeface="Cambria Math" panose="02040503050406030204" pitchFamily="18" charset="0"/>
                            </a:rPr>
                          </m:ctrlPr>
                        </m:dPr>
                        <m:e>
                          <m:r>
                            <a:rPr lang="en-US" b="0" i="0" smtClean="0">
                              <a:latin typeface="Cambria Math"/>
                            </a:rPr>
                            <m:t>−12</m:t>
                          </m:r>
                        </m:e>
                      </m:d>
                      <m:r>
                        <a:rPr lang="en-US" b="0" i="0" smtClean="0">
                          <a:latin typeface="Cambria Math"/>
                        </a:rPr>
                        <m:t>=10</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419090" y="4509759"/>
                <a:ext cx="4680520" cy="71468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69223" y="2679780"/>
                <a:ext cx="48957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169223" y="2679780"/>
                <a:ext cx="489570" cy="63478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07134" y="2683882"/>
                <a:ext cx="48957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607134" y="2683882"/>
                <a:ext cx="489570" cy="63478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198371" y="2677449"/>
                <a:ext cx="48957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6</m:t>
                          </m:r>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198371" y="2677449"/>
                <a:ext cx="489570" cy="634789"/>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85008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Expectimax</a:t>
            </a:r>
            <a:r>
              <a:rPr lang="en-US" dirty="0"/>
              <a:t> </a:t>
            </a:r>
            <a:r>
              <a:rPr lang="el-GR" dirty="0"/>
              <a:t>Τιμές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l-GR" dirty="0"/>
                  <a:t>Η μαθηματική παράσταση για τις τιμές </a:t>
                </a:r>
                <a:r>
                  <a:rPr lang="en-US" b="1" dirty="0" err="1"/>
                  <a:t>expectimax</a:t>
                </a:r>
                <a:r>
                  <a:rPr lang="en-US" dirty="0"/>
                  <a:t> </a:t>
                </a:r>
                <a:r>
                  <a:rPr lang="el-GR" dirty="0"/>
                  <a:t>είναι:</a:t>
                </a:r>
              </a:p>
              <a:p>
                <a:pPr marL="0" indent="0">
                  <a:buNone/>
                </a:pPr>
                <a14:m>
                  <m:oMathPara xmlns:m="http://schemas.openxmlformats.org/officeDocument/2006/math">
                    <m:oMathParaPr>
                      <m:jc m:val="left"/>
                    </m:oMathParaPr>
                    <m:oMath xmlns:m="http://schemas.openxmlformats.org/officeDocument/2006/math">
                      <m:r>
                        <m:rPr>
                          <m:sty m:val="p"/>
                        </m:rPr>
                        <a:rPr lang="en-US" b="0" i="0" cap="small" smtClean="0">
                          <a:latin typeface="Cambria Math"/>
                        </a:rPr>
                        <m:t>Expectimax</m:t>
                      </m:r>
                      <m:d>
                        <m:dPr>
                          <m:ctrlPr>
                            <a:rPr lang="en-US" b="0" i="1" smtClean="0">
                              <a:latin typeface="Cambria Math" panose="02040503050406030204" pitchFamily="18" charset="0"/>
                            </a:rPr>
                          </m:ctrlPr>
                        </m:dPr>
                        <m:e>
                          <m:r>
                            <a:rPr lang="en-US" b="0" i="1" smtClean="0">
                              <a:latin typeface="Cambria Math"/>
                            </a:rPr>
                            <m:t>𝑠</m:t>
                          </m:r>
                        </m:e>
                      </m:d>
                      <m:r>
                        <a:rPr lang="en-US" b="0" i="1" smtClean="0">
                          <a:latin typeface="Cambria Math"/>
                        </a:rPr>
                        <m:t>=</m:t>
                      </m:r>
                    </m:oMath>
                  </m:oMathPara>
                </a14:m>
                <a:endParaRPr lang="en-US" b="0" i="1" dirty="0">
                  <a:latin typeface="Cambria Math"/>
                </a:endParaRPr>
              </a:p>
              <a:p>
                <a:pPr marL="0" indent="0">
                  <a:buNone/>
                </a:pPr>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eqArr>
                            <m:eqArrPr>
                              <m:ctrlPr>
                                <a:rPr lang="en-US" i="1" dirty="0" smtClean="0">
                                  <a:latin typeface="Cambria Math" panose="02040503050406030204" pitchFamily="18" charset="0"/>
                                </a:rPr>
                              </m:ctrlPr>
                            </m:eqArrPr>
                            <m:e>
                              <m:r>
                                <m:rPr>
                                  <m:sty m:val="p"/>
                                </m:rPr>
                                <a:rPr lang="en-US" b="0" i="0" cap="small" dirty="0" smtClean="0">
                                  <a:latin typeface="Cambria Math"/>
                                </a:rPr>
                                <m:t>Utility</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  </m:t>
                              </m:r>
                              <m:r>
                                <m:rPr>
                                  <m:sty m:val="p"/>
                                </m:rPr>
                                <a:rPr lang="en-US" b="0" i="0" dirty="0" smtClean="0">
                                  <a:latin typeface="Cambria Math"/>
                                </a:rPr>
                                <m:t>if</m:t>
                              </m:r>
                              <m:r>
                                <a:rPr lang="en-US" b="0" i="1" dirty="0" smtClean="0">
                                  <a:latin typeface="Cambria Math"/>
                                </a:rPr>
                                <m:t> </m:t>
                              </m:r>
                              <m:r>
                                <a:rPr lang="en-US" b="0" i="0" dirty="0" smtClean="0">
                                  <a:latin typeface="Cambria Math"/>
                                </a:rPr>
                                <m:t> </m:t>
                              </m:r>
                              <m:r>
                                <m:rPr>
                                  <m:sty m:val="p"/>
                                </m:rPr>
                                <a:rPr lang="en-US" b="0" i="0" cap="small" dirty="0" smtClean="0">
                                  <a:latin typeface="Cambria Math"/>
                                </a:rPr>
                                <m:t>Terminal</m:t>
                              </m:r>
                              <m:r>
                                <a:rPr lang="en-US" b="0" i="0" cap="small" dirty="0" smtClean="0">
                                  <a:latin typeface="Cambria Math"/>
                                </a:rPr>
                                <m:t>−</m:t>
                              </m:r>
                              <m:r>
                                <m:rPr>
                                  <m:sty m:val="p"/>
                                </m:rPr>
                                <a:rPr lang="en-US" b="0" i="0" cap="small" dirty="0" smtClean="0">
                                  <a:latin typeface="Cambria Math"/>
                                </a:rPr>
                                <m:t>Test</m:t>
                              </m:r>
                              <m:r>
                                <a:rPr lang="en-US" b="0" i="1" dirty="0" smtClean="0">
                                  <a:latin typeface="Cambria Math"/>
                                </a:rPr>
                                <m:t>(</m:t>
                              </m:r>
                              <m:r>
                                <a:rPr lang="en-US" b="0" i="1" dirty="0" smtClean="0">
                                  <a:latin typeface="Cambria Math"/>
                                </a:rPr>
                                <m:t>𝑠</m:t>
                              </m:r>
                              <m:r>
                                <a:rPr lang="en-US" b="0" i="1" dirty="0" smtClean="0">
                                  <a:latin typeface="Cambria Math"/>
                                </a:rPr>
                                <m:t>)</m:t>
                              </m:r>
                            </m:e>
                            <m:e>
                              <m:sSub>
                                <m:sSubPr>
                                  <m:ctrlPr>
                                    <a:rPr lang="en-US" i="1" dirty="0" smtClean="0">
                                      <a:latin typeface="Cambria Math" panose="02040503050406030204" pitchFamily="18" charset="0"/>
                                    </a:rPr>
                                  </m:ctrlPr>
                                </m:sSubPr>
                                <m:e>
                                  <m:r>
                                    <m:rPr>
                                      <m:sty m:val="p"/>
                                    </m:rPr>
                                    <a:rPr lang="en-US" b="0" i="0" dirty="0" smtClean="0">
                                      <a:latin typeface="Cambria Math"/>
                                    </a:rPr>
                                    <m:t>max</m:t>
                                  </m:r>
                                </m:e>
                                <m:sub>
                                  <m:r>
                                    <a:rPr lang="en-US" b="0" i="1" dirty="0" smtClean="0">
                                      <a:latin typeface="Cambria Math"/>
                                    </a:rPr>
                                    <m:t>𝑎</m:t>
                                  </m:r>
                                </m:sub>
                              </m:sSub>
                              <m:r>
                                <m:rPr>
                                  <m:sty m:val="p"/>
                                </m:rPr>
                                <a:rPr lang="en-US" b="0" i="0" cap="small" dirty="0" smtClean="0">
                                  <a:latin typeface="Cambria Math"/>
                                </a:rPr>
                                <m:t>Expectimax</m:t>
                              </m:r>
                              <m:d>
                                <m:dPr>
                                  <m:ctrlPr>
                                    <a:rPr lang="en-US" b="0" i="1" dirty="0" smtClean="0">
                                      <a:latin typeface="Cambria Math" panose="02040503050406030204" pitchFamily="18" charset="0"/>
                                    </a:rPr>
                                  </m:ctrlPr>
                                </m:dPr>
                                <m:e>
                                  <m:r>
                                    <m:rPr>
                                      <m:sty m:val="p"/>
                                    </m:rPr>
                                    <a:rPr lang="en-US" b="0" i="0" cap="small" dirty="0" smtClean="0">
                                      <a:latin typeface="Cambria Math"/>
                                    </a:rPr>
                                    <m:t>Result</m:t>
                                  </m:r>
                                  <m:d>
                                    <m:dPr>
                                      <m:ctrlPr>
                                        <a:rPr lang="en-US" b="0" i="1" dirty="0" smtClean="0">
                                          <a:latin typeface="Cambria Math" panose="02040503050406030204" pitchFamily="18" charset="0"/>
                                        </a:rPr>
                                      </m:ctrlPr>
                                    </m:dPr>
                                    <m:e>
                                      <m:r>
                                        <a:rPr lang="en-US" b="0" i="1" dirty="0" smtClean="0">
                                          <a:latin typeface="Cambria Math"/>
                                        </a:rPr>
                                        <m:t>𝑠</m:t>
                                      </m:r>
                                      <m:r>
                                        <a:rPr lang="en-US" b="0" i="1" dirty="0" smtClean="0">
                                          <a:latin typeface="Cambria Math"/>
                                        </a:rPr>
                                        <m:t>,</m:t>
                                      </m:r>
                                      <m:r>
                                        <a:rPr lang="en-US" b="0" i="1" dirty="0" smtClean="0">
                                          <a:latin typeface="Cambria Math"/>
                                        </a:rPr>
                                        <m:t>𝑎</m:t>
                                      </m:r>
                                    </m:e>
                                  </m:d>
                                </m:e>
                              </m:d>
                              <m:r>
                                <a:rPr lang="en-US" b="0" i="1" dirty="0" smtClean="0">
                                  <a:latin typeface="Cambria Math"/>
                                </a:rPr>
                                <m:t>  </m:t>
                              </m:r>
                              <m:r>
                                <m:rPr>
                                  <m:sty m:val="p"/>
                                </m:rPr>
                                <a:rPr lang="en-US" b="0" i="0" dirty="0" smtClean="0">
                                  <a:latin typeface="Cambria Math"/>
                                </a:rPr>
                                <m:t>if</m:t>
                              </m:r>
                              <m:r>
                                <a:rPr lang="en-US" b="0" i="1" dirty="0" smtClean="0">
                                  <a:latin typeface="Cambria Math"/>
                                </a:rPr>
                                <m:t>  </m:t>
                              </m:r>
                              <m:r>
                                <m:rPr>
                                  <m:sty m:val="p"/>
                                </m:rPr>
                                <a:rPr lang="en-US" b="0" i="0" cap="small" dirty="0" smtClean="0">
                                  <a:latin typeface="Cambria Math"/>
                                </a:rPr>
                                <m:t>Player</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m:t>
                              </m:r>
                              <m:r>
                                <m:rPr>
                                  <m:sty m:val="p"/>
                                </m:rPr>
                                <a:rPr lang="en-US" b="0" i="0" dirty="0" smtClean="0">
                                  <a:latin typeface="Cambria Math"/>
                                </a:rPr>
                                <m:t>MAX</m:t>
                              </m:r>
                            </m:e>
                            <m:e>
                              <m:nary>
                                <m:naryPr>
                                  <m:chr m:val="∑"/>
                                  <m:supHide m:val="on"/>
                                  <m:ctrlPr>
                                    <a:rPr lang="en-US" b="0" i="1" dirty="0" smtClean="0">
                                      <a:latin typeface="Cambria Math" panose="02040503050406030204" pitchFamily="18" charset="0"/>
                                    </a:rPr>
                                  </m:ctrlPr>
                                </m:naryPr>
                                <m:sub>
                                  <m:r>
                                    <m:rPr>
                                      <m:brk m:alnAt="7"/>
                                    </m:rPr>
                                    <a:rPr lang="en-US" b="0" i="1" dirty="0" smtClean="0">
                                      <a:latin typeface="Cambria Math"/>
                                    </a:rPr>
                                    <m:t>𝑟</m:t>
                                  </m:r>
                                </m:sub>
                                <m:sup/>
                                <m:e>
                                  <m:r>
                                    <a:rPr lang="en-US" b="0" i="1" dirty="0" smtClean="0">
                                      <a:latin typeface="Cambria Math"/>
                                    </a:rPr>
                                    <m:t>𝑃</m:t>
                                  </m:r>
                                  <m:d>
                                    <m:dPr>
                                      <m:ctrlPr>
                                        <a:rPr lang="en-US" b="0" i="1" dirty="0" smtClean="0">
                                          <a:latin typeface="Cambria Math" panose="02040503050406030204" pitchFamily="18" charset="0"/>
                                        </a:rPr>
                                      </m:ctrlPr>
                                    </m:dPr>
                                    <m:e>
                                      <m:r>
                                        <a:rPr lang="en-US" b="0" i="1" dirty="0" smtClean="0">
                                          <a:latin typeface="Cambria Math"/>
                                        </a:rPr>
                                        <m:t>𝑟</m:t>
                                      </m:r>
                                    </m:e>
                                  </m:d>
                                  <m:r>
                                    <m:rPr>
                                      <m:sty m:val="p"/>
                                    </m:rPr>
                                    <a:rPr lang="en-US" b="0" i="0" cap="small" dirty="0" smtClean="0">
                                      <a:latin typeface="Cambria Math"/>
                                    </a:rPr>
                                    <m:t>Expectimax</m:t>
                                  </m:r>
                                  <m:r>
                                    <a:rPr lang="en-US" b="0" i="1" dirty="0" smtClean="0">
                                      <a:latin typeface="Cambria Math"/>
                                    </a:rPr>
                                    <m:t>(</m:t>
                                  </m:r>
                                  <m:r>
                                    <m:rPr>
                                      <m:sty m:val="p"/>
                                    </m:rPr>
                                    <a:rPr lang="en-US" b="0" i="0" cap="small" dirty="0" smtClean="0">
                                      <a:latin typeface="Cambria Math"/>
                                    </a:rPr>
                                    <m:t>Result</m:t>
                                  </m:r>
                                  <m:d>
                                    <m:dPr>
                                      <m:ctrlPr>
                                        <a:rPr lang="en-US" b="0" i="1" dirty="0" smtClean="0">
                                          <a:latin typeface="Cambria Math" panose="02040503050406030204" pitchFamily="18" charset="0"/>
                                        </a:rPr>
                                      </m:ctrlPr>
                                    </m:dPr>
                                    <m:e>
                                      <m:r>
                                        <a:rPr lang="en-US" b="0" i="1" dirty="0" smtClean="0">
                                          <a:latin typeface="Cambria Math"/>
                                        </a:rPr>
                                        <m:t>𝑠</m:t>
                                      </m:r>
                                      <m:r>
                                        <a:rPr lang="en-US" b="0" i="1" dirty="0" smtClean="0">
                                          <a:latin typeface="Cambria Math"/>
                                        </a:rPr>
                                        <m:t>,</m:t>
                                      </m:r>
                                      <m:r>
                                        <a:rPr lang="en-US" b="0" i="1" dirty="0" smtClean="0">
                                          <a:latin typeface="Cambria Math"/>
                                        </a:rPr>
                                        <m:t>𝑟</m:t>
                                      </m:r>
                                    </m:e>
                                  </m:d>
                                  <m:r>
                                    <a:rPr lang="en-US" b="0" i="1" dirty="0" smtClean="0">
                                      <a:latin typeface="Cambria Math"/>
                                    </a:rPr>
                                    <m:t>)</m:t>
                                  </m:r>
                                </m:e>
                              </m:nary>
                              <m:r>
                                <a:rPr lang="en-US" b="0" i="1" dirty="0" smtClean="0">
                                  <a:latin typeface="Cambria Math"/>
                                </a:rPr>
                                <m:t> </m:t>
                              </m:r>
                              <m:r>
                                <m:rPr>
                                  <m:sty m:val="p"/>
                                </m:rPr>
                                <a:rPr lang="en-US" b="0" i="0" dirty="0" smtClean="0">
                                  <a:latin typeface="Cambria Math"/>
                                </a:rPr>
                                <m:t>if</m:t>
                              </m:r>
                              <m:r>
                                <a:rPr lang="en-US" b="0" i="1" dirty="0" smtClean="0">
                                  <a:latin typeface="Cambria Math"/>
                                </a:rPr>
                                <m:t> </m:t>
                              </m:r>
                              <m:r>
                                <m:rPr>
                                  <m:sty m:val="p"/>
                                </m:rPr>
                                <a:rPr lang="en-US" b="0" i="0" cap="small" dirty="0" smtClean="0">
                                  <a:latin typeface="Cambria Math"/>
                                </a:rPr>
                                <m:t>Player</m:t>
                              </m:r>
                              <m:d>
                                <m:dPr>
                                  <m:ctrlPr>
                                    <a:rPr lang="en-US" b="0" i="1" dirty="0" smtClean="0">
                                      <a:latin typeface="Cambria Math" panose="02040503050406030204" pitchFamily="18" charset="0"/>
                                    </a:rPr>
                                  </m:ctrlPr>
                                </m:dPr>
                                <m:e>
                                  <m:r>
                                    <a:rPr lang="en-US" b="0" i="1" dirty="0" smtClean="0">
                                      <a:latin typeface="Cambria Math"/>
                                    </a:rPr>
                                    <m:t>𝑠</m:t>
                                  </m:r>
                                </m:e>
                              </m:d>
                              <m:r>
                                <a:rPr lang="en-US" b="0" i="1" dirty="0" smtClean="0">
                                  <a:latin typeface="Cambria Math"/>
                                </a:rPr>
                                <m:t>=</m:t>
                              </m:r>
                              <m:r>
                                <m:rPr>
                                  <m:sty m:val="p"/>
                                </m:rPr>
                                <a:rPr lang="en-US" b="0" i="0" dirty="0" smtClean="0">
                                  <a:latin typeface="Cambria Math"/>
                                </a:rPr>
                                <m:t>CHANCE</m:t>
                              </m:r>
                            </m:e>
                          </m:eqArr>
                        </m:e>
                      </m:d>
                    </m:oMath>
                  </m:oMathPara>
                </a14:m>
                <a:endParaRPr lang="en-US" dirty="0"/>
              </a:p>
              <a:p>
                <a:pPr marL="0" indent="0">
                  <a:buNone/>
                </a:pPr>
                <a:endParaRPr lang="en-US" dirty="0"/>
              </a:p>
              <a:p>
                <a:pPr marL="0" indent="0">
                  <a:buNone/>
                </a:pPr>
                <a:r>
                  <a:rPr lang="el-GR" dirty="0"/>
                  <a:t>όπου το </a:t>
                </a:r>
                <a14:m>
                  <m:oMath xmlns:m="http://schemas.openxmlformats.org/officeDocument/2006/math">
                    <m:r>
                      <a:rPr lang="en-US" b="0" i="1" smtClean="0">
                        <a:latin typeface="Cambria Math"/>
                      </a:rPr>
                      <m:t>𝑟</m:t>
                    </m:r>
                  </m:oMath>
                </a14:m>
                <a:r>
                  <a:rPr lang="en-US" dirty="0"/>
                  <a:t> </a:t>
                </a:r>
                <a:r>
                  <a:rPr lang="el-GR" dirty="0"/>
                  <a:t>συμβολίζει το αποτέλεσμα μια ζαριάς (ή ενός άλλου τυχαίου γεγονότος)</a:t>
                </a:r>
                <a:r>
                  <a:rPr lang="en-US" dirty="0"/>
                  <a:t>, </a:t>
                </a:r>
                <a14:m>
                  <m:oMath xmlns:m="http://schemas.openxmlformats.org/officeDocument/2006/math">
                    <m:r>
                      <a:rPr lang="en-US" i="1">
                        <a:latin typeface="Cambria Math"/>
                      </a:rPr>
                      <m:t>𝑃</m:t>
                    </m:r>
                    <m:r>
                      <a:rPr lang="en-US" i="1">
                        <a:latin typeface="Cambria Math"/>
                      </a:rPr>
                      <m:t>(</m:t>
                    </m:r>
                    <m:r>
                      <a:rPr lang="en-US" i="1">
                        <a:latin typeface="Cambria Math"/>
                      </a:rPr>
                      <m:t>𝑟</m:t>
                    </m:r>
                    <m:r>
                      <a:rPr lang="en-US" i="1">
                        <a:latin typeface="Cambria Math"/>
                      </a:rPr>
                      <m:t>)</m:t>
                    </m:r>
                  </m:oMath>
                </a14:m>
                <a:r>
                  <a:rPr lang="el-GR" dirty="0"/>
                  <a:t> είναι η πιθανότητα του </a:t>
                </a:r>
                <a14:m>
                  <m:oMath xmlns:m="http://schemas.openxmlformats.org/officeDocument/2006/math">
                    <m:r>
                      <a:rPr lang="en-US" i="1">
                        <a:latin typeface="Cambria Math"/>
                      </a:rPr>
                      <m:t>𝑟</m:t>
                    </m:r>
                  </m:oMath>
                </a14:m>
                <a:r>
                  <a:rPr lang="el-GR" dirty="0"/>
                  <a:t> και </a:t>
                </a:r>
                <a14:m>
                  <m:oMath xmlns:m="http://schemas.openxmlformats.org/officeDocument/2006/math">
                    <m:r>
                      <m:rPr>
                        <m:sty m:val="p"/>
                      </m:rPr>
                      <a:rPr lang="en-US" b="0" i="0" cap="small" smtClean="0">
                        <a:latin typeface="Cambria Math"/>
                      </a:rPr>
                      <m:t>Result</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𝑟</m:t>
                    </m:r>
                    <m:r>
                      <a:rPr lang="en-US" b="0" i="1" smtClean="0">
                        <a:latin typeface="Cambria Math"/>
                      </a:rPr>
                      <m:t>)</m:t>
                    </m:r>
                  </m:oMath>
                </a14:m>
                <a:r>
                  <a:rPr lang="en-US" dirty="0"/>
                  <a:t> </a:t>
                </a:r>
                <a:r>
                  <a:rPr lang="el-GR" dirty="0"/>
                  <a:t>είναι η ίδια κατάσταση όπως η </a:t>
                </a:r>
                <a14:m>
                  <m:oMath xmlns:m="http://schemas.openxmlformats.org/officeDocument/2006/math">
                    <m:r>
                      <a:rPr lang="en-US" b="0" i="1" smtClean="0">
                        <a:latin typeface="Cambria Math"/>
                      </a:rPr>
                      <m:t>𝑠</m:t>
                    </m:r>
                  </m:oMath>
                </a14:m>
                <a:r>
                  <a:rPr lang="en-US" dirty="0"/>
                  <a:t> </a:t>
                </a:r>
                <a:r>
                  <a:rPr lang="el-GR" dirty="0"/>
                  <a:t>με την επιπλέον συνθήκη ότι το αποτέλεσμα της ζαριάς είναι </a:t>
                </a:r>
                <a14:m>
                  <m:oMath xmlns:m="http://schemas.openxmlformats.org/officeDocument/2006/math">
                    <m:r>
                      <a:rPr lang="en-US" b="0" i="1" smtClean="0">
                        <a:latin typeface="Cambria Math"/>
                      </a:rPr>
                      <m:t>𝑟</m:t>
                    </m:r>
                    <m:r>
                      <a:rPr lang="en-US" b="0" i="1" smtClean="0">
                        <a:latin typeface="Cambria Math"/>
                      </a:rPr>
                      <m:t>.</m:t>
                    </m:r>
                  </m:oMath>
                </a14:m>
                <a:endParaRPr lang="el-GR" dirty="0"/>
              </a:p>
              <a:p>
                <a:pPr marL="0" indent="0">
                  <a:buNone/>
                </a:pPr>
                <a:endParaRPr lang="el-GR" dirty="0"/>
              </a:p>
              <a:p>
                <a:r>
                  <a:rPr lang="el-GR" dirty="0"/>
                  <a:t>Ο αλγόριθμος που αντιστοιχεί στην παραπάνω παράσταση αφήνεται σαν άσκηση.</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752"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155</a:t>
            </a:fld>
            <a:endParaRPr lang="en-US"/>
          </a:p>
        </p:txBody>
      </p:sp>
    </p:spTree>
    <p:extLst>
      <p:ext uri="{BB962C8B-B14F-4D97-AF65-F5344CB8AC3E}">
        <p14:creationId xmlns:p14="http://schemas.microsoft.com/office/powerpoint/2010/main" val="40941486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FB78-E528-9724-8D71-DFE89CF76A3D}"/>
              </a:ext>
            </a:extLst>
          </p:cNvPr>
          <p:cNvSpPr>
            <a:spLocks noGrp="1"/>
          </p:cNvSpPr>
          <p:nvPr>
            <p:ph type="title"/>
          </p:nvPr>
        </p:nvSpPr>
        <p:spPr/>
        <p:txBody>
          <a:bodyPr/>
          <a:lstStyle/>
          <a:p>
            <a:r>
              <a:rPr lang="el-GR" dirty="0"/>
              <a:t>Προγράμματα Παιχνιδιών</a:t>
            </a:r>
            <a:endParaRPr lang="en-US" dirty="0"/>
          </a:p>
        </p:txBody>
      </p:sp>
      <p:sp>
        <p:nvSpPr>
          <p:cNvPr id="3" name="Content Placeholder 2">
            <a:extLst>
              <a:ext uri="{FF2B5EF4-FFF2-40B4-BE49-F238E27FC236}">
                <a16:creationId xmlns:a16="http://schemas.microsoft.com/office/drawing/2014/main" id="{CFA5909C-8D49-9BDD-F991-F4BBC8F6028A}"/>
              </a:ext>
            </a:extLst>
          </p:cNvPr>
          <p:cNvSpPr>
            <a:spLocks noGrp="1"/>
          </p:cNvSpPr>
          <p:nvPr>
            <p:ph idx="1"/>
          </p:nvPr>
        </p:nvSpPr>
        <p:spPr/>
        <p:txBody>
          <a:bodyPr>
            <a:normAutofit fontScale="85000" lnSpcReduction="10000"/>
          </a:bodyPr>
          <a:lstStyle/>
          <a:p>
            <a:r>
              <a:rPr lang="el-GR" dirty="0"/>
              <a:t>Το πρώτο πρόγραμμα παιχνιδιού ήταν για το παιχνίδι ντάμα</a:t>
            </a:r>
            <a:r>
              <a:rPr lang="en-US" dirty="0"/>
              <a:t> (</a:t>
            </a:r>
            <a:r>
              <a:rPr lang="en-US" dirty="0" err="1"/>
              <a:t>Stratchey</a:t>
            </a:r>
            <a:r>
              <a:rPr lang="en-US" dirty="0"/>
              <a:t>, 1952).</a:t>
            </a:r>
          </a:p>
          <a:p>
            <a:endParaRPr lang="en-US" dirty="0"/>
          </a:p>
          <a:p>
            <a:endParaRPr lang="el-GR" dirty="0"/>
          </a:p>
          <a:p>
            <a:endParaRPr lang="el-GR" dirty="0"/>
          </a:p>
          <a:p>
            <a:endParaRPr lang="el-GR" dirty="0"/>
          </a:p>
          <a:p>
            <a:endParaRPr lang="el-GR" dirty="0"/>
          </a:p>
          <a:p>
            <a:r>
              <a:rPr lang="el-GR" dirty="0"/>
              <a:t>Το παιχνίδι </a:t>
            </a:r>
            <a:r>
              <a:rPr lang="el-GR" b="1" dirty="0"/>
              <a:t>έχει λυθεί πλήρως </a:t>
            </a:r>
            <a:r>
              <a:rPr lang="el-GR" dirty="0"/>
              <a:t>από τον </a:t>
            </a:r>
            <a:r>
              <a:rPr lang="en-US" dirty="0"/>
              <a:t>Schaeffer </a:t>
            </a:r>
            <a:r>
              <a:rPr lang="el-GR" dirty="0"/>
              <a:t>και την ομάδα του (2007): το παιχνίδι λήγει ισόπαλο ανάμεσα σε δύο παίκτες που παίζουν τέλεια.</a:t>
            </a:r>
            <a:endParaRPr lang="en-US" dirty="0"/>
          </a:p>
        </p:txBody>
      </p:sp>
      <p:sp>
        <p:nvSpPr>
          <p:cNvPr id="4" name="Footer Placeholder 3">
            <a:extLst>
              <a:ext uri="{FF2B5EF4-FFF2-40B4-BE49-F238E27FC236}">
                <a16:creationId xmlns:a16="http://schemas.microsoft.com/office/drawing/2014/main" id="{D5B7223F-F280-28FD-D14D-694F74B8A645}"/>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76083515-E65D-28FA-C597-AF61F427EAFC}"/>
              </a:ext>
            </a:extLst>
          </p:cNvPr>
          <p:cNvSpPr>
            <a:spLocks noGrp="1"/>
          </p:cNvSpPr>
          <p:nvPr>
            <p:ph type="sldNum" sz="quarter" idx="12"/>
          </p:nvPr>
        </p:nvSpPr>
        <p:spPr/>
        <p:txBody>
          <a:bodyPr/>
          <a:lstStyle/>
          <a:p>
            <a:fld id="{4A5FD5C5-F3F1-4CEE-AFB8-2E115A69CE90}" type="slidenum">
              <a:rPr lang="en-US" smtClean="0"/>
              <a:t>156</a:t>
            </a:fld>
            <a:endParaRPr lang="en-US"/>
          </a:p>
        </p:txBody>
      </p:sp>
      <p:pic>
        <p:nvPicPr>
          <p:cNvPr id="7" name="Picture 6" descr="A picture containing object, checker&#10;&#10;Description automatically generated">
            <a:extLst>
              <a:ext uri="{FF2B5EF4-FFF2-40B4-BE49-F238E27FC236}">
                <a16:creationId xmlns:a16="http://schemas.microsoft.com/office/drawing/2014/main" id="{79622D06-D90E-5FA8-8CC3-CA12AA89F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467564"/>
            <a:ext cx="2887588" cy="1922871"/>
          </a:xfrm>
          <a:prstGeom prst="rect">
            <a:avLst/>
          </a:prstGeom>
        </p:spPr>
      </p:pic>
    </p:spTree>
    <p:extLst>
      <p:ext uri="{BB962C8B-B14F-4D97-AF65-F5344CB8AC3E}">
        <p14:creationId xmlns:p14="http://schemas.microsoft.com/office/powerpoint/2010/main" val="26943625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fontScale="92500" lnSpcReduction="20000"/>
          </a:bodyPr>
          <a:lstStyle/>
          <a:p>
            <a:r>
              <a:rPr lang="el-GR" sz="2000" dirty="0"/>
              <a:t>Σκάκι</a:t>
            </a:r>
          </a:p>
          <a:p>
            <a:pPr lvl="1"/>
            <a:r>
              <a:rPr lang="el-GR" sz="2000" dirty="0"/>
              <a:t>Το πρόγραμμα </a:t>
            </a:r>
            <a:r>
              <a:rPr lang="en-US" sz="2000" cap="small" dirty="0"/>
              <a:t>Deep Blue </a:t>
            </a:r>
            <a:r>
              <a:rPr lang="el-GR" sz="2000" dirty="0"/>
              <a:t>της ΙΒΜ κέρδισε τον παγκόσμιο πρωταθλητή </a:t>
            </a:r>
            <a:r>
              <a:rPr lang="en-US" sz="2000" dirty="0"/>
              <a:t>Gary Kasparov </a:t>
            </a:r>
            <a:r>
              <a:rPr lang="el-GR" sz="2000" dirty="0"/>
              <a:t>το 1997.</a:t>
            </a:r>
            <a:endParaRPr lang="en-US" sz="2000" dirty="0"/>
          </a:p>
          <a:p>
            <a:pPr lvl="1"/>
            <a:endParaRPr lang="en-US" sz="2000" dirty="0"/>
          </a:p>
          <a:p>
            <a:pPr lvl="1"/>
            <a:endParaRPr lang="en-US" sz="2000" dirty="0"/>
          </a:p>
          <a:p>
            <a:pPr lvl="1"/>
            <a:endParaRPr lang="en-US" sz="2000" dirty="0"/>
          </a:p>
          <a:p>
            <a:pPr lvl="1"/>
            <a:endParaRPr lang="el-GR" sz="2000" dirty="0"/>
          </a:p>
          <a:p>
            <a:pPr lvl="1"/>
            <a:r>
              <a:rPr lang="el-GR" sz="2000" dirty="0"/>
              <a:t>Το πρόγραμμα </a:t>
            </a:r>
            <a:r>
              <a:rPr lang="en-US" sz="2000" cap="small" dirty="0"/>
              <a:t>Deep Blue</a:t>
            </a:r>
            <a:r>
              <a:rPr lang="en-US" sz="2000" dirty="0"/>
              <a:t> </a:t>
            </a:r>
            <a:r>
              <a:rPr lang="el-GR" sz="2000" dirty="0"/>
              <a:t>χρησιμοποιούσε ένα παράλληλο υπολογιστή, εξειδικευμένο </a:t>
            </a:r>
            <a:r>
              <a:rPr lang="en-US" sz="2000" dirty="0"/>
              <a:t>hardware</a:t>
            </a:r>
            <a:r>
              <a:rPr lang="el-GR" sz="2000" dirty="0"/>
              <a:t>, αναζήτηση άλφα-βήτα, μια μεγάλη βάση ανοιγμάτων και μια μεγάλη βάση προηγούμενων  παιχνιδιών από </a:t>
            </a:r>
            <a:r>
              <a:rPr lang="el-GR" sz="2000" dirty="0" err="1"/>
              <a:t>γκραν</a:t>
            </a:r>
            <a:r>
              <a:rPr lang="el-GR" sz="2000" dirty="0"/>
              <a:t> </a:t>
            </a:r>
            <a:r>
              <a:rPr lang="el-GR" sz="2000" dirty="0" err="1"/>
              <a:t>μαίτρ</a:t>
            </a:r>
            <a:r>
              <a:rPr lang="el-GR" sz="2000" dirty="0"/>
              <a:t>.</a:t>
            </a:r>
          </a:p>
          <a:p>
            <a:pPr lvl="1"/>
            <a:r>
              <a:rPr lang="el-GR" sz="2000" dirty="0"/>
              <a:t>Από τότε μια σειρά από άλλα προγράμματα έχουν βελτιώσει τις επιδόσεις του </a:t>
            </a:r>
            <a:r>
              <a:rPr lang="en-US" sz="2000" cap="small" dirty="0"/>
              <a:t>Deep Blue</a:t>
            </a:r>
            <a:r>
              <a:rPr lang="el-GR" sz="2000" cap="small" dirty="0"/>
              <a:t>.</a:t>
            </a:r>
          </a:p>
          <a:p>
            <a:pPr lvl="1"/>
            <a:r>
              <a:rPr lang="el-GR" sz="2000" dirty="0"/>
              <a:t>Με βάση τις πιο πρόσφατες εξελίξεις, μπορούμε να πούμε ότι </a:t>
            </a:r>
            <a:r>
              <a:rPr lang="el-GR" sz="2000" b="1" dirty="0"/>
              <a:t>τα κορυφαία σκακιστικά προγράμματα σήμερα </a:t>
            </a:r>
            <a:r>
              <a:rPr lang="en-US" sz="2000" b="1" dirty="0"/>
              <a:t>(</a:t>
            </a:r>
            <a:r>
              <a:rPr lang="el-GR" sz="2000" b="1" dirty="0"/>
              <a:t>π.χ., </a:t>
            </a:r>
            <a:r>
              <a:rPr lang="en-US" sz="2000" b="1" cap="small" dirty="0"/>
              <a:t>Stockfish, Komodo, Houdini</a:t>
            </a:r>
            <a:r>
              <a:rPr lang="en-US" sz="2000" b="1" dirty="0"/>
              <a:t>) </a:t>
            </a:r>
            <a:r>
              <a:rPr lang="el-GR" sz="2000" b="1" dirty="0"/>
              <a:t>μπορούν να τρέχουν σε συνηθισμένους υπολογιστές και έχουν ξεφύγει σε ικανότητες από τους παίκτες-ανθρώπους.</a:t>
            </a:r>
            <a:endParaRPr lang="en-US" sz="2000" b="1"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157</a:t>
            </a:fld>
            <a:endParaRPr lang="en-US"/>
          </a:p>
        </p:txBody>
      </p:sp>
      <p:pic>
        <p:nvPicPr>
          <p:cNvPr id="9219" name="Picture 3" descr="C:\Manolis\manolis\courses\ai\lectures-in-greek\adversarial search\Kasparov-Deep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32856"/>
            <a:ext cx="23812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312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fontScale="62500" lnSpcReduction="20000"/>
          </a:bodyPr>
          <a:lstStyle/>
          <a:p>
            <a:r>
              <a:rPr lang="el-GR" dirty="0"/>
              <a:t>Ντάμα.</a:t>
            </a:r>
          </a:p>
          <a:p>
            <a:pPr lvl="1"/>
            <a:r>
              <a:rPr lang="el-GR" dirty="0"/>
              <a:t>Το πρόγραμμα </a:t>
            </a:r>
            <a:r>
              <a:rPr lang="en-US" cap="small" dirty="0"/>
              <a:t>Chinook</a:t>
            </a:r>
            <a:r>
              <a:rPr lang="en-US" dirty="0"/>
              <a:t> </a:t>
            </a:r>
            <a:r>
              <a:rPr lang="el-GR" dirty="0"/>
              <a:t>(</a:t>
            </a:r>
            <a:r>
              <a:rPr lang="en-US" dirty="0"/>
              <a:t>Schaeffer </a:t>
            </a:r>
            <a:r>
              <a:rPr lang="el-GR" dirty="0"/>
              <a:t>και συνεργάτες) νίκησε τον παγκόσμιο πρωταθλητή το 199</a:t>
            </a:r>
            <a:r>
              <a:rPr lang="en-US" dirty="0"/>
              <a:t>2</a:t>
            </a:r>
            <a:r>
              <a:rPr lang="el-GR" dirty="0"/>
              <a:t>.</a:t>
            </a:r>
          </a:p>
          <a:p>
            <a:pPr lvl="1"/>
            <a:r>
              <a:rPr lang="el-GR" dirty="0"/>
              <a:t>Από το 2007 και μετά το </a:t>
            </a:r>
            <a:r>
              <a:rPr lang="en-US" cap="small" dirty="0"/>
              <a:t>Chinook</a:t>
            </a:r>
            <a:r>
              <a:rPr lang="en-US" dirty="0"/>
              <a:t> </a:t>
            </a:r>
            <a:r>
              <a:rPr lang="el-GR" dirty="0"/>
              <a:t>μπορεί να παίζει τέλεια χρησιμοποιώντας αναζήτηση άλφα-βήτα συνδυασμένη με μια βάση 39 τρισεκατομμυρίων κινήσεων που τελειώνουν το παιχνίδι.</a:t>
            </a:r>
            <a:endParaRPr lang="en-US" dirty="0"/>
          </a:p>
          <a:p>
            <a:pPr lvl="1"/>
            <a:endParaRPr lang="en-US" dirty="0"/>
          </a:p>
          <a:p>
            <a:pPr lvl="1"/>
            <a:endParaRPr lang="en-US" dirty="0"/>
          </a:p>
          <a:p>
            <a:pPr lvl="1"/>
            <a:endParaRPr lang="en-US" dirty="0"/>
          </a:p>
          <a:p>
            <a:pPr lvl="1"/>
            <a:endParaRPr lang="en-US" dirty="0"/>
          </a:p>
          <a:p>
            <a:pPr lvl="1"/>
            <a:endParaRPr lang="el-GR" dirty="0"/>
          </a:p>
          <a:p>
            <a:r>
              <a:rPr lang="el-GR" dirty="0" err="1"/>
              <a:t>Οθέλλο</a:t>
            </a:r>
            <a:r>
              <a:rPr lang="el-GR" dirty="0"/>
              <a:t>.</a:t>
            </a:r>
          </a:p>
          <a:p>
            <a:pPr lvl="1"/>
            <a:r>
              <a:rPr lang="el-GR" dirty="0"/>
              <a:t>Το πρόγραμμα </a:t>
            </a:r>
            <a:r>
              <a:rPr lang="en-US" cap="small" dirty="0" err="1"/>
              <a:t>Logistello</a:t>
            </a:r>
            <a:r>
              <a:rPr lang="en-US" dirty="0"/>
              <a:t> </a:t>
            </a:r>
            <a:r>
              <a:rPr lang="el-GR" dirty="0"/>
              <a:t>νίκησε τον παγκόσμιο πρωταθλητή το 1997.</a:t>
            </a:r>
          </a:p>
          <a:p>
            <a:pPr lvl="1"/>
            <a:r>
              <a:rPr lang="el-GR" dirty="0"/>
              <a:t>Με βάση τις πιο πρόσφατες εξελίξεις, τα σημερινά κορυφαία προγράμματα για </a:t>
            </a:r>
            <a:r>
              <a:rPr lang="el-GR" dirty="0" err="1"/>
              <a:t>Οθέλλο</a:t>
            </a:r>
            <a:r>
              <a:rPr lang="el-GR" dirty="0"/>
              <a:t> είναι πολύ καλύτερα από ανθρώπους παίκτες.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158</a:t>
            </a:fld>
            <a:endParaRPr lang="en-US"/>
          </a:p>
        </p:txBody>
      </p:sp>
      <p:pic>
        <p:nvPicPr>
          <p:cNvPr id="10242" name="Picture 2" descr="C:\Manolis\manolis\courses\ai\lectures-in-greek\adversarial search\1992Tinsleym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030984"/>
            <a:ext cx="30480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Manolis\manolis\courses\ai\lectures-in-greek\adversarial search\figures\othe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5805264"/>
            <a:ext cx="1134467" cy="9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617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a:bodyPr>
          <a:lstStyle/>
          <a:p>
            <a:r>
              <a:rPr lang="el-GR" dirty="0"/>
              <a:t>Τάβλι</a:t>
            </a:r>
          </a:p>
          <a:p>
            <a:pPr lvl="1"/>
            <a:r>
              <a:rPr lang="el-GR" dirty="0"/>
              <a:t>Το πρόγραμμα </a:t>
            </a:r>
            <a:r>
              <a:rPr lang="en-US" cap="small" dirty="0"/>
              <a:t>TD-Gammon</a:t>
            </a:r>
            <a:r>
              <a:rPr lang="en-US" dirty="0"/>
              <a:t> </a:t>
            </a:r>
            <a:r>
              <a:rPr lang="el-GR" dirty="0"/>
              <a:t>μπορεί να συναγωνιστεί κορυφαίους παίκτες από το 1992. </a:t>
            </a:r>
          </a:p>
          <a:p>
            <a:pPr lvl="1"/>
            <a:r>
              <a:rPr lang="el-GR" dirty="0"/>
              <a:t>Το βασικό χαρακτηριστικό του </a:t>
            </a:r>
            <a:r>
              <a:rPr lang="en-US" cap="small" dirty="0"/>
              <a:t>TD-Gammon</a:t>
            </a:r>
            <a:r>
              <a:rPr lang="el-GR" dirty="0"/>
              <a:t> είναι η συνάρτηση αξιολόγησης του, που βασίζεται σε τεχνικές ενισχυτικής μάθησης και νευρωνικών δικτύων.</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159</a:t>
            </a:fld>
            <a:endParaRPr lang="en-US"/>
          </a:p>
        </p:txBody>
      </p:sp>
      <p:pic>
        <p:nvPicPr>
          <p:cNvPr id="2050" name="Picture 2" descr="C:\Manolis\manolis\courses\ai\lectures-in-greek\adversarial search\backgam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633912"/>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03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Minimax</a:t>
            </a:r>
            <a:r>
              <a:rPr lang="en-US" dirty="0"/>
              <a:t> </a:t>
            </a:r>
            <a:r>
              <a:rPr lang="el-GR" dirty="0"/>
              <a:t>Απόφαση</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l-GR" dirty="0"/>
                  <a:t>Μπορούμε να υπολογίσουμε την </a:t>
                </a:r>
                <a:r>
                  <a:rPr lang="en-US" b="1" dirty="0" err="1"/>
                  <a:t>minimax</a:t>
                </a:r>
                <a:r>
                  <a:rPr lang="en-US" b="1" dirty="0"/>
                  <a:t> </a:t>
                </a:r>
                <a:r>
                  <a:rPr lang="el-GR" b="1" dirty="0"/>
                  <a:t>απόφαση</a:t>
                </a:r>
                <a:r>
                  <a:rPr lang="el-GR" dirty="0"/>
                  <a:t> σε κάθε κόμβο του δένδρου. </a:t>
                </a:r>
              </a:p>
              <a:p>
                <a:r>
                  <a:rPr lang="el-GR" dirty="0"/>
                  <a:t>Για παράδειγμα, η </a:t>
                </a:r>
                <a:r>
                  <a:rPr lang="en-US" dirty="0" err="1"/>
                  <a:t>minimax</a:t>
                </a:r>
                <a:r>
                  <a:rPr lang="en-US" dirty="0"/>
                  <a:t> </a:t>
                </a:r>
                <a:r>
                  <a:rPr lang="el-GR" dirty="0"/>
                  <a:t>απόφαση στη ρίζα του προηγούμενου δένδρου είναι η ενέργεια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a:rPr>
                          <m:t>𝑎</m:t>
                        </m:r>
                      </m:e>
                      <m:sub>
                        <m:r>
                          <a:rPr lang="el-GR" b="0" i="1" smtClean="0">
                            <a:latin typeface="Cambria Math"/>
                          </a:rPr>
                          <m:t>1</m:t>
                        </m:r>
                        <m:r>
                          <a:rPr lang="en-US" b="0" i="1" smtClean="0">
                            <a:latin typeface="Cambria Math" panose="02040503050406030204" pitchFamily="18" charset="0"/>
                          </a:rPr>
                          <m:t> </m:t>
                        </m:r>
                      </m:sub>
                    </m:sSub>
                  </m:oMath>
                </a14:m>
                <a:r>
                  <a:rPr lang="el-GR" dirty="0"/>
                  <a:t>για τον ΜΑΧ επειδή οδηγεί στην κατάσταση με την υψηλότερη </a:t>
                </a:r>
                <a:r>
                  <a:rPr lang="en-US" dirty="0" err="1"/>
                  <a:t>minimax</a:t>
                </a:r>
                <a:r>
                  <a:rPr lang="en-US" dirty="0"/>
                  <a:t> </a:t>
                </a:r>
                <a:r>
                  <a:rPr lang="el-GR" dirty="0"/>
                  <a:t>τιμή.</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a:t>
            </a:fld>
            <a:endParaRPr lang="en-US"/>
          </a:p>
        </p:txBody>
      </p:sp>
    </p:spTree>
    <p:extLst>
      <p:ext uri="{BB962C8B-B14F-4D97-AF65-F5344CB8AC3E}">
        <p14:creationId xmlns:p14="http://schemas.microsoft.com/office/powerpoint/2010/main" val="47205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fontScale="92500" lnSpcReduction="10000"/>
          </a:bodyPr>
          <a:lstStyle/>
          <a:p>
            <a:r>
              <a:rPr lang="en-US" dirty="0"/>
              <a:t>Go</a:t>
            </a:r>
          </a:p>
          <a:p>
            <a:pPr lvl="1"/>
            <a:r>
              <a:rPr lang="el-GR" dirty="0"/>
              <a:t>Μέχρι πρόσφατα η ανάπτυξη προγραμμάτων που παίζουν </a:t>
            </a:r>
            <a:r>
              <a:rPr lang="en-US" dirty="0"/>
              <a:t>Go </a:t>
            </a:r>
            <a:r>
              <a:rPr lang="el-GR" dirty="0"/>
              <a:t>ήταν πολύ δύσκολη εξαιτίας του μεγάλου χώρου αναζήτησης και της δυσκολίας να σχεδιαστεί μια καλή συνάρτηση αξιολόγησης.  </a:t>
            </a:r>
          </a:p>
          <a:p>
            <a:pPr lvl="1"/>
            <a:r>
              <a:rPr lang="el-GR" dirty="0"/>
              <a:t>Το πρόγραμμα </a:t>
            </a:r>
            <a:r>
              <a:rPr lang="en-US" cap="small" dirty="0" err="1"/>
              <a:t>AlphaGo</a:t>
            </a:r>
            <a:r>
              <a:rPr lang="en-US" dirty="0"/>
              <a:t> </a:t>
            </a:r>
            <a:r>
              <a:rPr lang="el-GR" dirty="0"/>
              <a:t>της</a:t>
            </a:r>
            <a:r>
              <a:rPr lang="en-US" dirty="0"/>
              <a:t> </a:t>
            </a:r>
            <a:r>
              <a:rPr lang="el-GR" dirty="0"/>
              <a:t>εταιρίας </a:t>
            </a:r>
            <a:r>
              <a:rPr lang="en-US" dirty="0"/>
              <a:t>Google Deep Mind </a:t>
            </a:r>
            <a:r>
              <a:rPr lang="el-GR" dirty="0"/>
              <a:t>νίκησε τον Ευρωπαίο πρωταθλητή το Μάρτιο του 2016.</a:t>
            </a:r>
          </a:p>
          <a:p>
            <a:pPr lvl="1"/>
            <a:r>
              <a:rPr lang="el-GR" dirty="0"/>
              <a:t>Το </a:t>
            </a:r>
            <a:r>
              <a:rPr lang="en-US" cap="small" dirty="0" err="1"/>
              <a:t>AlphaGo</a:t>
            </a:r>
            <a:r>
              <a:rPr lang="en-US" dirty="0"/>
              <a:t> </a:t>
            </a:r>
            <a:r>
              <a:rPr lang="el-GR" dirty="0"/>
              <a:t>βασίζεται σε οπτική αναγνώριση προτύπων, ενισχυτική μάθηση, βαθιά </a:t>
            </a:r>
            <a:r>
              <a:rPr lang="el-GR" dirty="0" err="1"/>
              <a:t>νευρωνικά</a:t>
            </a:r>
            <a:r>
              <a:rPr lang="el-GR" dirty="0"/>
              <a:t> δίκτυα και αναζήτηση δένδρου </a:t>
            </a:r>
            <a:r>
              <a:rPr lang="en-US" dirty="0"/>
              <a:t>Monte Carlo.</a:t>
            </a:r>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160</a:t>
            </a:fld>
            <a:endParaRPr lang="en-US"/>
          </a:p>
        </p:txBody>
      </p:sp>
      <p:pic>
        <p:nvPicPr>
          <p:cNvPr id="2052" name="Picture 4" descr="C:\Manolis\manolis\courses\ai\lectures-in-greek\adversarial search\alpha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935290"/>
            <a:ext cx="251270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806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a:bodyPr>
          <a:lstStyle/>
          <a:p>
            <a:r>
              <a:rPr lang="el-GR" dirty="0"/>
              <a:t>Το 2018 το πρόγραμμα </a:t>
            </a:r>
            <a:r>
              <a:rPr lang="en-US" cap="small" dirty="0" err="1"/>
              <a:t>AlphaZero</a:t>
            </a:r>
            <a:r>
              <a:rPr lang="en-US" dirty="0"/>
              <a:t> </a:t>
            </a:r>
            <a:r>
              <a:rPr lang="el-GR" dirty="0"/>
              <a:t>της</a:t>
            </a:r>
            <a:r>
              <a:rPr lang="en-US" dirty="0"/>
              <a:t> </a:t>
            </a:r>
            <a:r>
              <a:rPr lang="el-GR" dirty="0"/>
              <a:t>εταιρίας </a:t>
            </a:r>
            <a:r>
              <a:rPr lang="en-US" dirty="0"/>
              <a:t>Google Deep Mind </a:t>
            </a:r>
            <a:r>
              <a:rPr lang="el-GR" dirty="0"/>
              <a:t>ξεπέρασε το </a:t>
            </a:r>
            <a:r>
              <a:rPr lang="en-US" cap="small" dirty="0"/>
              <a:t>AlphaGo</a:t>
            </a:r>
            <a:r>
              <a:rPr lang="el-GR" cap="small" dirty="0"/>
              <a:t> </a:t>
            </a:r>
            <a:r>
              <a:rPr lang="el-GR" dirty="0"/>
              <a:t>και νίκησε και άλλα κορυφαία προγράμματα για σκάκι και </a:t>
            </a:r>
            <a:r>
              <a:rPr lang="en-US" dirty="0"/>
              <a:t>shogi</a:t>
            </a:r>
            <a:r>
              <a:rPr lang="el-GR" dirty="0"/>
              <a:t>. Οι βασικές τεχνικές στο πρόγραμμα αυτό είναι αναζήτηση δένδρου </a:t>
            </a:r>
            <a:r>
              <a:rPr lang="en-US" dirty="0"/>
              <a:t>Monte Carlo, </a:t>
            </a:r>
            <a:r>
              <a:rPr lang="el-GR" dirty="0"/>
              <a:t>βαθιά </a:t>
            </a:r>
            <a:r>
              <a:rPr lang="el-GR" dirty="0" err="1"/>
              <a:t>νευρωνικά</a:t>
            </a:r>
            <a:r>
              <a:rPr lang="el-GR" dirty="0"/>
              <a:t> δίκτυα και ενισχυτική μάθηση.</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161</a:t>
            </a:fld>
            <a:endParaRPr lang="en-US"/>
          </a:p>
        </p:txBody>
      </p:sp>
      <p:pic>
        <p:nvPicPr>
          <p:cNvPr id="7" name="Picture 6" descr="A picture containing text, clipart, screenshot&#10;&#10;Description automatically generated">
            <a:extLst>
              <a:ext uri="{FF2B5EF4-FFF2-40B4-BE49-F238E27FC236}">
                <a16:creationId xmlns:a16="http://schemas.microsoft.com/office/drawing/2014/main" id="{2CDB3283-58A3-8A1D-F019-79D165F85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5035959"/>
            <a:ext cx="1944216" cy="1075113"/>
          </a:xfrm>
          <a:prstGeom prst="rect">
            <a:avLst/>
          </a:prstGeom>
        </p:spPr>
      </p:pic>
    </p:spTree>
    <p:extLst>
      <p:ext uri="{BB962C8B-B14F-4D97-AF65-F5344CB8AC3E}">
        <p14:creationId xmlns:p14="http://schemas.microsoft.com/office/powerpoint/2010/main" val="20843518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lnSpcReduction="10000"/>
          </a:bodyPr>
          <a:lstStyle/>
          <a:p>
            <a:r>
              <a:rPr lang="el-GR" dirty="0"/>
              <a:t>Το 201</a:t>
            </a:r>
            <a:r>
              <a:rPr lang="en-US" dirty="0"/>
              <a:t>9 </a:t>
            </a:r>
            <a:r>
              <a:rPr lang="el-GR" dirty="0"/>
              <a:t>παρουσιάστηκε το πρόγραμμα </a:t>
            </a:r>
            <a:r>
              <a:rPr lang="en-US" cap="small" dirty="0" err="1"/>
              <a:t>MuZero</a:t>
            </a:r>
            <a:r>
              <a:rPr lang="en-US" dirty="0"/>
              <a:t> </a:t>
            </a:r>
            <a:r>
              <a:rPr lang="el-GR" dirty="0"/>
              <a:t>της</a:t>
            </a:r>
            <a:r>
              <a:rPr lang="en-US" dirty="0"/>
              <a:t> </a:t>
            </a:r>
            <a:r>
              <a:rPr lang="el-GR" dirty="0"/>
              <a:t>εταιρίας </a:t>
            </a:r>
            <a:r>
              <a:rPr lang="en-US" dirty="0"/>
              <a:t>Google Deep Mind </a:t>
            </a:r>
            <a:r>
              <a:rPr lang="el-GR" dirty="0"/>
              <a:t>που βασίζεται σε παρόμοιες ιδέες με το </a:t>
            </a:r>
            <a:r>
              <a:rPr lang="en-US" cap="small" dirty="0" err="1"/>
              <a:t>AlphaZero</a:t>
            </a:r>
            <a:r>
              <a:rPr lang="en-US" cap="small" dirty="0"/>
              <a:t> </a:t>
            </a:r>
            <a:r>
              <a:rPr lang="el-GR" dirty="0"/>
              <a:t>αλλά μαθαίνει ακόμα και τους κανόνες του παιχνιδιού παίζοντας παιχνίδια με τον εαυτό του</a:t>
            </a:r>
            <a:r>
              <a:rPr lang="en-US" dirty="0"/>
              <a:t>!</a:t>
            </a:r>
            <a:endParaRPr lang="el-GR" dirty="0"/>
          </a:p>
          <a:p>
            <a:r>
              <a:rPr lang="el-GR" dirty="0"/>
              <a:t>Το πρόγραμμα επιτυγχάνει κορυφαία αποτελέσματα για τα παιχνίδια </a:t>
            </a:r>
            <a:r>
              <a:rPr lang="en-US" dirty="0"/>
              <a:t>Pacman, </a:t>
            </a:r>
            <a:r>
              <a:rPr lang="el-GR" dirty="0"/>
              <a:t>σκάκι, </a:t>
            </a:r>
            <a:r>
              <a:rPr lang="en-US" dirty="0"/>
              <a:t>Go </a:t>
            </a:r>
            <a:r>
              <a:rPr lang="el-GR" dirty="0"/>
              <a:t>και 75 </a:t>
            </a:r>
            <a:r>
              <a:rPr lang="en-US" dirty="0"/>
              <a:t>Atari games.</a:t>
            </a:r>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162</a:t>
            </a:fld>
            <a:endParaRPr lang="en-US"/>
          </a:p>
        </p:txBody>
      </p:sp>
      <p:pic>
        <p:nvPicPr>
          <p:cNvPr id="7" name="Picture 6" descr="A picture containing text, clipart, screenshot&#10;&#10;Description automatically generated">
            <a:extLst>
              <a:ext uri="{FF2B5EF4-FFF2-40B4-BE49-F238E27FC236}">
                <a16:creationId xmlns:a16="http://schemas.microsoft.com/office/drawing/2014/main" id="{2CDB3283-58A3-8A1D-F019-79D165F85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5500663"/>
            <a:ext cx="1944216" cy="1075113"/>
          </a:xfrm>
          <a:prstGeom prst="rect">
            <a:avLst/>
          </a:prstGeom>
        </p:spPr>
      </p:pic>
    </p:spTree>
    <p:extLst>
      <p:ext uri="{BB962C8B-B14F-4D97-AF65-F5344CB8AC3E}">
        <p14:creationId xmlns:p14="http://schemas.microsoft.com/office/powerpoint/2010/main" val="4202004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p:cNvSpPr>
            <a:spLocks noGrp="1"/>
          </p:cNvSpPr>
          <p:nvPr>
            <p:ph idx="1"/>
          </p:nvPr>
        </p:nvSpPr>
        <p:spPr/>
        <p:txBody>
          <a:bodyPr>
            <a:normAutofit/>
          </a:bodyPr>
          <a:lstStyle/>
          <a:p>
            <a:r>
              <a:rPr lang="el-GR" sz="2200" dirty="0"/>
              <a:t>Μπριτζ</a:t>
            </a:r>
          </a:p>
          <a:p>
            <a:pPr lvl="1"/>
            <a:r>
              <a:rPr lang="el-GR" sz="2200" dirty="0"/>
              <a:t>Το πρόγραμμα </a:t>
            </a:r>
            <a:r>
              <a:rPr lang="en-US" sz="2200" dirty="0"/>
              <a:t>GIB </a:t>
            </a:r>
            <a:r>
              <a:rPr lang="el-GR" sz="2200" dirty="0"/>
              <a:t>ήρθε 12</a:t>
            </a:r>
            <a:r>
              <a:rPr lang="el-GR" sz="2200" baseline="30000" dirty="0"/>
              <a:t>ο</a:t>
            </a:r>
            <a:r>
              <a:rPr lang="el-GR" sz="2200" dirty="0"/>
              <a:t> (στους 35) στο παγκόσμιο πρωτάθλημα μπριτζ χρησιμοποιώντας τεχνικές γενίκευσης βασισμένης στις εξηγήσεις (</a:t>
            </a:r>
            <a:r>
              <a:rPr lang="en-US" sz="2200" dirty="0"/>
              <a:t>explanation-based generalization). </a:t>
            </a:r>
            <a:r>
              <a:rPr lang="el-GR" sz="2200" dirty="0"/>
              <a:t>Επίσης, κέρδισε το παγκόσμιο πρωτάθλημα μπριτζ για υπολογιστές το 2000.</a:t>
            </a:r>
            <a:endParaRPr lang="en-US" sz="2200" dirty="0"/>
          </a:p>
          <a:p>
            <a:pPr lvl="1"/>
            <a:endParaRPr lang="en-US" sz="2200" dirty="0"/>
          </a:p>
          <a:p>
            <a:r>
              <a:rPr lang="el-GR" sz="2200" dirty="0" err="1"/>
              <a:t>Σκραμπλ</a:t>
            </a:r>
            <a:endParaRPr lang="el-GR" sz="2200" dirty="0"/>
          </a:p>
          <a:p>
            <a:pPr lvl="1"/>
            <a:r>
              <a:rPr lang="el-GR" sz="2200" dirty="0"/>
              <a:t>Το 2006 το πρόγραμμα </a:t>
            </a:r>
            <a:r>
              <a:rPr lang="en-US" sz="2200" cap="small" dirty="0" err="1"/>
              <a:t>Quackle</a:t>
            </a:r>
            <a:r>
              <a:rPr lang="en-US" sz="2200" dirty="0"/>
              <a:t> </a:t>
            </a:r>
            <a:r>
              <a:rPr lang="el-GR" sz="2200" dirty="0"/>
              <a:t>νίκησε τον παγκόσμιο πρωταθλητή.</a:t>
            </a:r>
          </a:p>
          <a:p>
            <a:pPr lvl="1"/>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163</a:t>
            </a:fld>
            <a:endParaRPr lang="en-US"/>
          </a:p>
        </p:txBody>
      </p:sp>
      <p:pic>
        <p:nvPicPr>
          <p:cNvPr id="3074" name="Picture 2" descr="C:\Manolis\manolis\courses\ai\lectures-in-greek\adversarial search\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334" y="3429000"/>
            <a:ext cx="1289353" cy="11382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Manolis\manolis\courses\ai\lectures-in-greek\adversarial search\scrab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472" y="5157192"/>
            <a:ext cx="1944216" cy="12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639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C825-0A5B-5D02-49C1-5DF9041FBDA8}"/>
              </a:ext>
            </a:extLst>
          </p:cNvPr>
          <p:cNvSpPr>
            <a:spLocks noGrp="1"/>
          </p:cNvSpPr>
          <p:nvPr>
            <p:ph type="title"/>
          </p:nvPr>
        </p:nvSpPr>
        <p:spPr/>
        <p:txBody>
          <a:bodyPr>
            <a:normAutofit fontScale="90000"/>
          </a:bodyPr>
          <a:lstStyle/>
          <a:p>
            <a:r>
              <a:rPr lang="el-GR" dirty="0"/>
              <a:t>Προηγμένα Προγράμματα Παιχνιδιών</a:t>
            </a:r>
            <a:endParaRPr lang="en-US" dirty="0"/>
          </a:p>
        </p:txBody>
      </p:sp>
      <p:sp>
        <p:nvSpPr>
          <p:cNvPr id="3" name="Content Placeholder 2">
            <a:extLst>
              <a:ext uri="{FF2B5EF4-FFF2-40B4-BE49-F238E27FC236}">
                <a16:creationId xmlns:a16="http://schemas.microsoft.com/office/drawing/2014/main" id="{14C6158A-DEFC-EF11-D49D-F3D6327C556E}"/>
              </a:ext>
            </a:extLst>
          </p:cNvPr>
          <p:cNvSpPr>
            <a:spLocks noGrp="1"/>
          </p:cNvSpPr>
          <p:nvPr>
            <p:ph idx="1"/>
          </p:nvPr>
        </p:nvSpPr>
        <p:spPr/>
        <p:txBody>
          <a:bodyPr/>
          <a:lstStyle/>
          <a:p>
            <a:r>
              <a:rPr lang="el-GR" dirty="0"/>
              <a:t>Μπορείτε να βρείτε περισσότερες πληροφορίες για προηγμένα προγράμματα παιχνιδιών καθώς και σχετική βιβλιογραφία στις βιβλιογραφικές και ιστορικές σημειώσεις του κεφαλαίου 5 του βιβλίου ΑΙΜΑ.</a:t>
            </a:r>
            <a:endParaRPr lang="en-US" dirty="0"/>
          </a:p>
        </p:txBody>
      </p:sp>
      <p:sp>
        <p:nvSpPr>
          <p:cNvPr id="4" name="Footer Placeholder 3">
            <a:extLst>
              <a:ext uri="{FF2B5EF4-FFF2-40B4-BE49-F238E27FC236}">
                <a16:creationId xmlns:a16="http://schemas.microsoft.com/office/drawing/2014/main" id="{141CF907-22D6-5DA5-5B10-BE955AB064A5}"/>
              </a:ext>
            </a:extLst>
          </p:cNvPr>
          <p:cNvSpPr>
            <a:spLocks noGrp="1"/>
          </p:cNvSpPr>
          <p:nvPr>
            <p:ph type="ftr" sz="quarter" idx="11"/>
          </p:nvPr>
        </p:nvSpPr>
        <p:spPr/>
        <p:txBody>
          <a:bodyPr/>
          <a:lstStyle/>
          <a:p>
            <a:r>
              <a:rPr lang="el-GR"/>
              <a:t>Τεχνητή Νοημοσύνη</a:t>
            </a:r>
            <a:endParaRPr lang="en-US"/>
          </a:p>
        </p:txBody>
      </p:sp>
      <p:sp>
        <p:nvSpPr>
          <p:cNvPr id="5" name="Slide Number Placeholder 4">
            <a:extLst>
              <a:ext uri="{FF2B5EF4-FFF2-40B4-BE49-F238E27FC236}">
                <a16:creationId xmlns:a16="http://schemas.microsoft.com/office/drawing/2014/main" id="{595B21FE-7CE9-88AC-CAED-1736C325C604}"/>
              </a:ext>
            </a:extLst>
          </p:cNvPr>
          <p:cNvSpPr>
            <a:spLocks noGrp="1"/>
          </p:cNvSpPr>
          <p:nvPr>
            <p:ph type="sldNum" sz="quarter" idx="12"/>
          </p:nvPr>
        </p:nvSpPr>
        <p:spPr/>
        <p:txBody>
          <a:bodyPr/>
          <a:lstStyle/>
          <a:p>
            <a:fld id="{4A5FD5C5-F3F1-4CEE-AFB8-2E115A69CE90}" type="slidenum">
              <a:rPr lang="en-US" smtClean="0"/>
              <a:t>164</a:t>
            </a:fld>
            <a:endParaRPr lang="en-US"/>
          </a:p>
        </p:txBody>
      </p:sp>
    </p:spTree>
    <p:extLst>
      <p:ext uri="{BB962C8B-B14F-4D97-AF65-F5344CB8AC3E}">
        <p14:creationId xmlns:p14="http://schemas.microsoft.com/office/powerpoint/2010/main" val="21861920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Μελέτη</a:t>
            </a:r>
            <a:endParaRPr lang="en-US" dirty="0"/>
          </a:p>
        </p:txBody>
      </p:sp>
      <p:sp>
        <p:nvSpPr>
          <p:cNvPr id="3" name="Content Placeholder 2"/>
          <p:cNvSpPr>
            <a:spLocks noGrp="1"/>
          </p:cNvSpPr>
          <p:nvPr>
            <p:ph idx="1"/>
          </p:nvPr>
        </p:nvSpPr>
        <p:spPr/>
        <p:txBody>
          <a:bodyPr/>
          <a:lstStyle/>
          <a:p>
            <a:r>
              <a:rPr lang="el-GR" dirty="0"/>
              <a:t>Βιβλίο ΑΙΜΑ </a:t>
            </a:r>
            <a:endParaRPr lang="en-US" dirty="0"/>
          </a:p>
          <a:p>
            <a:pPr lvl="1"/>
            <a:r>
              <a:rPr lang="el-GR" dirty="0"/>
              <a:t>Κεφάλαιο 5.</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165</a:t>
            </a:fld>
            <a:endParaRPr lang="en-US"/>
          </a:p>
        </p:txBody>
      </p:sp>
      <p:pic>
        <p:nvPicPr>
          <p:cNvPr id="7" name="Picture 6" descr="A picture containing text, different&#10;&#10;Description automatically generated">
            <a:extLst>
              <a:ext uri="{FF2B5EF4-FFF2-40B4-BE49-F238E27FC236}">
                <a16:creationId xmlns:a16="http://schemas.microsoft.com/office/drawing/2014/main" id="{276E0685-B033-1208-1F06-FE51856AE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114" y="3645024"/>
            <a:ext cx="1854686" cy="2351010"/>
          </a:xfrm>
          <a:prstGeom prst="rect">
            <a:avLst/>
          </a:prstGeom>
        </p:spPr>
      </p:pic>
    </p:spTree>
    <p:extLst>
      <p:ext uri="{BB962C8B-B14F-4D97-AF65-F5344CB8AC3E}">
        <p14:creationId xmlns:p14="http://schemas.microsoft.com/office/powerpoint/2010/main" val="42207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η </a:t>
            </a:r>
            <a:r>
              <a:rPr lang="en-US" dirty="0"/>
              <a:t>Minimax </a:t>
            </a:r>
            <a:r>
              <a:rPr lang="el-GR" dirty="0"/>
              <a:t>Απόφαση</a:t>
            </a:r>
            <a:r>
              <a:rPr lang="en-US" dirty="0"/>
              <a:t> </a:t>
            </a:r>
            <a:r>
              <a:rPr lang="el-GR" dirty="0"/>
              <a:t>είναι η Σωστή για τον ΜΑΧ;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Οι τιμές στα φύλλα του δένδρου μας δίνουν τη </a:t>
                </a:r>
                <a:r>
                  <a:rPr lang="el-GR" b="1" dirty="0"/>
                  <a:t>χρησιμότητα</a:t>
                </a:r>
                <a:r>
                  <a:rPr lang="el-GR" dirty="0"/>
                  <a:t> της αντίστοιχης κατάστασης για κάθε παίκτη. </a:t>
                </a:r>
                <a:endParaRPr lang="en-US" dirty="0"/>
              </a:p>
              <a:p>
                <a:r>
                  <a:rPr lang="el-GR" dirty="0"/>
                  <a:t>Υποθέτουμε ότι οι χρησιμότητες ορίζονται με τέτοιο τρόπο ώστε τον ΜΑΧ τον συμφέρουν οι μεγάλες τιμές και τον ΜΙΝ οι μικρές. Γιατί; Έτσι μοντελοποιούμε ένα παιχνίδι </a:t>
                </a:r>
                <a:r>
                  <a:rPr lang="el-GR" b="1" dirty="0"/>
                  <a:t>μηδενικού αθροίσματος </a:t>
                </a:r>
                <a:r>
                  <a:rPr lang="el-GR" dirty="0"/>
                  <a:t>– όταν ο ένας παίκτης κερδίζει, ο άλλος χάνει!</a:t>
                </a:r>
              </a:p>
              <a:p>
                <a:r>
                  <a:rPr lang="el-GR" dirty="0"/>
                  <a:t>Για να αποφασίσει πως θα παίξει στον κόμβο Α, ο ΜΑΧ μπορεί να διασχίσει όλο το δένδρο παιχνιδιού.</a:t>
                </a:r>
              </a:p>
              <a:p>
                <a:r>
                  <a:rPr lang="el-GR" dirty="0"/>
                  <a:t>Οι κόμβοι του δένδρου που αντιστοιχούν στον ΜΑΧ είναι υπό τον έλεγχο του, ενώ οι υπόλοιποι είναι υπό τον έλεγχο του ΜΙΝ.</a:t>
                </a:r>
              </a:p>
              <a:p>
                <a:r>
                  <a:rPr lang="el-GR" dirty="0"/>
                  <a:t>Έτσι, για το προηγούμενο δένδρο, ο </a:t>
                </a:r>
                <a:r>
                  <a:rPr lang="en-US" dirty="0"/>
                  <a:t>MAX </a:t>
                </a:r>
                <a:r>
                  <a:rPr lang="el-GR" dirty="0"/>
                  <a:t>βλέπει ότι στον κόμβο Β, ο ΜΙΝ (που ο </a:t>
                </a:r>
                <a:r>
                  <a:rPr lang="en-US" dirty="0"/>
                  <a:t>MAX </a:t>
                </a:r>
                <a:r>
                  <a:rPr lang="el-GR" dirty="0"/>
                  <a:t>υποθέτει ότι παίζει </a:t>
                </a:r>
                <a:r>
                  <a:rPr lang="el-GR" b="1" dirty="0"/>
                  <a:t>βέλτιστα</a:t>
                </a:r>
                <a:r>
                  <a:rPr lang="el-GR" dirty="0"/>
                  <a:t>!) θα επιλέξει το κλαδί που οδηγεί σε χρησιμότητα 3, στον κόμβο </a:t>
                </a:r>
                <a:r>
                  <a:rPr lang="en-US" dirty="0"/>
                  <a:t>C</a:t>
                </a:r>
                <a:r>
                  <a:rPr lang="el-GR" dirty="0"/>
                  <a:t> το κλαδί που οδηγεί σε χρησιμότητα 2 και στον κόμβο </a:t>
                </a:r>
                <a:r>
                  <a:rPr lang="en-US" dirty="0"/>
                  <a:t>D </a:t>
                </a:r>
                <a:r>
                  <a:rPr lang="el-GR" dirty="0"/>
                  <a:t>το κλαδί που οδηγεί σε χρησιμότητα 2.</a:t>
                </a:r>
              </a:p>
              <a:p>
                <a:r>
                  <a:rPr lang="el-GR" dirty="0"/>
                  <a:t>Άρα, ο καλύτερος τρόπος για να παίξει ο ΜΑΧ στον κόμβο Α είναι να επιλέξει το κλαδί με χρησιμότητα 3</a:t>
                </a:r>
                <a:r>
                  <a:rPr lang="en-US" dirty="0"/>
                  <a:t>,</a:t>
                </a:r>
                <a:r>
                  <a:rPr lang="el-GR" dirty="0"/>
                  <a:t> δηλαδή να κάνει την κίνηση </a:t>
                </a:r>
                <a14:m>
                  <m:oMath xmlns:m="http://schemas.openxmlformats.org/officeDocument/2006/math">
                    <m:sSub>
                      <m:sSubPr>
                        <m:ctrlPr>
                          <a:rPr lang="el-GR" i="1">
                            <a:latin typeface="Cambria Math" panose="02040503050406030204" pitchFamily="18" charset="0"/>
                          </a:rPr>
                        </m:ctrlPr>
                      </m:sSubPr>
                      <m:e>
                        <m:r>
                          <a:rPr lang="en-US" i="1">
                            <a:latin typeface="Cambria Math"/>
                          </a:rPr>
                          <m:t>𝑎</m:t>
                        </m:r>
                      </m:e>
                      <m:sub>
                        <m:r>
                          <a:rPr lang="el-GR" i="1">
                            <a:latin typeface="Cambria Math"/>
                          </a:rPr>
                          <m:t>1</m:t>
                        </m:r>
                      </m:sub>
                    </m:sSub>
                  </m:oMath>
                </a14:m>
                <a:r>
                  <a:rPr lang="el-GR"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17</a:t>
            </a:fld>
            <a:endParaRPr lang="en-US"/>
          </a:p>
        </p:txBody>
      </p:sp>
    </p:spTree>
    <p:extLst>
      <p:ext uri="{BB962C8B-B14F-4D97-AF65-F5344CB8AC3E}">
        <p14:creationId xmlns:p14="http://schemas.microsoft.com/office/powerpoint/2010/main" val="13579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Παρατήρηση</a:t>
            </a:r>
            <a:endParaRPr lang="en-US" dirty="0"/>
          </a:p>
        </p:txBody>
      </p:sp>
      <p:sp>
        <p:nvSpPr>
          <p:cNvPr id="3" name="Content Placeholder 2"/>
          <p:cNvSpPr>
            <a:spLocks noGrp="1"/>
          </p:cNvSpPr>
          <p:nvPr>
            <p:ph idx="1"/>
          </p:nvPr>
        </p:nvSpPr>
        <p:spPr/>
        <p:txBody>
          <a:bodyPr>
            <a:normAutofit lnSpcReduction="10000"/>
          </a:bodyPr>
          <a:lstStyle/>
          <a:p>
            <a:r>
              <a:rPr lang="el-GR" dirty="0"/>
              <a:t>Θα ήταν ίσως καλύτερα να μην έχουμε </a:t>
            </a:r>
            <a:r>
              <a:rPr lang="el-GR" dirty="0" err="1"/>
              <a:t>τριγωνάκι</a:t>
            </a:r>
            <a:r>
              <a:rPr lang="el-GR" dirty="0"/>
              <a:t> στο τελευταίο επίπεδο ενός δένδρου παιχνιδιού (στα φύλλα).</a:t>
            </a:r>
          </a:p>
          <a:p>
            <a:r>
              <a:rPr lang="el-GR" dirty="0"/>
              <a:t>Σ’ αυτό το επίπεδο απλά δίνουμε τις χρησιμότητες των αντιστοίχων καταστάσεων  - δεν παίζει κάποιος από τους παίκτες.</a:t>
            </a:r>
          </a:p>
          <a:p>
            <a:r>
              <a:rPr lang="el-GR" dirty="0"/>
              <a:t>Θα μπορούσαμε να χρησιμοποιήσουμε ένα άλλο σύμβολο (π.χ., τετραγωνάκι) ή να μην έχουμε σύμβολο σε κείνο το επίπεδο.</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18</a:t>
            </a:fld>
            <a:endParaRPr lang="en-US"/>
          </a:p>
        </p:txBody>
      </p:sp>
    </p:spTree>
    <p:extLst>
      <p:ext uri="{BB962C8B-B14F-4D97-AF65-F5344CB8AC3E}">
        <p14:creationId xmlns:p14="http://schemas.microsoft.com/office/powerpoint/2010/main" val="229662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Αλγόριθμος </a:t>
            </a:r>
            <a:r>
              <a:rPr lang="en-US" dirty="0" err="1"/>
              <a:t>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400" b="1" dirty="0"/>
                  <a:t>function</a:t>
                </a:r>
                <a:r>
                  <a:rPr lang="en-US" sz="2400" dirty="0"/>
                  <a:t> </a:t>
                </a:r>
                <a:r>
                  <a:rPr lang="en-US" sz="2400" cap="small" dirty="0" err="1"/>
                  <a:t>Minimax</a:t>
                </a:r>
                <a:r>
                  <a:rPr lang="en-US" sz="2400" cap="small" dirty="0"/>
                  <a:t>-Decision</a:t>
                </a:r>
                <a:r>
                  <a:rPr lang="en-US" sz="2400" dirty="0"/>
                  <a:t>(</a:t>
                </a:r>
                <a14:m>
                  <m:oMath xmlns:m="http://schemas.openxmlformats.org/officeDocument/2006/math">
                    <m:r>
                      <a:rPr lang="en-US" sz="2400" b="0" i="1" smtClean="0">
                        <a:latin typeface="Cambria Math"/>
                      </a:rPr>
                      <m:t>𝑠𝑡𝑎𝑡𝑒</m:t>
                    </m:r>
                  </m:oMath>
                </a14:m>
                <a:r>
                  <a:rPr lang="en-US" sz="2400" dirty="0"/>
                  <a:t>) </a:t>
                </a:r>
                <a:r>
                  <a:rPr lang="en-US" sz="2400" b="1" dirty="0"/>
                  <a:t>returns</a:t>
                </a:r>
                <a:r>
                  <a:rPr lang="en-US" sz="2400" dirty="0"/>
                  <a:t> an action</a:t>
                </a:r>
              </a:p>
              <a:p>
                <a:pPr marL="0" indent="0">
                  <a:buNone/>
                </a:pPr>
                <a:r>
                  <a:rPr lang="en-US" sz="2400" dirty="0"/>
                  <a:t>   </a:t>
                </a:r>
                <a:r>
                  <a:rPr lang="en-US" sz="2400" b="1" dirty="0"/>
                  <a:t>return</a:t>
                </a:r>
                <a:r>
                  <a:rPr lang="en-US" sz="2400" dirty="0"/>
                  <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a:rPr>
                          <m:t>arg</m:t>
                        </m:r>
                      </m:fName>
                      <m:e>
                        <m:sSub>
                          <m:sSubPr>
                            <m:ctrlPr>
                              <a:rPr lang="en-US" sz="2400" b="0" i="1" smtClean="0">
                                <a:latin typeface="Cambria Math" panose="02040503050406030204" pitchFamily="18" charset="0"/>
                              </a:rPr>
                            </m:ctrlPr>
                          </m:sSubPr>
                          <m:e>
                            <m:r>
                              <m:rPr>
                                <m:sty m:val="p"/>
                              </m:rPr>
                              <a:rPr lang="en-US" sz="2400" b="0" i="0" smtClean="0">
                                <a:latin typeface="Cambria Math"/>
                              </a:rPr>
                              <m:t>max</m:t>
                            </m:r>
                          </m:e>
                          <m:sub>
                            <m:r>
                              <a:rPr lang="en-US" sz="2400" b="0" i="1" smtClean="0">
                                <a:latin typeface="Cambria Math"/>
                              </a:rPr>
                              <m:t>𝑎</m:t>
                            </m:r>
                            <m:r>
                              <a:rPr lang="en-US" sz="2400" b="0" i="1" smtClean="0">
                                <a:latin typeface="Cambria Math"/>
                                <a:ea typeface="Cambria Math"/>
                              </a:rPr>
                              <m:t>∈</m:t>
                            </m:r>
                            <m:r>
                              <m:rPr>
                                <m:sty m:val="p"/>
                              </m:rPr>
                              <a:rPr lang="en-US" sz="2400" b="0" i="0" cap="small" smtClean="0">
                                <a:latin typeface="Cambria Math"/>
                                <a:ea typeface="Cambria Math"/>
                              </a:rPr>
                              <m:t>Actions</m:t>
                            </m:r>
                            <m:r>
                              <a:rPr lang="en-US" sz="2400" b="0" i="1" smtClean="0">
                                <a:latin typeface="Cambria Math"/>
                                <a:ea typeface="Cambria Math"/>
                              </a:rPr>
                              <m:t>(</m:t>
                            </m:r>
                            <m:r>
                              <a:rPr lang="en-US" sz="2400" b="0" i="1" smtClean="0">
                                <a:latin typeface="Cambria Math"/>
                                <a:ea typeface="Cambria Math"/>
                              </a:rPr>
                              <m:t>𝑠𝑡𝑎𝑡𝑒</m:t>
                            </m:r>
                            <m:r>
                              <a:rPr lang="en-US" sz="2400" b="0" i="1" smtClean="0">
                                <a:latin typeface="Cambria Math"/>
                                <a:ea typeface="Cambria Math"/>
                              </a:rPr>
                              <m:t>)</m:t>
                            </m:r>
                          </m:sub>
                        </m:sSub>
                      </m:e>
                    </m:func>
                  </m:oMath>
                </a14:m>
                <a:r>
                  <a:rPr lang="en-US" sz="2400" cap="small" dirty="0"/>
                  <a:t>Min-Value(Result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𝑎</m:t>
                    </m:r>
                  </m:oMath>
                </a14:m>
                <a:r>
                  <a:rPr lang="en-US" sz="2400" dirty="0"/>
                  <a:t>))</a:t>
                </a:r>
              </a:p>
              <a:p>
                <a:pPr marL="0" indent="0">
                  <a:buNone/>
                </a:pPr>
                <a:endParaRPr lang="en-US" sz="2400" dirty="0"/>
              </a:p>
              <a:p>
                <a:pPr marL="0" indent="0">
                  <a:buNone/>
                </a:pPr>
                <a:r>
                  <a:rPr lang="en-US" sz="2400" b="1" dirty="0"/>
                  <a:t>function</a:t>
                </a:r>
                <a:r>
                  <a:rPr lang="en-US" sz="2400" dirty="0"/>
                  <a:t> </a:t>
                </a:r>
                <a:r>
                  <a:rPr lang="en-US" sz="2400" cap="small" dirty="0"/>
                  <a:t>Max-Value</a:t>
                </a:r>
                <a:r>
                  <a:rPr lang="en-US" sz="2400" dirty="0"/>
                  <a:t>(</a:t>
                </a:r>
                <a14:m>
                  <m:oMath xmlns:m="http://schemas.openxmlformats.org/officeDocument/2006/math">
                    <m:r>
                      <a:rPr lang="en-US" sz="2400" b="0" i="1" smtClean="0">
                        <a:latin typeface="Cambria Math"/>
                      </a:rPr>
                      <m:t>𝑠𝑡𝑎𝑡𝑒</m:t>
                    </m:r>
                  </m:oMath>
                </a14:m>
                <a:r>
                  <a:rPr lang="en-US" sz="2400" dirty="0"/>
                  <a:t>) </a:t>
                </a:r>
                <a:r>
                  <a:rPr lang="en-US" sz="2400" b="1" dirty="0"/>
                  <a:t>returns</a:t>
                </a:r>
                <a:r>
                  <a:rPr lang="en-US" sz="2400" dirty="0"/>
                  <a:t> a utility value</a:t>
                </a:r>
              </a:p>
              <a:p>
                <a:pPr marL="0" indent="0">
                  <a:buNone/>
                </a:pPr>
                <a:r>
                  <a:rPr lang="en-US" sz="2400" dirty="0"/>
                  <a:t>   </a:t>
                </a:r>
                <a:r>
                  <a:rPr lang="en-US" sz="2400" b="1" dirty="0"/>
                  <a:t>if</a:t>
                </a:r>
                <a:r>
                  <a:rPr lang="en-US" sz="2400" dirty="0"/>
                  <a:t> </a:t>
                </a:r>
                <a:r>
                  <a:rPr lang="en-US" sz="2400" cap="small" dirty="0"/>
                  <a:t>Terminal-Test</a:t>
                </a:r>
                <a:r>
                  <a:rPr lang="en-US" sz="2400" dirty="0"/>
                  <a:t>(</a:t>
                </a:r>
                <a14:m>
                  <m:oMath xmlns:m="http://schemas.openxmlformats.org/officeDocument/2006/math">
                    <m:r>
                      <a:rPr lang="en-US" sz="2400" i="1">
                        <a:latin typeface="Cambria Math"/>
                      </a:rPr>
                      <m:t>𝑠𝑡𝑎𝑡𝑒</m:t>
                    </m:r>
                  </m:oMath>
                </a14:m>
                <a:r>
                  <a:rPr lang="en-US" sz="2400" dirty="0"/>
                  <a:t>) then </a:t>
                </a:r>
                <a:r>
                  <a:rPr lang="en-US" sz="2400" b="1" dirty="0"/>
                  <a:t>return</a:t>
                </a:r>
                <a:r>
                  <a:rPr lang="en-US" sz="2400" dirty="0"/>
                  <a:t> </a:t>
                </a:r>
                <a:r>
                  <a:rPr lang="en-US" sz="2400" cap="small" dirty="0"/>
                  <a:t>Utility</a:t>
                </a:r>
                <a:r>
                  <a:rPr lang="en-US" sz="2400" dirty="0"/>
                  <a:t>(</a:t>
                </a:r>
                <a14:m>
                  <m:oMath xmlns:m="http://schemas.openxmlformats.org/officeDocument/2006/math">
                    <m:r>
                      <a:rPr lang="en-US" sz="2400" i="1">
                        <a:latin typeface="Cambria Math"/>
                      </a:rPr>
                      <m:t>𝑠𝑡𝑎𝑡𝑒</m:t>
                    </m:r>
                  </m:oMath>
                </a14:m>
                <a:r>
                  <a:rPr lang="en-US" sz="2400" dirty="0"/>
                  <a:t>)</a:t>
                </a:r>
              </a:p>
              <a:p>
                <a:pPr marL="0" indent="0">
                  <a:buNone/>
                </a:pPr>
                <a:r>
                  <a:rPr lang="en-US" sz="2400" dirty="0"/>
                  <a:t>   </a:t>
                </a:r>
                <a14:m>
                  <m:oMath xmlns:m="http://schemas.openxmlformats.org/officeDocument/2006/math">
                    <m:r>
                      <a:rPr lang="en-US" sz="2400" b="0" i="1" smtClean="0">
                        <a:latin typeface="Cambria Math"/>
                        <a:ea typeface="Cambria Math"/>
                      </a:rPr>
                      <m:t>𝑣</m:t>
                    </m:r>
                    <m:r>
                      <a:rPr lang="en-US" sz="2400" b="0" i="1" smtClean="0">
                        <a:latin typeface="Cambria Math"/>
                        <a:ea typeface="Cambria Math"/>
                      </a:rPr>
                      <m:t>←−∞</m:t>
                    </m:r>
                  </m:oMath>
                </a14:m>
                <a:endParaRPr lang="en-US" sz="2400" b="0" dirty="0">
                  <a:ea typeface="Cambria Math"/>
                </a:endParaRPr>
              </a:p>
              <a:p>
                <a:pPr marL="0" indent="0">
                  <a:buNone/>
                </a:pPr>
                <a:r>
                  <a:rPr lang="en-US" sz="2400" dirty="0"/>
                  <a:t>   </a:t>
                </a:r>
                <a:r>
                  <a:rPr lang="en-US" sz="2400" b="1" dirty="0"/>
                  <a:t>for each </a:t>
                </a:r>
                <a14:m>
                  <m:oMath xmlns:m="http://schemas.openxmlformats.org/officeDocument/2006/math">
                    <m:r>
                      <a:rPr lang="en-US" sz="2400" b="0" i="1" smtClean="0">
                        <a:latin typeface="Cambria Math"/>
                      </a:rPr>
                      <m:t>𝑎</m:t>
                    </m:r>
                  </m:oMath>
                </a14:m>
                <a:r>
                  <a:rPr lang="en-US" sz="2400" dirty="0"/>
                  <a:t> </a:t>
                </a:r>
                <a:r>
                  <a:rPr lang="en-US" sz="2400" b="1" dirty="0"/>
                  <a:t>in</a:t>
                </a:r>
                <a:r>
                  <a:rPr lang="en-US" sz="2400" dirty="0"/>
                  <a:t> </a:t>
                </a:r>
                <a:r>
                  <a:rPr lang="en-US" sz="2400" cap="small" dirty="0"/>
                  <a:t>Actions</a:t>
                </a:r>
                <a:r>
                  <a:rPr lang="en-US" sz="2400" dirty="0"/>
                  <a:t>(</a:t>
                </a:r>
                <a14:m>
                  <m:oMath xmlns:m="http://schemas.openxmlformats.org/officeDocument/2006/math">
                    <m:r>
                      <a:rPr lang="en-US" sz="2400" i="1">
                        <a:latin typeface="Cambria Math"/>
                      </a:rPr>
                      <m:t>𝑠𝑡𝑎𝑡𝑒</m:t>
                    </m:r>
                  </m:oMath>
                </a14:m>
                <a:r>
                  <a:rPr lang="en-US" sz="2400" dirty="0"/>
                  <a:t>) </a:t>
                </a:r>
                <a:r>
                  <a:rPr lang="en-US" sz="2400" b="1" dirty="0"/>
                  <a:t>do</a:t>
                </a:r>
              </a:p>
              <a:p>
                <a:pPr marL="0" indent="0">
                  <a:buNone/>
                </a:pPr>
                <a:r>
                  <a:rPr lang="en-US" sz="2400" dirty="0"/>
                  <a:t>      </a:t>
                </a:r>
                <a14:m>
                  <m:oMath xmlns:m="http://schemas.openxmlformats.org/officeDocument/2006/math">
                    <m:r>
                      <a:rPr lang="en-US" sz="2400" b="0" i="1" smtClean="0">
                        <a:latin typeface="Cambria Math"/>
                      </a:rPr>
                      <m:t>𝑣</m:t>
                    </m:r>
                    <m:r>
                      <a:rPr lang="en-US" sz="2400" b="0" i="1" smtClean="0">
                        <a:latin typeface="Cambria Math"/>
                        <a:ea typeface="Cambria Math"/>
                      </a:rPr>
                      <m:t>←</m:t>
                    </m:r>
                  </m:oMath>
                </a14:m>
                <a:r>
                  <a:rPr lang="en-US" sz="2400" cap="small" dirty="0"/>
                  <a:t>Max</a:t>
                </a:r>
                <a:r>
                  <a:rPr lang="en-US" sz="2400" dirty="0"/>
                  <a:t>(</a:t>
                </a:r>
                <a14:m>
                  <m:oMath xmlns:m="http://schemas.openxmlformats.org/officeDocument/2006/math">
                    <m:r>
                      <a:rPr lang="en-US" sz="2400" i="1">
                        <a:latin typeface="Cambria Math"/>
                      </a:rPr>
                      <m:t>𝑣</m:t>
                    </m:r>
                  </m:oMath>
                </a14:m>
                <a:r>
                  <a:rPr lang="en-US" sz="2400" dirty="0"/>
                  <a:t>,</a:t>
                </a:r>
                <a:r>
                  <a:rPr lang="en-US" sz="2400" cap="small" dirty="0"/>
                  <a:t>Min-Value</a:t>
                </a:r>
                <a:r>
                  <a:rPr lang="en-US" sz="2400" dirty="0"/>
                  <a:t>(</a:t>
                </a:r>
                <a:r>
                  <a:rPr lang="en-US" sz="2400" cap="small" dirty="0"/>
                  <a:t>Result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𝑎</m:t>
                    </m:r>
                  </m:oMath>
                </a14:m>
                <a:r>
                  <a:rPr lang="en-US" sz="2400" dirty="0"/>
                  <a:t>)))</a:t>
                </a:r>
              </a:p>
              <a:p>
                <a:pPr marL="0" indent="0">
                  <a:buNone/>
                </a:pP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19</a:t>
            </a:fld>
            <a:endParaRPr lang="en-US"/>
          </a:p>
        </p:txBody>
      </p:sp>
    </p:spTree>
    <p:extLst>
      <p:ext uri="{BB962C8B-B14F-4D97-AF65-F5344CB8AC3E}">
        <p14:creationId xmlns:p14="http://schemas.microsoft.com/office/powerpoint/2010/main" val="398980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Αναζήτηση με Αντιπαλότητα</a:t>
            </a:r>
            <a:endParaRPr lang="en-US" dirty="0"/>
          </a:p>
        </p:txBody>
      </p:sp>
      <p:sp>
        <p:nvSpPr>
          <p:cNvPr id="3" name="Content Placeholder 2"/>
          <p:cNvSpPr>
            <a:spLocks noGrp="1"/>
          </p:cNvSpPr>
          <p:nvPr>
            <p:ph idx="1"/>
          </p:nvPr>
        </p:nvSpPr>
        <p:spPr/>
        <p:txBody>
          <a:bodyPr>
            <a:normAutofit fontScale="62500" lnSpcReduction="20000"/>
          </a:bodyPr>
          <a:lstStyle/>
          <a:p>
            <a:r>
              <a:rPr lang="el-GR" dirty="0"/>
              <a:t>Όταν σε ένα περιβάλλον έχουμε </a:t>
            </a:r>
            <a:r>
              <a:rPr lang="el-GR" b="1" dirty="0"/>
              <a:t>περισσότερους από ένα πράκτορες</a:t>
            </a:r>
            <a:r>
              <a:rPr lang="el-GR" dirty="0"/>
              <a:t>, τότε κάθε πράκτορας πρέπει να λαμβάνει υπόψη του τις ενέργειες των άλλων πρακτόρων όταν σχεδιάζει ένα πλάνο για να επιτύχει κάποιο στόχο του.</a:t>
            </a:r>
            <a:endParaRPr lang="en-US" dirty="0"/>
          </a:p>
          <a:p>
            <a:endParaRPr lang="en-US" dirty="0"/>
          </a:p>
          <a:p>
            <a:endParaRPr lang="en-US" dirty="0"/>
          </a:p>
          <a:p>
            <a:endParaRPr lang="en-US" dirty="0"/>
          </a:p>
          <a:p>
            <a:endParaRPr lang="en-US" dirty="0"/>
          </a:p>
          <a:p>
            <a:endParaRPr lang="en-US" dirty="0"/>
          </a:p>
          <a:p>
            <a:endParaRPr lang="el-GR" dirty="0"/>
          </a:p>
          <a:p>
            <a:r>
              <a:rPr lang="el-GR" dirty="0"/>
              <a:t>Μπορούμε να διακρίνουμε ανάμεσα σε </a:t>
            </a:r>
            <a:r>
              <a:rPr lang="el-GR" b="1" dirty="0"/>
              <a:t>συνεργατικά</a:t>
            </a:r>
            <a:r>
              <a:rPr lang="el-GR" dirty="0"/>
              <a:t> και </a:t>
            </a:r>
            <a:r>
              <a:rPr lang="el-GR" b="1" dirty="0"/>
              <a:t>ανταγωνιστικά</a:t>
            </a:r>
            <a:r>
              <a:rPr lang="el-GR" dirty="0"/>
              <a:t> </a:t>
            </a:r>
            <a:r>
              <a:rPr lang="el-GR" dirty="0" err="1"/>
              <a:t>πολυπρακτορικά</a:t>
            </a:r>
            <a:r>
              <a:rPr lang="el-GR" dirty="0"/>
              <a:t> περιβάλλοντα.</a:t>
            </a:r>
          </a:p>
          <a:p>
            <a:r>
              <a:rPr lang="el-GR" dirty="0"/>
              <a:t>Τα ανταγωνιστικά περιβάλλοντα στα οποία οι στόχοι την πρακτόρων συγκρούονται, δημιουργούν τα </a:t>
            </a:r>
            <a:r>
              <a:rPr lang="el-GR" b="1" dirty="0"/>
              <a:t>προβλήματα αναζήτησης με αντιπαλότητα (</a:t>
            </a:r>
            <a:r>
              <a:rPr lang="en-US" b="1" dirty="0"/>
              <a:t>adversarial search problems)</a:t>
            </a:r>
            <a:r>
              <a:rPr lang="el-GR" dirty="0"/>
              <a:t>, που είναι επίσης γνωστά ως </a:t>
            </a:r>
            <a:r>
              <a:rPr lang="el-GR" b="1" dirty="0"/>
              <a:t>παιχνίδια</a:t>
            </a:r>
            <a:r>
              <a:rPr lang="el-GR" dirty="0"/>
              <a:t> </a:t>
            </a:r>
            <a:r>
              <a:rPr lang="el-GR" b="1" dirty="0"/>
              <a:t>(</a:t>
            </a:r>
            <a:r>
              <a:rPr lang="en-US" b="1" dirty="0"/>
              <a:t>games).</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a:t>
            </a:fld>
            <a:endParaRPr lang="en-US"/>
          </a:p>
        </p:txBody>
      </p:sp>
      <p:pic>
        <p:nvPicPr>
          <p:cNvPr id="5122" name="Picture 2" descr="C:\Manolis\manolis\courses\ai\lectures-in-greek\adversarial search\angry-b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780928"/>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9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Αλγόριθμος </a:t>
            </a:r>
            <a:r>
              <a:rPr lang="en-US" dirty="0" err="1"/>
              <a:t>Minimax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400" b="1" dirty="0"/>
                  <a:t>function</a:t>
                </a:r>
                <a:r>
                  <a:rPr lang="en-US" sz="2400" dirty="0"/>
                  <a:t> </a:t>
                </a:r>
                <a:r>
                  <a:rPr lang="en-US" sz="2400" cap="small" dirty="0"/>
                  <a:t>Min-Value</a:t>
                </a:r>
                <a:r>
                  <a:rPr lang="en-US" sz="2400" dirty="0"/>
                  <a:t>(</a:t>
                </a:r>
                <a14:m>
                  <m:oMath xmlns:m="http://schemas.openxmlformats.org/officeDocument/2006/math">
                    <m:r>
                      <a:rPr lang="en-US" sz="2400" b="0" i="1" smtClean="0">
                        <a:latin typeface="Cambria Math"/>
                      </a:rPr>
                      <m:t>𝑠𝑡𝑎𝑡𝑒</m:t>
                    </m:r>
                  </m:oMath>
                </a14:m>
                <a:r>
                  <a:rPr lang="en-US" sz="2400" dirty="0"/>
                  <a:t>) </a:t>
                </a:r>
                <a:r>
                  <a:rPr lang="en-US" sz="2400" b="1" dirty="0"/>
                  <a:t>returns</a:t>
                </a:r>
                <a:r>
                  <a:rPr lang="en-US" sz="2400" dirty="0"/>
                  <a:t> a utility value</a:t>
                </a:r>
              </a:p>
              <a:p>
                <a:pPr marL="0" indent="0">
                  <a:buNone/>
                </a:pPr>
                <a:r>
                  <a:rPr lang="en-US" sz="2400" dirty="0"/>
                  <a:t>   </a:t>
                </a:r>
                <a:r>
                  <a:rPr lang="en-US" sz="2400" b="1" dirty="0"/>
                  <a:t>if</a:t>
                </a:r>
                <a:r>
                  <a:rPr lang="en-US" sz="2400" dirty="0"/>
                  <a:t> </a:t>
                </a:r>
                <a:r>
                  <a:rPr lang="en-US" sz="2400" cap="small" dirty="0"/>
                  <a:t>Terminal-Test</a:t>
                </a:r>
                <a:r>
                  <a:rPr lang="en-US" sz="2400" dirty="0"/>
                  <a:t>(</a:t>
                </a:r>
                <a14:m>
                  <m:oMath xmlns:m="http://schemas.openxmlformats.org/officeDocument/2006/math">
                    <m:r>
                      <a:rPr lang="en-US" sz="2400" i="1">
                        <a:latin typeface="Cambria Math"/>
                      </a:rPr>
                      <m:t>𝑠𝑡𝑎𝑡𝑒</m:t>
                    </m:r>
                  </m:oMath>
                </a14:m>
                <a:r>
                  <a:rPr lang="en-US" sz="2400" dirty="0"/>
                  <a:t>) then </a:t>
                </a:r>
                <a:r>
                  <a:rPr lang="en-US" sz="2400" b="1" dirty="0"/>
                  <a:t>return</a:t>
                </a:r>
                <a:r>
                  <a:rPr lang="en-US" sz="2400" dirty="0"/>
                  <a:t> </a:t>
                </a:r>
                <a:r>
                  <a:rPr lang="en-US" sz="2400" cap="small" dirty="0"/>
                  <a:t>Utility</a:t>
                </a:r>
                <a:r>
                  <a:rPr lang="en-US" sz="2400" dirty="0"/>
                  <a:t>(</a:t>
                </a:r>
                <a14:m>
                  <m:oMath xmlns:m="http://schemas.openxmlformats.org/officeDocument/2006/math">
                    <m:r>
                      <a:rPr lang="en-US" sz="2400" i="1">
                        <a:latin typeface="Cambria Math"/>
                      </a:rPr>
                      <m:t>𝑠𝑡𝑎𝑡𝑒</m:t>
                    </m:r>
                  </m:oMath>
                </a14:m>
                <a:r>
                  <a:rPr lang="en-US" sz="2400" dirty="0"/>
                  <a:t>)</a:t>
                </a:r>
              </a:p>
              <a:p>
                <a:pPr marL="0" indent="0">
                  <a:buNone/>
                </a:pPr>
                <a:r>
                  <a:rPr lang="en-US" sz="2400" dirty="0"/>
                  <a:t>   </a:t>
                </a:r>
                <a14:m>
                  <m:oMath xmlns:m="http://schemas.openxmlformats.org/officeDocument/2006/math">
                    <m:r>
                      <a:rPr lang="en-US" sz="2400" b="0" i="1" smtClean="0">
                        <a:latin typeface="Cambria Math"/>
                        <a:ea typeface="Cambria Math"/>
                      </a:rPr>
                      <m:t>𝑣</m:t>
                    </m:r>
                    <m:r>
                      <a:rPr lang="en-US" sz="2400" b="0" i="1" smtClean="0">
                        <a:latin typeface="Cambria Math"/>
                        <a:ea typeface="Cambria Math"/>
                      </a:rPr>
                      <m:t>←+∞</m:t>
                    </m:r>
                  </m:oMath>
                </a14:m>
                <a:endParaRPr lang="en-US" sz="2400" b="0" dirty="0">
                  <a:ea typeface="Cambria Math"/>
                </a:endParaRPr>
              </a:p>
              <a:p>
                <a:pPr marL="0" indent="0">
                  <a:buNone/>
                </a:pPr>
                <a:r>
                  <a:rPr lang="en-US" sz="2400" dirty="0"/>
                  <a:t>   </a:t>
                </a:r>
                <a:r>
                  <a:rPr lang="en-US" sz="2400" b="1" dirty="0"/>
                  <a:t>for each </a:t>
                </a:r>
                <a14:m>
                  <m:oMath xmlns:m="http://schemas.openxmlformats.org/officeDocument/2006/math">
                    <m:r>
                      <a:rPr lang="en-US" sz="2400" b="0" i="1" smtClean="0">
                        <a:latin typeface="Cambria Math"/>
                      </a:rPr>
                      <m:t>𝑎</m:t>
                    </m:r>
                  </m:oMath>
                </a14:m>
                <a:r>
                  <a:rPr lang="en-US" sz="2400" dirty="0"/>
                  <a:t> </a:t>
                </a:r>
                <a:r>
                  <a:rPr lang="en-US" sz="2400" b="1" dirty="0"/>
                  <a:t>in</a:t>
                </a:r>
                <a:r>
                  <a:rPr lang="en-US" sz="2400" dirty="0"/>
                  <a:t> </a:t>
                </a:r>
                <a:r>
                  <a:rPr lang="en-US" sz="2400" cap="small" dirty="0"/>
                  <a:t>Actions</a:t>
                </a:r>
                <a:r>
                  <a:rPr lang="en-US" sz="2400" dirty="0"/>
                  <a:t>(</a:t>
                </a:r>
                <a14:m>
                  <m:oMath xmlns:m="http://schemas.openxmlformats.org/officeDocument/2006/math">
                    <m:r>
                      <a:rPr lang="en-US" sz="2400" i="1">
                        <a:latin typeface="Cambria Math"/>
                      </a:rPr>
                      <m:t>𝑠𝑡𝑎𝑡𝑒</m:t>
                    </m:r>
                  </m:oMath>
                </a14:m>
                <a:r>
                  <a:rPr lang="en-US" sz="2400" dirty="0"/>
                  <a:t>) </a:t>
                </a:r>
                <a:r>
                  <a:rPr lang="en-US" sz="2400" b="1" dirty="0"/>
                  <a:t>do</a:t>
                </a:r>
              </a:p>
              <a:p>
                <a:pPr marL="0" indent="0">
                  <a:buNone/>
                </a:pPr>
                <a:r>
                  <a:rPr lang="en-US" sz="2400" dirty="0"/>
                  <a:t>      </a:t>
                </a:r>
                <a14:m>
                  <m:oMath xmlns:m="http://schemas.openxmlformats.org/officeDocument/2006/math">
                    <m:r>
                      <a:rPr lang="en-US" sz="2400" b="0" i="1" smtClean="0">
                        <a:latin typeface="Cambria Math"/>
                      </a:rPr>
                      <m:t>𝑣</m:t>
                    </m:r>
                    <m:r>
                      <a:rPr lang="en-US" sz="2400" b="0" i="1" smtClean="0">
                        <a:latin typeface="Cambria Math"/>
                        <a:ea typeface="Cambria Math"/>
                      </a:rPr>
                      <m:t>←</m:t>
                    </m:r>
                  </m:oMath>
                </a14:m>
                <a:r>
                  <a:rPr lang="en-US" sz="2400" cap="small" dirty="0"/>
                  <a:t>Min</a:t>
                </a:r>
                <a:r>
                  <a:rPr lang="en-US" sz="2400" dirty="0"/>
                  <a:t>(</a:t>
                </a:r>
                <a14:m>
                  <m:oMath xmlns:m="http://schemas.openxmlformats.org/officeDocument/2006/math">
                    <m:r>
                      <a:rPr lang="en-US" sz="2400" i="1">
                        <a:latin typeface="Cambria Math"/>
                      </a:rPr>
                      <m:t>𝑣</m:t>
                    </m:r>
                  </m:oMath>
                </a14:m>
                <a:r>
                  <a:rPr lang="en-US" sz="2400" dirty="0"/>
                  <a:t>,</a:t>
                </a:r>
                <a:r>
                  <a:rPr lang="en-US" sz="2400" cap="small" dirty="0"/>
                  <a:t>Max-Value</a:t>
                </a:r>
                <a:r>
                  <a:rPr lang="en-US" sz="2400" dirty="0"/>
                  <a:t>(</a:t>
                </a:r>
                <a:r>
                  <a:rPr lang="en-US" sz="2400" cap="small" dirty="0"/>
                  <a:t>Result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𝑎</m:t>
                    </m:r>
                  </m:oMath>
                </a14:m>
                <a:r>
                  <a:rPr lang="en-US" sz="2400" dirty="0"/>
                  <a:t>)))</a:t>
                </a:r>
              </a:p>
              <a:p>
                <a:pPr marL="0" indent="0">
                  <a:buNone/>
                </a:pP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20</a:t>
            </a:fld>
            <a:endParaRPr lang="en-US"/>
          </a:p>
        </p:txBody>
      </p:sp>
    </p:spTree>
    <p:extLst>
      <p:ext uri="{BB962C8B-B14F-4D97-AF65-F5344CB8AC3E}">
        <p14:creationId xmlns:p14="http://schemas.microsoft.com/office/powerpoint/2010/main" val="405262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Σχόλια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Ο αλγόριθμος </a:t>
            </a:r>
            <a:r>
              <a:rPr lang="en-US" cap="small" dirty="0" err="1"/>
              <a:t>Minimax</a:t>
            </a:r>
            <a:r>
              <a:rPr lang="en-US" cap="small" dirty="0"/>
              <a:t>-Decision</a:t>
            </a:r>
            <a:r>
              <a:rPr lang="en-US" dirty="0"/>
              <a:t> </a:t>
            </a:r>
            <a:r>
              <a:rPr lang="el-GR" dirty="0"/>
              <a:t>υπολογίζει </a:t>
            </a:r>
            <a:r>
              <a:rPr lang="el-GR" b="1" dirty="0"/>
              <a:t>την </a:t>
            </a:r>
            <a:r>
              <a:rPr lang="en-US" b="1" dirty="0" err="1"/>
              <a:t>minimax</a:t>
            </a:r>
            <a:r>
              <a:rPr lang="en-US" b="1" dirty="0"/>
              <a:t> </a:t>
            </a:r>
            <a:r>
              <a:rPr lang="el-GR" b="1" dirty="0"/>
              <a:t>απόφαση</a:t>
            </a:r>
            <a:r>
              <a:rPr lang="en-US" b="1" dirty="0"/>
              <a:t> </a:t>
            </a:r>
            <a:r>
              <a:rPr lang="el-GR" b="1" dirty="0"/>
              <a:t>για τον παίκτη ΜΑΧ.</a:t>
            </a:r>
          </a:p>
          <a:p>
            <a:r>
              <a:rPr lang="el-GR" dirty="0"/>
              <a:t>Υλοποιεί ένα απλό αναδρομικό υπολογισμό των τιμών </a:t>
            </a:r>
            <a:r>
              <a:rPr lang="en-US" dirty="0" err="1"/>
              <a:t>minimax</a:t>
            </a:r>
            <a:r>
              <a:rPr lang="en-US" dirty="0"/>
              <a:t> </a:t>
            </a:r>
            <a:r>
              <a:rPr lang="el-GR" dirty="0"/>
              <a:t>για κάθε διάδοχη κατάσταση χρησιμοποιώντας τις εξισώσεις που τις ορίζουν.</a:t>
            </a:r>
          </a:p>
          <a:p>
            <a:r>
              <a:rPr lang="el-GR" dirty="0"/>
              <a:t>Η αναδρομή κατεβαίνει όλη τη διαδρομή μέχρι τα φύλλα του δένδρου</a:t>
            </a:r>
            <a:r>
              <a:rPr lang="en-US" dirty="0"/>
              <a:t> </a:t>
            </a:r>
            <a:r>
              <a:rPr lang="el-GR" dirty="0"/>
              <a:t>παιχνιδιού και μετά οι τιμές </a:t>
            </a:r>
            <a:r>
              <a:rPr lang="en-US" dirty="0" err="1"/>
              <a:t>minimax</a:t>
            </a:r>
            <a:r>
              <a:rPr lang="en-US" dirty="0"/>
              <a:t> </a:t>
            </a:r>
            <a:r>
              <a:rPr lang="el-GR" b="1" dirty="0"/>
              <a:t>αντιγράφονται προς τα πίσω </a:t>
            </a:r>
            <a:r>
              <a:rPr lang="el-GR" dirty="0"/>
              <a:t>μέσω του δένδρου όπως εκτυλίσσεται η αναδρομή.</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21</a:t>
            </a:fld>
            <a:endParaRPr lang="en-US"/>
          </a:p>
        </p:txBody>
      </p:sp>
    </p:spTree>
    <p:extLst>
      <p:ext uri="{BB962C8B-B14F-4D97-AF65-F5344CB8AC3E}">
        <p14:creationId xmlns:p14="http://schemas.microsoft.com/office/powerpoint/2010/main" val="51000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Υπολογιστική Πολυπλοκότητα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l-GR" dirty="0"/>
                  <a:t>Ο αλγόριθμος </a:t>
                </a:r>
                <a:r>
                  <a:rPr lang="en-US" dirty="0" err="1"/>
                  <a:t>minimax</a:t>
                </a:r>
                <a:r>
                  <a:rPr lang="en-US" dirty="0"/>
                  <a:t> </a:t>
                </a:r>
                <a:r>
                  <a:rPr lang="el-GR" dirty="0"/>
                  <a:t>υλοποιεί μια πλήρη </a:t>
                </a:r>
                <a:r>
                  <a:rPr lang="el-GR" b="1" dirty="0"/>
                  <a:t>αναζήτηση πρώτα κατά βάθος </a:t>
                </a:r>
                <a:r>
                  <a:rPr lang="el-GR" dirty="0"/>
                  <a:t>στο δένδρο παιχνιδιού.</a:t>
                </a:r>
              </a:p>
              <a:p>
                <a:r>
                  <a:rPr lang="el-GR" dirty="0"/>
                  <a:t>Αν το βάθος του δένδρου είναι </a:t>
                </a:r>
                <a14:m>
                  <m:oMath xmlns:m="http://schemas.openxmlformats.org/officeDocument/2006/math">
                    <m:r>
                      <a:rPr lang="en-US" b="0" i="1" smtClean="0">
                        <a:latin typeface="Cambria Math"/>
                      </a:rPr>
                      <m:t>𝑚</m:t>
                    </m:r>
                  </m:oMath>
                </a14:m>
                <a:r>
                  <a:rPr lang="en-US" dirty="0"/>
                  <a:t> </a:t>
                </a:r>
                <a:r>
                  <a:rPr lang="el-GR" dirty="0"/>
                  <a:t>και υπάρχουν το πολύ </a:t>
                </a:r>
                <a14:m>
                  <m:oMath xmlns:m="http://schemas.openxmlformats.org/officeDocument/2006/math">
                    <m:r>
                      <a:rPr lang="en-US" b="0" i="1" smtClean="0">
                        <a:latin typeface="Cambria Math"/>
                      </a:rPr>
                      <m:t>𝑏</m:t>
                    </m:r>
                  </m:oMath>
                </a14:m>
                <a:r>
                  <a:rPr lang="en-US" dirty="0"/>
                  <a:t> </a:t>
                </a:r>
                <a:r>
                  <a:rPr lang="el-GR" dirty="0"/>
                  <a:t>νόμιμες κινήσεις σε κάθε σημείο, τότε η </a:t>
                </a:r>
                <a:r>
                  <a:rPr lang="el-GR" b="1" dirty="0"/>
                  <a:t>πολυπλοκότητα χρόνου </a:t>
                </a:r>
                <a:r>
                  <a:rPr lang="el-GR" dirty="0"/>
                  <a:t>του αλγόριθμου </a:t>
                </a:r>
                <a:r>
                  <a:rPr lang="en-US" dirty="0" err="1"/>
                  <a:t>minimax</a:t>
                </a:r>
                <a:r>
                  <a:rPr lang="en-US" dirty="0"/>
                  <a:t> </a:t>
                </a:r>
                <a:r>
                  <a:rPr lang="el-GR" dirty="0"/>
                  <a:t>είναι </a:t>
                </a:r>
                <a14:m>
                  <m:oMath xmlns:m="http://schemas.openxmlformats.org/officeDocument/2006/math">
                    <m:r>
                      <a:rPr lang="el-GR" b="0" i="1" smtClean="0">
                        <a:latin typeface="Cambria Math"/>
                      </a:rPr>
                      <m:t>𝛰</m:t>
                    </m:r>
                    <m:r>
                      <a:rPr lang="el-GR" b="0" i="0" smtClean="0">
                        <a:latin typeface="Cambria Math"/>
                      </a:rPr>
                      <m:t>(</m:t>
                    </m:r>
                    <m:sSup>
                      <m:sSupPr>
                        <m:ctrlPr>
                          <a:rPr lang="el-GR" b="0" i="1" smtClean="0">
                            <a:latin typeface="Cambria Math" panose="02040503050406030204" pitchFamily="18" charset="0"/>
                          </a:rPr>
                        </m:ctrlPr>
                      </m:sSupPr>
                      <m:e>
                        <m:r>
                          <a:rPr lang="en-US" b="0" i="1" smtClean="0">
                            <a:latin typeface="Cambria Math"/>
                          </a:rPr>
                          <m:t>𝑏</m:t>
                        </m:r>
                      </m:e>
                      <m:sup>
                        <m:r>
                          <a:rPr lang="en-US" b="0" i="1" smtClean="0">
                            <a:latin typeface="Cambria Math"/>
                          </a:rPr>
                          <m:t>𝑚</m:t>
                        </m:r>
                      </m:sup>
                    </m:sSup>
                    <m:r>
                      <a:rPr lang="el-GR" b="0" i="1" smtClean="0">
                        <a:latin typeface="Cambria Math"/>
                      </a:rPr>
                      <m:t>)</m:t>
                    </m:r>
                  </m:oMath>
                </a14:m>
                <a:r>
                  <a:rPr lang="en-US" dirty="0"/>
                  <a:t>.</a:t>
                </a:r>
              </a:p>
              <a:p>
                <a:r>
                  <a:rPr lang="el-GR" dirty="0"/>
                  <a:t>Η </a:t>
                </a:r>
                <a:r>
                  <a:rPr lang="el-GR" b="1" dirty="0"/>
                  <a:t>πολυπλοκότητα χώρου </a:t>
                </a:r>
                <a:r>
                  <a:rPr lang="el-GR" dirty="0"/>
                  <a:t>είναι </a:t>
                </a:r>
                <a14:m>
                  <m:oMath xmlns:m="http://schemas.openxmlformats.org/officeDocument/2006/math">
                    <m:r>
                      <a:rPr lang="el-GR" b="0" i="1" smtClean="0">
                        <a:latin typeface="Cambria Math"/>
                      </a:rPr>
                      <m:t>𝛰</m:t>
                    </m:r>
                    <m:r>
                      <a:rPr lang="el-GR" b="0" i="1" smtClean="0">
                        <a:latin typeface="Cambria Math"/>
                      </a:rPr>
                      <m:t>(</m:t>
                    </m:r>
                    <m:r>
                      <a:rPr lang="en-US" b="0" i="1" smtClean="0">
                        <a:latin typeface="Cambria Math"/>
                      </a:rPr>
                      <m:t>𝑏𝑚</m:t>
                    </m:r>
                    <m:r>
                      <a:rPr lang="en-US" b="0" i="1" smtClean="0">
                        <a:latin typeface="Cambria Math"/>
                      </a:rPr>
                      <m:t>)</m:t>
                    </m:r>
                  </m:oMath>
                </a14:m>
                <a:r>
                  <a:rPr lang="en-US" i="1" dirty="0"/>
                  <a:t> </a:t>
                </a:r>
                <a:r>
                  <a:rPr lang="el-GR" dirty="0"/>
                  <a:t>αν ο αλγόριθμος παράγει όλες τις διάδοχες καταστάσεις μαζί ή </a:t>
                </a:r>
                <a14:m>
                  <m:oMath xmlns:m="http://schemas.openxmlformats.org/officeDocument/2006/math">
                    <m:r>
                      <a:rPr lang="el-GR" b="0" i="1" smtClean="0">
                        <a:latin typeface="Cambria Math"/>
                      </a:rPr>
                      <m:t>𝛰</m:t>
                    </m:r>
                    <m:d>
                      <m:dPr>
                        <m:ctrlPr>
                          <a:rPr lang="el-GR" b="0" i="1" smtClean="0">
                            <a:latin typeface="Cambria Math" panose="02040503050406030204" pitchFamily="18" charset="0"/>
                          </a:rPr>
                        </m:ctrlPr>
                      </m:dPr>
                      <m:e>
                        <m:r>
                          <a:rPr lang="en-US" b="0" i="1" smtClean="0">
                            <a:latin typeface="Cambria Math"/>
                          </a:rPr>
                          <m:t>𝑚</m:t>
                        </m:r>
                      </m:e>
                    </m:d>
                  </m:oMath>
                </a14:m>
                <a:r>
                  <a:rPr lang="el-GR" dirty="0"/>
                  <a:t> αν οι διάδοχες καταστάσεις παράγονται μία-μία.</a:t>
                </a:r>
              </a:p>
              <a:p>
                <a:r>
                  <a:rPr lang="el-GR" dirty="0"/>
                  <a:t>Για πραγματικά παιχνίδια αυτή η υπολογιστική πολυπλοκότητα χρόνου είναι απαράδεκτη, όμως ο αλγόριθμος </a:t>
                </a:r>
                <a:r>
                  <a:rPr lang="en-US" dirty="0" err="1"/>
                  <a:t>minimax</a:t>
                </a:r>
                <a:r>
                  <a:rPr lang="en-US" dirty="0"/>
                  <a:t> </a:t>
                </a:r>
                <a:r>
                  <a:rPr lang="el-GR" dirty="0"/>
                  <a:t>είναι χρήσιμος για τη μαθηματική ανάλυση παιχνιδιών και την ανάπτυξη αποδοτικότερων αλγορίθμων.</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22</a:t>
            </a:fld>
            <a:endParaRPr lang="en-US"/>
          </a:p>
        </p:txBody>
      </p:sp>
    </p:spTree>
    <p:extLst>
      <p:ext uri="{BB962C8B-B14F-4D97-AF65-F5344CB8AC3E}">
        <p14:creationId xmlns:p14="http://schemas.microsoft.com/office/powerpoint/2010/main" val="13229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Κλάδεμα Άλφα-Βήτα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Το πρόβλημα με τον αλγόριθμο </a:t>
            </a:r>
            <a:r>
              <a:rPr lang="en-US" dirty="0" err="1"/>
              <a:t>minimax</a:t>
            </a:r>
            <a:r>
              <a:rPr lang="en-US" dirty="0"/>
              <a:t> </a:t>
            </a:r>
            <a:r>
              <a:rPr lang="el-GR" dirty="0"/>
              <a:t>είναι ότι ο αριθμός των καταστάσεων που πρέπει να εξετάσουμε είναι εκθετικός ως προς το βάθος του δένδρου παιχνιδιού.</a:t>
            </a:r>
          </a:p>
          <a:p>
            <a:r>
              <a:rPr lang="el-GR" dirty="0"/>
              <a:t>Δεν μπορούμε να αποφύγουμε τον εκθέτη αυτό αλλά </a:t>
            </a:r>
            <a:r>
              <a:rPr lang="el-GR" b="1" dirty="0"/>
              <a:t>μπορούμε να τον μειώσουμε στο μισό</a:t>
            </a:r>
            <a:r>
              <a:rPr lang="el-GR" dirty="0"/>
              <a:t> με το να μην εξετάζουμε όλους τους κόμβους του δένδρου.</a:t>
            </a:r>
          </a:p>
          <a:p>
            <a:r>
              <a:rPr lang="el-GR" dirty="0"/>
              <a:t>Ο αλγόριθμος που θα χρησιμοποιήσουμε λέγεται </a:t>
            </a:r>
            <a:r>
              <a:rPr lang="el-GR" b="1" dirty="0"/>
              <a:t>κλάδεμα άλφα-βήτα (</a:t>
            </a:r>
            <a:r>
              <a:rPr lang="en-US" b="1" dirty="0"/>
              <a:t>alpha-beta pruning).</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23</a:t>
            </a:fld>
            <a:endParaRPr lang="en-US"/>
          </a:p>
        </p:txBody>
      </p:sp>
    </p:spTree>
    <p:extLst>
      <p:ext uri="{BB962C8B-B14F-4D97-AF65-F5344CB8AC3E}">
        <p14:creationId xmlns:p14="http://schemas.microsoft.com/office/powerpoint/2010/main" val="390629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Manolis\manolis\courses\ai\lectures-in-greek\adversarial search\alpha-beta-progres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5967437" cy="45186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24</a:t>
            </a:fld>
            <a:endParaRPr lang="en-US"/>
          </a:p>
        </p:txBody>
      </p:sp>
    </p:spTree>
    <p:extLst>
      <p:ext uri="{BB962C8B-B14F-4D97-AF65-F5344CB8AC3E}">
        <p14:creationId xmlns:p14="http://schemas.microsoft.com/office/powerpoint/2010/main" val="396406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Σχόλια</a:t>
            </a:r>
            <a:endParaRPr lang="en-US" dirty="0"/>
          </a:p>
        </p:txBody>
      </p:sp>
      <p:sp>
        <p:nvSpPr>
          <p:cNvPr id="3" name="Content Placeholder 2"/>
          <p:cNvSpPr>
            <a:spLocks noGrp="1"/>
          </p:cNvSpPr>
          <p:nvPr>
            <p:ph idx="1"/>
          </p:nvPr>
        </p:nvSpPr>
        <p:spPr/>
        <p:txBody>
          <a:bodyPr>
            <a:normAutofit lnSpcReduction="10000"/>
          </a:bodyPr>
          <a:lstStyle/>
          <a:p>
            <a:r>
              <a:rPr lang="el-GR" dirty="0"/>
              <a:t>Το πρώτο φύλλο κάτω από τον κόμβο Β έχει τιμή 3. Επομένως ο Β, που είναι κόμβος ΜΙΝ, έχει τιμή </a:t>
            </a:r>
            <a:r>
              <a:rPr lang="el-GR" b="1" dirty="0"/>
              <a:t>το πολύ 3</a:t>
            </a:r>
            <a:r>
              <a:rPr lang="el-GR" dirty="0"/>
              <a:t>.</a:t>
            </a:r>
          </a:p>
          <a:p>
            <a:r>
              <a:rPr lang="el-GR" dirty="0"/>
              <a:t>Εξετάζοντας το δεύτερο και το τρίτο φύλλο κάτω από τον Β, βλέπουμε ότι αυτός έχει τιμή </a:t>
            </a:r>
            <a:r>
              <a:rPr lang="el-GR" b="1" dirty="0"/>
              <a:t>ακριβώς 3</a:t>
            </a:r>
            <a:r>
              <a:rPr lang="el-GR" dirty="0"/>
              <a:t>.</a:t>
            </a:r>
          </a:p>
          <a:p>
            <a:r>
              <a:rPr lang="el-GR" dirty="0"/>
              <a:t>Τώρα μπορούμε να συμπεράνουμε ότι η τιμή της ρίζας είναι </a:t>
            </a:r>
            <a:r>
              <a:rPr lang="el-GR" b="1" dirty="0"/>
              <a:t>τουλάχιστον 3</a:t>
            </a:r>
            <a:r>
              <a:rPr lang="el-GR" dirty="0"/>
              <a:t>, επειδή η ρίζα είναι κόμβος ΜΑΧ.</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25</a:t>
            </a:fld>
            <a:endParaRPr lang="en-US"/>
          </a:p>
        </p:txBody>
      </p:sp>
    </p:spTree>
    <p:extLst>
      <p:ext uri="{BB962C8B-B14F-4D97-AF65-F5344CB8AC3E}">
        <p14:creationId xmlns:p14="http://schemas.microsoft.com/office/powerpoint/2010/main" val="4081632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Σχόλια</a:t>
            </a:r>
            <a:endParaRPr lang="en-US" dirty="0"/>
          </a:p>
        </p:txBody>
      </p:sp>
      <p:sp>
        <p:nvSpPr>
          <p:cNvPr id="3" name="Content Placeholder 2"/>
          <p:cNvSpPr>
            <a:spLocks noGrp="1"/>
          </p:cNvSpPr>
          <p:nvPr>
            <p:ph idx="1"/>
          </p:nvPr>
        </p:nvSpPr>
        <p:spPr/>
        <p:txBody>
          <a:bodyPr/>
          <a:lstStyle/>
          <a:p>
            <a:r>
              <a:rPr lang="el-GR" dirty="0"/>
              <a:t>Το πρώτο φύλλο κάτω από τον κόμβο </a:t>
            </a:r>
            <a:r>
              <a:rPr lang="en-US" dirty="0"/>
              <a:t>C</a:t>
            </a:r>
            <a:r>
              <a:rPr lang="el-GR" dirty="0"/>
              <a:t> έχει τιμή 2. Επομένως ο </a:t>
            </a:r>
            <a:r>
              <a:rPr lang="en-US" dirty="0"/>
              <a:t>C, </a:t>
            </a:r>
            <a:r>
              <a:rPr lang="el-GR" dirty="0"/>
              <a:t>που είναι κόμβος ΜΙΝ, έχει τιμή </a:t>
            </a:r>
            <a:r>
              <a:rPr lang="el-GR" b="1" dirty="0"/>
              <a:t>το πολύ 2</a:t>
            </a:r>
            <a:r>
              <a:rPr lang="el-GR" dirty="0"/>
              <a:t>.</a:t>
            </a:r>
          </a:p>
          <a:p>
            <a:r>
              <a:rPr lang="el-GR" dirty="0"/>
              <a:t>Όμως ο Β έχει τιμή 3 άρα ο ΜΑΧ στη ρίζα δεν θα διάλεγε ποτέ τον </a:t>
            </a:r>
            <a:r>
              <a:rPr lang="en-US" dirty="0"/>
              <a:t>C. </a:t>
            </a:r>
            <a:r>
              <a:rPr lang="el-GR" dirty="0"/>
              <a:t>Επομένως, δεν έχει νόημα να εξετάσουμε τα άλλα παιδιά του </a:t>
            </a:r>
            <a:r>
              <a:rPr lang="en-US" dirty="0"/>
              <a:t>C. </a:t>
            </a:r>
            <a:r>
              <a:rPr lang="el-GR" dirty="0"/>
              <a:t>Αυτό είναι ένα </a:t>
            </a:r>
            <a:r>
              <a:rPr lang="el-GR" b="1" dirty="0"/>
              <a:t>παράδειγμα κλαδέματος άλφα-βήτα.</a:t>
            </a:r>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26</a:t>
            </a:fld>
            <a:endParaRPr lang="en-US"/>
          </a:p>
        </p:txBody>
      </p:sp>
    </p:spTree>
    <p:extLst>
      <p:ext uri="{BB962C8B-B14F-4D97-AF65-F5344CB8AC3E}">
        <p14:creationId xmlns:p14="http://schemas.microsoft.com/office/powerpoint/2010/main" val="245424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Σχόλια</a:t>
            </a:r>
            <a:endParaRPr lang="en-US" dirty="0"/>
          </a:p>
        </p:txBody>
      </p:sp>
      <p:sp>
        <p:nvSpPr>
          <p:cNvPr id="3" name="Content Placeholder 2"/>
          <p:cNvSpPr>
            <a:spLocks noGrp="1"/>
          </p:cNvSpPr>
          <p:nvPr>
            <p:ph idx="1"/>
          </p:nvPr>
        </p:nvSpPr>
        <p:spPr/>
        <p:txBody>
          <a:bodyPr>
            <a:normAutofit fontScale="92500"/>
          </a:bodyPr>
          <a:lstStyle/>
          <a:p>
            <a:r>
              <a:rPr lang="el-GR" dirty="0"/>
              <a:t>Το πρώτο φύλλο κάτω από τον κόμβο </a:t>
            </a:r>
            <a:r>
              <a:rPr lang="en-US" dirty="0"/>
              <a:t>D </a:t>
            </a:r>
            <a:r>
              <a:rPr lang="el-GR" dirty="0"/>
              <a:t>έχει την τιμή 14, γι αυτό η τιμή του </a:t>
            </a:r>
            <a:r>
              <a:rPr lang="en-US" dirty="0"/>
              <a:t>D </a:t>
            </a:r>
            <a:r>
              <a:rPr lang="el-GR" dirty="0"/>
              <a:t>είναι το πολύ 14.</a:t>
            </a:r>
          </a:p>
          <a:p>
            <a:r>
              <a:rPr lang="el-GR" dirty="0"/>
              <a:t>Η τιμή αυτή είναι μεγαλύτερη από την καλύτερη εναλλακτική επιλογή του ΜΑΧ (δηλαδή την τιμή 3) και άρα πρέπει να συνεχίζουμε να εξετάζουμε τα φύλλα κάτω από τον </a:t>
            </a:r>
            <a:r>
              <a:rPr lang="en-US" dirty="0"/>
              <a:t>D.</a:t>
            </a:r>
          </a:p>
          <a:p>
            <a:r>
              <a:rPr lang="el-GR" dirty="0"/>
              <a:t>Εξετάζοντας τα άλλα δύο φύλλα βρίσκουμε ότι η τιμή του </a:t>
            </a:r>
            <a:r>
              <a:rPr lang="en-US" dirty="0"/>
              <a:t>D </a:t>
            </a:r>
            <a:r>
              <a:rPr lang="el-GR" dirty="0"/>
              <a:t>είναι 2 και άρα η τιμή της ρίζας είναι 3 (ο ΜΑΧ επιλέγει τον </a:t>
            </a:r>
            <a:r>
              <a:rPr lang="en-US" dirty="0"/>
              <a:t>B).</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27</a:t>
            </a:fld>
            <a:endParaRPr lang="en-US"/>
          </a:p>
        </p:txBody>
      </p:sp>
    </p:spTree>
    <p:extLst>
      <p:ext uri="{BB962C8B-B14F-4D97-AF65-F5344CB8AC3E}">
        <p14:creationId xmlns:p14="http://schemas.microsoft.com/office/powerpoint/2010/main" val="732397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7" name="TextBox 146"/>
          <p:cNvSpPr txBox="1"/>
          <p:nvPr/>
        </p:nvSpPr>
        <p:spPr>
          <a:xfrm>
            <a:off x="6733563" y="351141"/>
            <a:ext cx="1999888" cy="1754326"/>
          </a:xfrm>
          <a:prstGeom prst="rect">
            <a:avLst/>
          </a:prstGeom>
          <a:noFill/>
        </p:spPr>
        <p:txBody>
          <a:bodyPr wrap="square" rtlCol="0">
            <a:spAutoFit/>
          </a:bodyPr>
          <a:lstStyle/>
          <a:p>
            <a:pPr algn="ctr"/>
            <a:r>
              <a:rPr lang="el-GR" b="1" dirty="0">
                <a:solidFill>
                  <a:srgbClr val="FF0000"/>
                </a:solidFill>
              </a:rPr>
              <a:t>Ποιο είναι το αποτέλεσμα του κλαδέματος άλφα-βήτα στο παρακάτω δένδρο;</a:t>
            </a:r>
            <a:endParaRPr lang="en-US" b="1" dirty="0">
              <a:solidFill>
                <a:srgbClr val="FF0000"/>
              </a:solidFill>
            </a:endParaRPr>
          </a:p>
        </p:txBody>
      </p:sp>
    </p:spTree>
    <p:extLst>
      <p:ext uri="{BB962C8B-B14F-4D97-AF65-F5344CB8AC3E}">
        <p14:creationId xmlns:p14="http://schemas.microsoft.com/office/powerpoint/2010/main" val="200573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29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Tree>
    <p:extLst>
      <p:ext uri="{BB962C8B-B14F-4D97-AF65-F5344CB8AC3E}">
        <p14:creationId xmlns:p14="http://schemas.microsoft.com/office/powerpoint/2010/main" val="12028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Θεωρία Παιγνίων</a:t>
            </a:r>
            <a:endParaRPr lang="en-US" dirty="0"/>
          </a:p>
        </p:txBody>
      </p:sp>
      <p:sp>
        <p:nvSpPr>
          <p:cNvPr id="3" name="Content Placeholder 2"/>
          <p:cNvSpPr>
            <a:spLocks noGrp="1"/>
          </p:cNvSpPr>
          <p:nvPr>
            <p:ph idx="1"/>
          </p:nvPr>
        </p:nvSpPr>
        <p:spPr/>
        <p:txBody>
          <a:bodyPr>
            <a:normAutofit fontScale="62500" lnSpcReduction="20000"/>
          </a:bodyPr>
          <a:lstStyle/>
          <a:p>
            <a:r>
              <a:rPr lang="el-GR" dirty="0"/>
              <a:t>Η </a:t>
            </a:r>
            <a:r>
              <a:rPr lang="el-GR" b="1" dirty="0"/>
              <a:t>θεωρία παιγνίων (</a:t>
            </a:r>
            <a:r>
              <a:rPr lang="en-US" b="1" dirty="0"/>
              <a:t>game theory) </a:t>
            </a:r>
            <a:r>
              <a:rPr lang="el-GR" dirty="0"/>
              <a:t>είναι ένας κλάδος των οικονομικών που αντιμετωπίζει ένα </a:t>
            </a:r>
            <a:r>
              <a:rPr lang="el-GR" dirty="0" err="1"/>
              <a:t>πολυπρακτορικό</a:t>
            </a:r>
            <a:r>
              <a:rPr lang="el-GR" dirty="0"/>
              <a:t> περιβάλλον ως </a:t>
            </a:r>
            <a:r>
              <a:rPr lang="el-GR" b="1" dirty="0"/>
              <a:t>παιχνίδι</a:t>
            </a:r>
            <a:r>
              <a:rPr lang="el-GR" dirty="0"/>
              <a:t>, με την </a:t>
            </a:r>
            <a:r>
              <a:rPr lang="el-GR" dirty="0" err="1"/>
              <a:t>προυπόθεση</a:t>
            </a:r>
            <a:r>
              <a:rPr lang="el-GR" dirty="0"/>
              <a:t> ότι η επίδραση κάθε πράκτορα στους άλλους είναι σημαντική, ανεξάρτητα αν οι πράκτορες είναι συνεργατικοί ή ανταγωνιστικοί.</a:t>
            </a:r>
          </a:p>
          <a:p>
            <a:r>
              <a:rPr lang="el-GR" dirty="0"/>
              <a:t>Τα παιχνίδια που θα μελετήσουμε είναι ενός συγκεκριμένου τύπου: </a:t>
            </a:r>
            <a:r>
              <a:rPr lang="el-GR" b="1" dirty="0"/>
              <a:t>αιτιοκρατικά, εκ περιτροπής, δύο παικτών, παιχνίδια μηδενικού αθροίσματος με τέλεια πληροφόρηση</a:t>
            </a:r>
            <a:r>
              <a:rPr lang="el-GR" dirty="0"/>
              <a:t>.</a:t>
            </a:r>
          </a:p>
          <a:p>
            <a:r>
              <a:rPr lang="el-GR" dirty="0"/>
              <a:t>Αυτό σημαίνει ότι θα μελετήσουμε περιβάλλοντα που είναι αιτιοκρατικά και πλήρως </a:t>
            </a:r>
            <a:r>
              <a:rPr lang="el-GR" dirty="0" err="1"/>
              <a:t>παρατηρήσιμα</a:t>
            </a:r>
            <a:r>
              <a:rPr lang="el-GR" dirty="0"/>
              <a:t>, στα οποία υπάρχουν δύο πράκτορες των οποίων οι ενέργειες </a:t>
            </a:r>
            <a:r>
              <a:rPr lang="el-GR" dirty="0" err="1"/>
              <a:t>εναλλάσονται</a:t>
            </a:r>
            <a:r>
              <a:rPr lang="el-GR" dirty="0"/>
              <a:t>, και οι </a:t>
            </a:r>
            <a:r>
              <a:rPr lang="el-GR" b="1" dirty="0"/>
              <a:t>τιμές χρησιμότητας (</a:t>
            </a:r>
            <a:r>
              <a:rPr lang="en-US" b="1" dirty="0"/>
              <a:t>utility values)</a:t>
            </a:r>
            <a:r>
              <a:rPr lang="en-US" dirty="0"/>
              <a:t> </a:t>
            </a:r>
            <a:r>
              <a:rPr lang="el-GR" dirty="0"/>
              <a:t>στο τέλος του παιχνιδιού είναι  αντίθετες. Για παράδειγμα, αν ο ένας παίκτης νικήσει σε μια παρτίδα σκάκι, ο άλλος παίκτης αναγκαστικά χάνει. </a:t>
            </a:r>
          </a:p>
          <a:p>
            <a:r>
              <a:rPr lang="el-GR" dirty="0"/>
              <a:t>Αυτή ακριβώς η αντίθεση των τιμών χρησιμότητας είναι που κάνει αυτά τα προβλήματα να είναι προβλήματα αντιπαλότητας.</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a:t>
            </a:fld>
            <a:endParaRPr lang="en-US"/>
          </a:p>
        </p:txBody>
      </p:sp>
      <p:pic>
        <p:nvPicPr>
          <p:cNvPr id="1026" name="Picture 2" descr="C:\Manolis\manolis\courses\ai\lectures-in-greek\adversarial search\ch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651" y="5589240"/>
            <a:ext cx="1087454"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anolis\manolis\courses\ai\lectures-in-greek\adversarial search\game-the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16632"/>
            <a:ext cx="1008112" cy="14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34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958192" cy="369332"/>
              </a:xfrm>
              <a:prstGeom prst="rect">
                <a:avLst/>
              </a:prstGeom>
              <a:noFill/>
            </p:spPr>
            <p:txBody>
              <a:bodyPr wrap="square" rtlCol="0">
                <a:spAutoFit/>
              </a:bodyPr>
              <a:lstStyle/>
              <a:p>
                <a:pPr algn="ctr"/>
                <a:r>
                  <a:rPr lang="en-US" dirty="0"/>
                  <a:t>[10,</a:t>
                </a:r>
                <a:r>
                  <a:rPr lang="el-GR" dirty="0"/>
                  <a:t>+</a:t>
                </a:r>
                <a14:m>
                  <m:oMath xmlns:m="http://schemas.openxmlformats.org/officeDocument/2006/math">
                    <m:r>
                      <a:rPr lang="el-GR" i="1" smtClean="0">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958192" cy="369332"/>
              </a:xfrm>
              <a:prstGeom prst="rect">
                <a:avLst/>
              </a:prstGeom>
              <a:blipFill rotWithShape="1">
                <a:blip r:embed="rId2"/>
                <a:stretch>
                  <a:fillRect l="-4459" t="-8197" r="-3185" b="-24590"/>
                </a:stretch>
              </a:blipFill>
            </p:spPr>
            <p:txBody>
              <a:bodyPr/>
              <a:lstStyle/>
              <a:p>
                <a:r>
                  <a:rPr lang="en-US">
                    <a:noFill/>
                  </a:rPr>
                  <a:t> </a:t>
                </a:r>
              </a:p>
            </p:txBody>
          </p:sp>
        </mc:Fallback>
      </mc:AlternateContent>
    </p:spTree>
    <p:extLst>
      <p:ext uri="{BB962C8B-B14F-4D97-AF65-F5344CB8AC3E}">
        <p14:creationId xmlns:p14="http://schemas.microsoft.com/office/powerpoint/2010/main" val="250937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1070110"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1070110" cy="369332"/>
              </a:xfrm>
              <a:prstGeom prst="rect">
                <a:avLst/>
              </a:prstGeom>
              <a:blipFill rotWithShape="1">
                <a:blip r:embed="rId3"/>
                <a:stretch>
                  <a:fillRect l="-114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4170904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86" name="TextBox 85"/>
          <p:cNvSpPr txBox="1"/>
          <p:nvPr/>
        </p:nvSpPr>
        <p:spPr>
          <a:xfrm>
            <a:off x="1076190" y="3431974"/>
            <a:ext cx="958192" cy="369332"/>
          </a:xfrm>
          <a:prstGeom prst="rect">
            <a:avLst/>
          </a:prstGeom>
          <a:noFill/>
        </p:spPr>
        <p:txBody>
          <a:bodyPr wrap="square" rtlCol="0">
            <a:spAutoFit/>
          </a:bodyPr>
          <a:lstStyle/>
          <a:p>
            <a:pPr algn="ctr"/>
            <a:r>
              <a:rPr lang="en-US" dirty="0"/>
              <a:t>[10,10]</a:t>
            </a:r>
          </a:p>
        </p:txBody>
      </p:sp>
    </p:spTree>
    <p:extLst>
      <p:ext uri="{BB962C8B-B14F-4D97-AF65-F5344CB8AC3E}">
        <p14:creationId xmlns:p14="http://schemas.microsoft.com/office/powerpoint/2010/main" val="145066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0" name="TextBox 89"/>
              <p:cNvSpPr txBox="1"/>
              <p:nvPr/>
            </p:nvSpPr>
            <p:spPr>
              <a:xfrm>
                <a:off x="2317024" y="2553269"/>
                <a:ext cx="121412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317024" y="2553269"/>
                <a:ext cx="1214122" cy="369332"/>
              </a:xfrm>
              <a:prstGeom prst="rect">
                <a:avLst/>
              </a:prstGeom>
              <a:blipFill rotWithShape="1">
                <a:blip r:embed="rId3"/>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431229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34</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0" name="TextBox 89"/>
              <p:cNvSpPr txBox="1"/>
              <p:nvPr/>
            </p:nvSpPr>
            <p:spPr>
              <a:xfrm>
                <a:off x="2252978" y="2555317"/>
                <a:ext cx="123890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8" y="2555317"/>
                <a:ext cx="1238902" cy="369332"/>
              </a:xfrm>
              <a:prstGeom prst="rect">
                <a:avLst/>
              </a:prstGeom>
              <a:blipFill rotWithShape="1">
                <a:blip r:embed="rId3"/>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52864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35</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7" y="2555317"/>
                <a:ext cx="1116217"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4"/>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18632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36</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r>
              <a:rPr lang="el-GR" dirty="0"/>
              <a:t>10</a:t>
            </a:r>
            <a:r>
              <a:rPr lang="en-US" dirty="0"/>
              <a:t>,10]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4122556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37</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r>
              <a:rPr lang="el-GR" dirty="0"/>
              <a:t>10</a:t>
            </a:r>
            <a:r>
              <a:rPr lang="en-US" dirty="0"/>
              <a:t>,10]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4"/>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382081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r>
              <a:rPr lang="el-GR" dirty="0"/>
              <a:t>10</a:t>
            </a:r>
            <a:r>
              <a:rPr lang="en-US" dirty="0"/>
              <a:t>,10]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4" name="TextBox 93"/>
              <p:cNvSpPr txBox="1">
                <a:spLocks noRot="1" noChangeAspect="1" noMove="1" noResize="1" noEditPoints="1" noAdjustHandles="1" noChangeArrowheads="1" noChangeShapeType="1" noTextEdit="1"/>
              </p:cNvSpPr>
              <p:nvPr/>
            </p:nvSpPr>
            <p:spPr>
              <a:xfrm>
                <a:off x="4747095" y="4437112"/>
                <a:ext cx="958192" cy="369332"/>
              </a:xfrm>
              <a:prstGeom prst="rect">
                <a:avLst/>
              </a:prstGeom>
              <a:blipFill rotWithShape="1">
                <a:blip r:embed="rId4"/>
                <a:stretch>
                  <a:fillRect l="-1274"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5"/>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485914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39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r>
              <a:rPr lang="el-GR" dirty="0"/>
              <a:t>10</a:t>
            </a:r>
            <a:r>
              <a:rPr lang="en-US" dirty="0"/>
              <a:t>,10]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5"/>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06288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Ορισμοί</a:t>
            </a:r>
            <a:endParaRPr lang="en-US" dirty="0"/>
          </a:p>
        </p:txBody>
      </p:sp>
      <p:sp>
        <p:nvSpPr>
          <p:cNvPr id="3" name="Content Placeholder 2"/>
          <p:cNvSpPr>
            <a:spLocks noGrp="1"/>
          </p:cNvSpPr>
          <p:nvPr>
            <p:ph idx="1"/>
          </p:nvPr>
        </p:nvSpPr>
        <p:spPr/>
        <p:txBody>
          <a:bodyPr/>
          <a:lstStyle/>
          <a:p>
            <a:r>
              <a:rPr lang="el-GR" dirty="0"/>
              <a:t>Θα θεωρήσουμε παιχνίδια με </a:t>
            </a:r>
            <a:r>
              <a:rPr lang="el-GR" b="1" dirty="0"/>
              <a:t>δύο παίκτες </a:t>
            </a:r>
            <a:r>
              <a:rPr lang="el-GR" dirty="0"/>
              <a:t>που θα τους ονομάσουμε </a:t>
            </a:r>
            <a:r>
              <a:rPr lang="el-GR" b="1" dirty="0"/>
              <a:t>ΜΑΧ</a:t>
            </a:r>
            <a:r>
              <a:rPr lang="el-GR" dirty="0"/>
              <a:t> και </a:t>
            </a:r>
            <a:r>
              <a:rPr lang="el-GR" b="1" dirty="0"/>
              <a:t>ΜΙΝ</a:t>
            </a:r>
            <a:r>
              <a:rPr lang="el-GR" dirty="0"/>
              <a:t> για λόγους που θα γίνουν σύντομα κατανοητοί.</a:t>
            </a:r>
          </a:p>
          <a:p>
            <a:r>
              <a:rPr lang="el-GR" b="1" dirty="0"/>
              <a:t>Ο ΜΑΧ παίζει πρώτος </a:t>
            </a:r>
            <a:r>
              <a:rPr lang="el-GR" dirty="0"/>
              <a:t>και μετά οι κινήσεις των παικτών εναλλάσσονται μέχρι το τέλος του παιχνιδιού.</a:t>
            </a:r>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a:t>
            </a:fld>
            <a:endParaRPr lang="en-US"/>
          </a:p>
        </p:txBody>
      </p:sp>
      <p:pic>
        <p:nvPicPr>
          <p:cNvPr id="1026" name="Picture 2" descr="C:\Manolis\manolis\courses\ai\lectures-in-greek\adversarial search\two play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215" y="4437112"/>
            <a:ext cx="2992701" cy="167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40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r>
              <a:rPr lang="el-GR" dirty="0"/>
              <a:t>10</a:t>
            </a:r>
            <a:r>
              <a:rPr lang="en-US" dirty="0"/>
              <a:t>,10]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5"/>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21423" y="3436620"/>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6" name="TextBox 95"/>
              <p:cNvSpPr txBox="1">
                <a:spLocks noRot="1" noChangeAspect="1" noMove="1" noResize="1" noEditPoints="1" noAdjustHandles="1" noChangeArrowheads="1" noChangeShapeType="1" noTextEdit="1"/>
              </p:cNvSpPr>
              <p:nvPr/>
            </p:nvSpPr>
            <p:spPr>
              <a:xfrm>
                <a:off x="6221423" y="3436620"/>
                <a:ext cx="1097012" cy="369332"/>
              </a:xfrm>
              <a:prstGeom prst="rect">
                <a:avLst/>
              </a:prstGeom>
              <a:blipFill rotWithShape="1">
                <a:blip r:embed="rId6"/>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868371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8" y="2555317"/>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12794" y="3455976"/>
                <a:ext cx="1213623" cy="369332"/>
              </a:xfrm>
              <a:prstGeom prst="rect">
                <a:avLst/>
              </a:prstGeom>
              <a:noFill/>
            </p:spPr>
            <p:txBody>
              <a:bodyPr wrap="square" rtlCol="0">
                <a:spAutoFit/>
              </a:bodyPr>
              <a:lstStyle/>
              <a:p>
                <a:pPr algn="ctr"/>
                <a:r>
                  <a:rPr lang="en-US" dirty="0"/>
                  <a:t>[5,</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6" name="TextBox 95"/>
              <p:cNvSpPr txBox="1">
                <a:spLocks noRot="1" noChangeAspect="1" noMove="1" noResize="1" noEditPoints="1" noAdjustHandles="1" noChangeArrowheads="1" noChangeShapeType="1" noTextEdit="1"/>
              </p:cNvSpPr>
              <p:nvPr/>
            </p:nvSpPr>
            <p:spPr>
              <a:xfrm>
                <a:off x="6212794" y="3455976"/>
                <a:ext cx="1213623" cy="369332"/>
              </a:xfrm>
              <a:prstGeom prst="rect">
                <a:avLst/>
              </a:prstGeom>
              <a:blipFill rotWithShape="1">
                <a:blip r:embed="rId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969421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8" y="2555317"/>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p:sp>
        <p:nvSpPr>
          <p:cNvPr id="96" name="TextBox 95"/>
          <p:cNvSpPr txBox="1"/>
          <p:nvPr/>
        </p:nvSpPr>
        <p:spPr>
          <a:xfrm>
            <a:off x="5269991" y="341285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803832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8" y="2555317"/>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p:sp>
        <p:nvSpPr>
          <p:cNvPr id="96" name="TextBox 95"/>
          <p:cNvSpPr txBox="1"/>
          <p:nvPr/>
        </p:nvSpPr>
        <p:spPr>
          <a:xfrm>
            <a:off x="5269991" y="341285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7" name="TextBox 96"/>
              <p:cNvSpPr txBox="1"/>
              <p:nvPr/>
            </p:nvSpPr>
            <p:spPr>
              <a:xfrm>
                <a:off x="6285803" y="2579914"/>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6285803" y="2579914"/>
                <a:ext cx="958192" cy="369332"/>
              </a:xfrm>
              <a:prstGeom prst="rect">
                <a:avLst/>
              </a:prstGeom>
              <a:blipFill rotWithShape="1">
                <a:blip r:embed="rId7"/>
                <a:stretch>
                  <a:fillRect l="-637" t="-8197" r="-6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311168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44</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419601" y="4459745"/>
            <a:ext cx="958192" cy="369332"/>
          </a:xfrm>
          <a:prstGeom prst="rect">
            <a:avLst/>
          </a:prstGeom>
          <a:noFill/>
        </p:spPr>
        <p:txBody>
          <a:bodyPr wrap="square" rtlCol="0">
            <a:spAutoFit/>
          </a:bodyPr>
          <a:lstStyle/>
          <a:p>
            <a:pPr algn="ctr"/>
            <a:r>
              <a:rPr lang="en-US" dirty="0"/>
              <a:t>[10,10]</a:t>
            </a:r>
          </a:p>
        </p:txBody>
      </p:sp>
      <p:sp>
        <p:nvSpPr>
          <p:cNvPr id="146" name="TextBox 145"/>
          <p:cNvSpPr txBox="1"/>
          <p:nvPr/>
        </p:nvSpPr>
        <p:spPr>
          <a:xfrm>
            <a:off x="2719366" y="4483781"/>
            <a:ext cx="958192" cy="369332"/>
          </a:xfrm>
          <a:prstGeom prst="rect">
            <a:avLst/>
          </a:prstGeom>
          <a:noFill/>
        </p:spPr>
        <p:txBody>
          <a:bodyPr wrap="square" rtlCol="0">
            <a:spAutoFit/>
          </a:bodyPr>
          <a:lstStyle/>
          <a:p>
            <a:pPr algn="ctr"/>
            <a:r>
              <a:rPr lang="en-US" dirty="0"/>
              <a:t>[14,14]</a:t>
            </a:r>
          </a:p>
        </p:txBody>
      </p:sp>
      <p:sp>
        <p:nvSpPr>
          <p:cNvPr id="88" name="TextBox 87"/>
          <p:cNvSpPr txBox="1"/>
          <p:nvPr/>
        </p:nvSpPr>
        <p:spPr>
          <a:xfrm>
            <a:off x="1067299" y="3431974"/>
            <a:ext cx="958192" cy="369332"/>
          </a:xfrm>
          <a:prstGeom prst="rect">
            <a:avLst/>
          </a:prstGeom>
          <a:noFill/>
        </p:spPr>
        <p:txBody>
          <a:bodyPr wrap="square" rtlCol="0">
            <a:spAutoFit/>
          </a:bodyPr>
          <a:lstStyle/>
          <a:p>
            <a:pPr algn="ctr"/>
            <a:r>
              <a:rPr lang="en-US" dirty="0"/>
              <a:t>[10,10]</a:t>
            </a:r>
          </a:p>
        </p:txBody>
      </p:sp>
      <p:sp>
        <p:nvSpPr>
          <p:cNvPr id="90" name="TextBox 89"/>
          <p:cNvSpPr txBox="1"/>
          <p:nvPr/>
        </p:nvSpPr>
        <p:spPr>
          <a:xfrm>
            <a:off x="2252978" y="2555317"/>
            <a:ext cx="958192" cy="369332"/>
          </a:xfrm>
          <a:prstGeom prst="rect">
            <a:avLst/>
          </a:prstGeom>
          <a:noFill/>
        </p:spPr>
        <p:txBody>
          <a:bodyPr wrap="square" rtlCol="0">
            <a:spAutoFit/>
          </a:bodyPr>
          <a:lstStyle/>
          <a:p>
            <a:pPr algn="ctr"/>
            <a:r>
              <a:rPr lang="en-US" dirty="0"/>
              <a:t>[10,10]</a:t>
            </a:r>
          </a:p>
        </p:txBody>
      </p:sp>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p:sp>
        <p:nvSpPr>
          <p:cNvPr id="94" name="TextBox 93"/>
          <p:cNvSpPr txBox="1"/>
          <p:nvPr/>
        </p:nvSpPr>
        <p:spPr>
          <a:xfrm>
            <a:off x="4747095" y="443711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p:sp>
        <p:nvSpPr>
          <p:cNvPr id="96" name="TextBox 95"/>
          <p:cNvSpPr txBox="1"/>
          <p:nvPr/>
        </p:nvSpPr>
        <p:spPr>
          <a:xfrm>
            <a:off x="5269991" y="3412852"/>
            <a:ext cx="958192" cy="369332"/>
          </a:xfrm>
          <a:prstGeom prst="rect">
            <a:avLst/>
          </a:prstGeom>
          <a:noFill/>
        </p:spPr>
        <p:txBody>
          <a:bodyPr wrap="square" rtlCol="0">
            <a:spAutoFit/>
          </a:bodyPr>
          <a:lstStyle/>
          <a:p>
            <a:pPr algn="ctr"/>
            <a:r>
              <a:rPr lang="en-US" dirty="0"/>
              <a:t>[5</a:t>
            </a:r>
            <a:r>
              <a:rPr lang="el-GR" dirty="0"/>
              <a:t>,5</a:t>
            </a:r>
            <a:r>
              <a:rPr lang="en-US" dirty="0"/>
              <a:t>]</a:t>
            </a:r>
          </a:p>
        </p:txBody>
      </p:sp>
      <mc:AlternateContent xmlns:mc="http://schemas.openxmlformats.org/markup-compatibility/2006" xmlns:a14="http://schemas.microsoft.com/office/drawing/2010/main">
        <mc:Choice Requires="a14">
          <p:sp>
            <p:nvSpPr>
              <p:cNvPr id="97" name="TextBox 96"/>
              <p:cNvSpPr txBox="1"/>
              <p:nvPr/>
            </p:nvSpPr>
            <p:spPr>
              <a:xfrm>
                <a:off x="6285803" y="2579914"/>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6285803" y="2579914"/>
                <a:ext cx="958192" cy="369332"/>
              </a:xfrm>
              <a:prstGeom prst="rect">
                <a:avLst/>
              </a:prstGeom>
              <a:blipFill rotWithShape="1">
                <a:blip r:embed="rId7"/>
                <a:stretch>
                  <a:fillRect l="-637" t="-8197" r="-637" b="-24590"/>
                </a:stretch>
              </a:blipFill>
            </p:spPr>
            <p:txBody>
              <a:bodyPr/>
              <a:lstStyle/>
              <a:p>
                <a:r>
                  <a:rPr lang="en-US">
                    <a:noFill/>
                  </a:rPr>
                  <a:t> </a:t>
                </a:r>
              </a:p>
            </p:txBody>
          </p:sp>
        </mc:Fallback>
      </mc:AlternateContent>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10</a:t>
            </a:r>
            <a:r>
              <a:rPr lang="en-US" dirty="0"/>
              <a:t>]</a:t>
            </a:r>
          </a:p>
        </p:txBody>
      </p:sp>
    </p:spTree>
    <p:extLst>
      <p:ext uri="{BB962C8B-B14F-4D97-AF65-F5344CB8AC3E}">
        <p14:creationId xmlns:p14="http://schemas.microsoft.com/office/powerpoint/2010/main" val="2178493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Κλάδεμα Άλφα-Βήτα: Η Γενική Περίπτωση</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45</a:t>
            </a:fld>
            <a:endParaRPr lang="en-US"/>
          </a:p>
        </p:txBody>
      </p:sp>
      <p:sp>
        <p:nvSpPr>
          <p:cNvPr id="7" name="Isosceles Triangle 6"/>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3671900" y="226903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2"/>
          </p:cNvCxnSpPr>
          <p:nvPr/>
        </p:nvCxnSpPr>
        <p:spPr>
          <a:xfrm flipH="1">
            <a:off x="4103947" y="1988840"/>
            <a:ext cx="324037" cy="282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63888" y="2624316"/>
            <a:ext cx="324036" cy="30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923" y="2619810"/>
            <a:ext cx="378042" cy="37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4"/>
          </p:cNvCxnSpPr>
          <p:nvPr/>
        </p:nvCxnSpPr>
        <p:spPr>
          <a:xfrm>
            <a:off x="4788024" y="1988840"/>
            <a:ext cx="318015" cy="280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lowchart: Merge 25"/>
          <p:cNvSpPr/>
          <p:nvPr/>
        </p:nvSpPr>
        <p:spPr>
          <a:xfrm>
            <a:off x="5106039" y="227422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5004048" y="2624316"/>
            <a:ext cx="338870" cy="30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98404" y="2647655"/>
            <a:ext cx="333469" cy="303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5217520" y="2492640"/>
            <a:ext cx="209234" cy="1938992"/>
          </a:xfrm>
          <a:prstGeom prst="rect">
            <a:avLst/>
          </a:prstGeom>
          <a:noFill/>
        </p:spPr>
        <p:txBody>
          <a:bodyPr wrap="square" rtlCol="0">
            <a:spAutoFit/>
          </a:bodyPr>
          <a:lstStyle/>
          <a:p>
            <a:r>
              <a:rPr lang="en-US" sz="4000" dirty="0"/>
              <a:t>.</a:t>
            </a:r>
          </a:p>
          <a:p>
            <a:r>
              <a:rPr lang="en-US" sz="4000" dirty="0"/>
              <a:t>.</a:t>
            </a:r>
          </a:p>
          <a:p>
            <a:r>
              <a:rPr lang="en-US" sz="4000" dirty="0"/>
              <a:t>.</a:t>
            </a:r>
          </a:p>
        </p:txBody>
      </p:sp>
      <p:sp>
        <p:nvSpPr>
          <p:cNvPr id="39" name="Isosceles Triangle 38"/>
          <p:cNvSpPr/>
          <p:nvPr/>
        </p:nvSpPr>
        <p:spPr>
          <a:xfrm>
            <a:off x="5211960" y="443163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4893483" y="4795492"/>
            <a:ext cx="324037" cy="282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72000" y="4797508"/>
            <a:ext cx="318015" cy="280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lowchart: Merge 41"/>
          <p:cNvSpPr/>
          <p:nvPr/>
        </p:nvSpPr>
        <p:spPr>
          <a:xfrm>
            <a:off x="5890015" y="507770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5757756" y="5451133"/>
            <a:ext cx="338870" cy="30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06038" y="5451133"/>
            <a:ext cx="166734" cy="151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06038" y="5451133"/>
            <a:ext cx="0" cy="447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5962022" y="5011007"/>
            <a:ext cx="360040" cy="369332"/>
          </a:xfrm>
          <a:prstGeom prst="rect">
            <a:avLst/>
          </a:prstGeom>
          <a:noFill/>
        </p:spPr>
        <p:txBody>
          <a:bodyPr wrap="square" rtlCol="0">
            <a:spAutoFit/>
          </a:bodyPr>
          <a:lstStyle/>
          <a:p>
            <a:r>
              <a:rPr lang="en-US" dirty="0"/>
              <a:t>n</a:t>
            </a:r>
          </a:p>
        </p:txBody>
      </p:sp>
      <p:sp>
        <p:nvSpPr>
          <p:cNvPr id="49" name="TextBox 48"/>
          <p:cNvSpPr txBox="1"/>
          <p:nvPr/>
        </p:nvSpPr>
        <p:spPr>
          <a:xfrm>
            <a:off x="3707903" y="2178465"/>
            <a:ext cx="360040" cy="369332"/>
          </a:xfrm>
          <a:prstGeom prst="rect">
            <a:avLst/>
          </a:prstGeom>
          <a:noFill/>
        </p:spPr>
        <p:txBody>
          <a:bodyPr wrap="square" rtlCol="0">
            <a:spAutoFit/>
          </a:bodyPr>
          <a:lstStyle/>
          <a:p>
            <a:r>
              <a:rPr lang="en-US" dirty="0"/>
              <a:t>m</a:t>
            </a:r>
          </a:p>
        </p:txBody>
      </p:sp>
      <p:sp>
        <p:nvSpPr>
          <p:cNvPr id="2057" name="TextBox 2056"/>
          <p:cNvSpPr txBox="1"/>
          <p:nvPr/>
        </p:nvSpPr>
        <p:spPr>
          <a:xfrm>
            <a:off x="2082168" y="1619508"/>
            <a:ext cx="792088" cy="369332"/>
          </a:xfrm>
          <a:prstGeom prst="rect">
            <a:avLst/>
          </a:prstGeom>
          <a:noFill/>
        </p:spPr>
        <p:txBody>
          <a:bodyPr wrap="square" rtlCol="0">
            <a:spAutoFit/>
          </a:bodyPr>
          <a:lstStyle/>
          <a:p>
            <a:r>
              <a:rPr lang="en-US" dirty="0"/>
              <a:t>MAX</a:t>
            </a:r>
          </a:p>
        </p:txBody>
      </p:sp>
      <p:sp>
        <p:nvSpPr>
          <p:cNvPr id="51" name="TextBox 50"/>
          <p:cNvSpPr txBox="1"/>
          <p:nvPr/>
        </p:nvSpPr>
        <p:spPr>
          <a:xfrm>
            <a:off x="2132112" y="2299062"/>
            <a:ext cx="792088" cy="369332"/>
          </a:xfrm>
          <a:prstGeom prst="rect">
            <a:avLst/>
          </a:prstGeom>
          <a:noFill/>
        </p:spPr>
        <p:txBody>
          <a:bodyPr wrap="square" rtlCol="0">
            <a:spAutoFit/>
          </a:bodyPr>
          <a:lstStyle/>
          <a:p>
            <a:r>
              <a:rPr lang="en-US" dirty="0"/>
              <a:t>MIN</a:t>
            </a:r>
          </a:p>
        </p:txBody>
      </p:sp>
      <p:sp>
        <p:nvSpPr>
          <p:cNvPr id="52" name="TextBox 51"/>
          <p:cNvSpPr txBox="1"/>
          <p:nvPr/>
        </p:nvSpPr>
        <p:spPr>
          <a:xfrm flipH="1">
            <a:off x="2318922" y="2483348"/>
            <a:ext cx="209234" cy="1938992"/>
          </a:xfrm>
          <a:prstGeom prst="rect">
            <a:avLst/>
          </a:prstGeom>
          <a:noFill/>
        </p:spPr>
        <p:txBody>
          <a:bodyPr wrap="square" rtlCol="0">
            <a:spAutoFit/>
          </a:bodyPr>
          <a:lstStyle/>
          <a:p>
            <a:r>
              <a:rPr lang="en-US" sz="4000" dirty="0"/>
              <a:t>.</a:t>
            </a:r>
          </a:p>
          <a:p>
            <a:r>
              <a:rPr lang="en-US" sz="4000" dirty="0"/>
              <a:t>.</a:t>
            </a:r>
          </a:p>
          <a:p>
            <a:r>
              <a:rPr lang="en-US" sz="4000" dirty="0"/>
              <a:t>.</a:t>
            </a:r>
          </a:p>
        </p:txBody>
      </p:sp>
      <p:sp>
        <p:nvSpPr>
          <p:cNvPr id="53" name="TextBox 52"/>
          <p:cNvSpPr txBox="1"/>
          <p:nvPr/>
        </p:nvSpPr>
        <p:spPr>
          <a:xfrm>
            <a:off x="2132112" y="4422340"/>
            <a:ext cx="792088" cy="369332"/>
          </a:xfrm>
          <a:prstGeom prst="rect">
            <a:avLst/>
          </a:prstGeom>
          <a:noFill/>
        </p:spPr>
        <p:txBody>
          <a:bodyPr wrap="square" rtlCol="0">
            <a:spAutoFit/>
          </a:bodyPr>
          <a:lstStyle/>
          <a:p>
            <a:r>
              <a:rPr lang="en-US" dirty="0"/>
              <a:t>MAX</a:t>
            </a:r>
          </a:p>
        </p:txBody>
      </p:sp>
      <p:sp>
        <p:nvSpPr>
          <p:cNvPr id="54" name="TextBox 53"/>
          <p:cNvSpPr txBox="1"/>
          <p:nvPr/>
        </p:nvSpPr>
        <p:spPr>
          <a:xfrm>
            <a:off x="2132112" y="5072583"/>
            <a:ext cx="792088" cy="369332"/>
          </a:xfrm>
          <a:prstGeom prst="rect">
            <a:avLst/>
          </a:prstGeom>
          <a:noFill/>
        </p:spPr>
        <p:txBody>
          <a:bodyPr wrap="square" rtlCol="0">
            <a:spAutoFit/>
          </a:bodyPr>
          <a:lstStyle/>
          <a:p>
            <a:r>
              <a:rPr lang="en-US" dirty="0"/>
              <a:t>MIN</a:t>
            </a:r>
          </a:p>
        </p:txBody>
      </p:sp>
    </p:spTree>
    <p:extLst>
      <p:ext uri="{BB962C8B-B14F-4D97-AF65-F5344CB8AC3E}">
        <p14:creationId xmlns:p14="http://schemas.microsoft.com/office/powerpoint/2010/main" val="1334440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Γενική Περίπτωση για τον </a:t>
            </a:r>
            <a:r>
              <a:rPr lang="en-US" dirty="0"/>
              <a:t>MIN</a:t>
            </a:r>
          </a:p>
        </p:txBody>
      </p:sp>
      <p:sp>
        <p:nvSpPr>
          <p:cNvPr id="3" name="Content Placeholder 2"/>
          <p:cNvSpPr>
            <a:spLocks noGrp="1"/>
          </p:cNvSpPr>
          <p:nvPr>
            <p:ph idx="1"/>
          </p:nvPr>
        </p:nvSpPr>
        <p:spPr/>
        <p:txBody>
          <a:bodyPr>
            <a:normAutofit fontScale="77500" lnSpcReduction="20000"/>
          </a:bodyPr>
          <a:lstStyle/>
          <a:p>
            <a:r>
              <a:rPr lang="el-GR" dirty="0"/>
              <a:t>Ας υποθέσουμε ότι υπολογίζουμε την τιμή ΜΙΝ σε κάποιο κόμβο </a:t>
            </a:r>
            <a:r>
              <a:rPr lang="en-US" dirty="0"/>
              <a:t>n.</a:t>
            </a:r>
          </a:p>
          <a:p>
            <a:r>
              <a:rPr lang="el-GR" dirty="0"/>
              <a:t>Εξετάζουμε όλα τα παιδιά του </a:t>
            </a:r>
            <a:r>
              <a:rPr lang="en-US" dirty="0"/>
              <a:t>n </a:t>
            </a:r>
            <a:r>
              <a:rPr lang="el-GR" dirty="0"/>
              <a:t>το ένα μετά το άλλο.</a:t>
            </a:r>
          </a:p>
          <a:p>
            <a:r>
              <a:rPr lang="el-GR" dirty="0"/>
              <a:t>Η εκτίμηση της τιμής ΜΙΝ ελαττώνεται καθώς προχωράμε.</a:t>
            </a:r>
          </a:p>
          <a:p>
            <a:r>
              <a:rPr lang="el-GR" dirty="0"/>
              <a:t>Ποιος ενδιαφέρεται για την τιμή του </a:t>
            </a:r>
            <a:r>
              <a:rPr lang="en-US" dirty="0"/>
              <a:t>n</a:t>
            </a:r>
            <a:r>
              <a:rPr lang="el-GR" dirty="0"/>
              <a:t>; Ο ΜΑΧ!</a:t>
            </a:r>
          </a:p>
          <a:p>
            <a:r>
              <a:rPr lang="el-GR" dirty="0"/>
              <a:t>Έστω α η μικρότερη τιμή που μπορεί να πάρει ο ΜΑΧ σε οποιοδήποτε σημείο επιλογής του τωρινού μονοπατιού από την ρίζα (π.χ., στο </a:t>
            </a:r>
            <a:r>
              <a:rPr lang="en-US" dirty="0"/>
              <a:t>m).</a:t>
            </a:r>
            <a:endParaRPr lang="el-GR" dirty="0"/>
          </a:p>
          <a:p>
            <a:r>
              <a:rPr lang="el-GR" dirty="0"/>
              <a:t>Αν η τιμή του </a:t>
            </a:r>
            <a:r>
              <a:rPr lang="en-US" dirty="0"/>
              <a:t>n </a:t>
            </a:r>
            <a:r>
              <a:rPr lang="el-GR" dirty="0"/>
              <a:t>γίνει μικρότερη από το α, </a:t>
            </a:r>
            <a:r>
              <a:rPr lang="el-GR" b="1" dirty="0"/>
              <a:t>μπορούμε να σταματήσουμε να εξετάζουμε τα επόμενα παιδιά του </a:t>
            </a:r>
            <a:r>
              <a:rPr lang="en-US" b="1" dirty="0"/>
              <a:t>n </a:t>
            </a:r>
            <a:r>
              <a:rPr lang="en-US" dirty="0"/>
              <a:t>(</a:t>
            </a:r>
            <a:r>
              <a:rPr lang="el-GR" dirty="0"/>
              <a:t>η τιμή του </a:t>
            </a:r>
            <a:r>
              <a:rPr lang="en-US" dirty="0"/>
              <a:t>n </a:t>
            </a:r>
            <a:r>
              <a:rPr lang="el-GR" dirty="0"/>
              <a:t>είναι ήδη χαμηλή και δεν θα φτάσουμε εκεί στο πραγματικό παιχνίδι).</a:t>
            </a:r>
          </a:p>
          <a:p>
            <a:r>
              <a:rPr lang="el-GR" dirty="0"/>
              <a:t>Η γενική περίπτωση για τον ΜΑΧ είναι συμμετρική.</a:t>
            </a:r>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46</a:t>
            </a:fld>
            <a:endParaRPr lang="en-US"/>
          </a:p>
        </p:txBody>
      </p:sp>
    </p:spTree>
    <p:extLst>
      <p:ext uri="{BB962C8B-B14F-4D97-AF65-F5344CB8AC3E}">
        <p14:creationId xmlns:p14="http://schemas.microsoft.com/office/powerpoint/2010/main" val="168386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Παράμετροι α και β</a:t>
            </a:r>
            <a:endParaRPr lang="en-US" dirty="0"/>
          </a:p>
        </p:txBody>
      </p:sp>
      <p:sp>
        <p:nvSpPr>
          <p:cNvPr id="3" name="Content Placeholder 2"/>
          <p:cNvSpPr>
            <a:spLocks noGrp="1"/>
          </p:cNvSpPr>
          <p:nvPr>
            <p:ph idx="1"/>
          </p:nvPr>
        </p:nvSpPr>
        <p:spPr/>
        <p:txBody>
          <a:bodyPr>
            <a:normAutofit fontScale="70000" lnSpcReduction="20000"/>
          </a:bodyPr>
          <a:lstStyle/>
          <a:p>
            <a:r>
              <a:rPr lang="el-GR" dirty="0"/>
              <a:t>Το </a:t>
            </a:r>
            <a:r>
              <a:rPr lang="el-GR" b="1" dirty="0"/>
              <a:t>κλάδεμα άλφα-βήτα </a:t>
            </a:r>
            <a:r>
              <a:rPr lang="el-GR" dirty="0"/>
              <a:t>παίρνει το όνομα του από τις δύο παρακάτω παραμέτρους που προσδιορίζουν φράγματα για τις τιμές χρησιμότητας που αντιγράφονται κατά μήκος μιας διαδρομής στο δένδρο παιχνιδιού:</a:t>
            </a:r>
          </a:p>
          <a:p>
            <a:pPr lvl="1"/>
            <a:r>
              <a:rPr lang="el-GR" b="1" dirty="0"/>
              <a:t>α</a:t>
            </a:r>
            <a:r>
              <a:rPr lang="el-GR" dirty="0"/>
              <a:t>: η τιμή της καλύτερης επιλογής για τον ΜΑΧ (η </a:t>
            </a:r>
            <a:r>
              <a:rPr lang="el-GR" b="1" dirty="0"/>
              <a:t>μεγαλύτερη</a:t>
            </a:r>
            <a:r>
              <a:rPr lang="el-GR" dirty="0"/>
              <a:t> τιμή) που έχουμε βρει μέχρι στιγμής σε οποιοδήποτε κόμβο κατά μήκος της διαδρομής.</a:t>
            </a:r>
          </a:p>
          <a:p>
            <a:pPr lvl="1"/>
            <a:r>
              <a:rPr lang="el-GR" b="1" dirty="0"/>
              <a:t>β</a:t>
            </a:r>
            <a:r>
              <a:rPr lang="el-GR" dirty="0"/>
              <a:t>: η τιμή της καλύτερης επιλογής για τον ΜΙΝ (η </a:t>
            </a:r>
            <a:r>
              <a:rPr lang="el-GR" b="1" dirty="0"/>
              <a:t>μικρότερη</a:t>
            </a:r>
            <a:r>
              <a:rPr lang="el-GR" dirty="0"/>
              <a:t> τιμή) που έχουμε βρει μέχρι στιγμής σε οποιοδήποτε κόμβο κατά μήκος της διαδρομής.</a:t>
            </a:r>
          </a:p>
          <a:p>
            <a:r>
              <a:rPr lang="el-GR" dirty="0"/>
              <a:t>Η αναζήτηση άλφα-βήτα ενημερώνει τις τιμές των α και β καθώς προχωρά, και κλαδεύει τα υπόλοιπα κλαδιά σε ένα κόμβο (δηλαδή τερματίζει την αναδρομική κλήση) μόλις γίνει γνωστό ότι η τιμή του τρέχοντος κόμβου είναι χειρότερη από την τρέχουσα τιμή των α και β για τον ΜΑΧ και τον ΜΙΝ αντίστοιχα.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47</a:t>
            </a:fld>
            <a:endParaRPr lang="en-US"/>
          </a:p>
        </p:txBody>
      </p:sp>
      <p:pic>
        <p:nvPicPr>
          <p:cNvPr id="1026" name="Picture 2" descr="C:\Manolis\manolis\courses\ai\lectures-in-greek\adversarial search\alpha-bet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191" y="188640"/>
            <a:ext cx="1448718" cy="144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1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Αλγόριθμος Αναζήτησης Άλφα-Βήτα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z="2400" b="1" dirty="0"/>
                  <a:t>function</a:t>
                </a:r>
                <a:r>
                  <a:rPr lang="en-US" sz="2400" dirty="0"/>
                  <a:t> </a:t>
                </a:r>
                <a:r>
                  <a:rPr lang="en-US" sz="2400" cap="small" dirty="0"/>
                  <a:t>Alpha-</a:t>
                </a:r>
                <a:r>
                  <a:rPr lang="el-GR" sz="2400" cap="small" dirty="0"/>
                  <a:t>Β</a:t>
                </a:r>
                <a:r>
                  <a:rPr lang="en-US" sz="2400" cap="small" dirty="0"/>
                  <a:t>eta-Search</a:t>
                </a:r>
                <a:r>
                  <a:rPr lang="en-US" sz="2400" dirty="0"/>
                  <a:t>(</a:t>
                </a:r>
                <a14:m>
                  <m:oMath xmlns:m="http://schemas.openxmlformats.org/officeDocument/2006/math">
                    <m:r>
                      <a:rPr lang="en-US" sz="2400" b="0" i="1" smtClean="0">
                        <a:latin typeface="Cambria Math"/>
                      </a:rPr>
                      <m:t>𝑠𝑡𝑎𝑡𝑒</m:t>
                    </m:r>
                  </m:oMath>
                </a14:m>
                <a:r>
                  <a:rPr lang="en-US" sz="2400" dirty="0"/>
                  <a:t>) </a:t>
                </a:r>
                <a:r>
                  <a:rPr lang="en-US" sz="2400" b="1" dirty="0"/>
                  <a:t>returns</a:t>
                </a:r>
                <a:r>
                  <a:rPr lang="en-US" sz="2400" dirty="0"/>
                  <a:t> an action</a:t>
                </a:r>
              </a:p>
              <a:p>
                <a:pPr marL="0" indent="0">
                  <a:buNone/>
                </a:pPr>
                <a:r>
                  <a:rPr lang="en-US" sz="2400" dirty="0"/>
                  <a:t>   </a:t>
                </a:r>
                <a14:m>
                  <m:oMath xmlns:m="http://schemas.openxmlformats.org/officeDocument/2006/math">
                    <m:r>
                      <a:rPr lang="en-US" sz="2400" i="1">
                        <a:latin typeface="Cambria Math"/>
                      </a:rPr>
                      <m:t>𝑣</m:t>
                    </m:r>
                    <m:r>
                      <a:rPr lang="en-US" sz="2400" i="1">
                        <a:latin typeface="Cambria Math"/>
                        <a:ea typeface="Cambria Math"/>
                      </a:rPr>
                      <m:t>←</m:t>
                    </m:r>
                  </m:oMath>
                </a14:m>
                <a:r>
                  <a:rPr lang="en-US" sz="2400" cap="small" dirty="0"/>
                  <a:t>Max-Value</a:t>
                </a:r>
                <a:r>
                  <a:rPr lang="en-US" sz="2400" dirty="0"/>
                  <a:t>(</a:t>
                </a:r>
                <a14:m>
                  <m:oMath xmlns:m="http://schemas.openxmlformats.org/officeDocument/2006/math">
                    <m:r>
                      <a:rPr lang="en-US" sz="2400" i="1">
                        <a:latin typeface="Cambria Math"/>
                      </a:rPr>
                      <m:t>𝑠</m:t>
                    </m:r>
                    <m:r>
                      <a:rPr lang="en-US" sz="2400" b="0" i="1" smtClean="0">
                        <a:latin typeface="Cambria Math"/>
                      </a:rPr>
                      <m:t>𝑡𝑎𝑡𝑒</m:t>
                    </m:r>
                    <m:r>
                      <a:rPr lang="en-US" sz="2400" b="0" i="1" smtClean="0">
                        <a:latin typeface="Cambria Math"/>
                      </a:rPr>
                      <m:t>,−∞,+∞</m:t>
                    </m:r>
                  </m:oMath>
                </a14:m>
                <a:r>
                  <a:rPr lang="en-US" sz="2400" dirty="0"/>
                  <a:t>)</a:t>
                </a:r>
              </a:p>
              <a:p>
                <a:pPr marL="0" indent="0">
                  <a:buNone/>
                </a:pPr>
                <a:r>
                  <a:rPr lang="en-US" sz="2400" dirty="0"/>
                  <a:t>   </a:t>
                </a:r>
                <a:r>
                  <a:rPr lang="en-US" sz="2400" b="1" dirty="0"/>
                  <a:t>return</a:t>
                </a:r>
                <a:r>
                  <a:rPr lang="en-US" sz="2400" dirty="0"/>
                  <a:t> the </a:t>
                </a:r>
                <a14:m>
                  <m:oMath xmlns:m="http://schemas.openxmlformats.org/officeDocument/2006/math">
                    <m:r>
                      <a:rPr lang="en-US" sz="2400" b="0" i="1" smtClean="0">
                        <a:latin typeface="Cambria Math"/>
                      </a:rPr>
                      <m:t>𝑎𝑐𝑡𝑖𝑜𝑛</m:t>
                    </m:r>
                  </m:oMath>
                </a14:m>
                <a:r>
                  <a:rPr lang="en-US" sz="2400" dirty="0"/>
                  <a:t> in </a:t>
                </a:r>
                <a:r>
                  <a:rPr lang="en-US" sz="2400" cap="small" dirty="0"/>
                  <a:t>Actions</a:t>
                </a:r>
                <a:r>
                  <a:rPr lang="en-US" sz="2400" dirty="0"/>
                  <a:t>(</a:t>
                </a:r>
                <a14:m>
                  <m:oMath xmlns:m="http://schemas.openxmlformats.org/officeDocument/2006/math">
                    <m:r>
                      <a:rPr lang="en-US" sz="2400" b="0" i="1" smtClean="0">
                        <a:latin typeface="Cambria Math"/>
                      </a:rPr>
                      <m:t>𝑠𝑡𝑎𝑡𝑒</m:t>
                    </m:r>
                  </m:oMath>
                </a14:m>
                <a:r>
                  <a:rPr lang="en-US" sz="2400" dirty="0"/>
                  <a:t>) with value </a:t>
                </a:r>
                <a14:m>
                  <m:oMath xmlns:m="http://schemas.openxmlformats.org/officeDocument/2006/math">
                    <m:r>
                      <a:rPr lang="en-US" sz="2400" b="0" i="1" smtClean="0">
                        <a:latin typeface="Cambria Math"/>
                      </a:rPr>
                      <m:t>𝑣</m:t>
                    </m:r>
                  </m:oMath>
                </a14:m>
                <a:endParaRPr lang="en-US" sz="2400" b="0" dirty="0"/>
              </a:p>
              <a:p>
                <a:pPr marL="0" indent="0">
                  <a:buNone/>
                </a:pPr>
                <a:endParaRPr lang="en-US" sz="2400" dirty="0"/>
              </a:p>
              <a:p>
                <a:pPr marL="0" indent="0">
                  <a:buNone/>
                </a:pPr>
                <a:r>
                  <a:rPr lang="en-US" sz="2400" b="1" dirty="0"/>
                  <a:t>function</a:t>
                </a:r>
                <a:r>
                  <a:rPr lang="en-US" sz="2400" dirty="0"/>
                  <a:t> </a:t>
                </a:r>
                <a:r>
                  <a:rPr lang="en-US" sz="2400" cap="small" dirty="0"/>
                  <a:t>Max-Value</a:t>
                </a:r>
                <a:r>
                  <a:rPr lang="en-US" sz="2400" dirty="0"/>
                  <a:t>(</a:t>
                </a:r>
                <a14:m>
                  <m:oMath xmlns:m="http://schemas.openxmlformats.org/officeDocument/2006/math">
                    <m:r>
                      <a:rPr lang="en-US" sz="2400" b="0" i="1" smtClean="0">
                        <a:latin typeface="Cambria Math"/>
                      </a:rPr>
                      <m:t>𝑠𝑡𝑎𝑡𝑒</m:t>
                    </m:r>
                    <m:r>
                      <a:rPr lang="el-GR" sz="2400" b="0" i="0" smtClean="0">
                        <a:latin typeface="Cambria Math"/>
                      </a:rPr>
                      <m:t>,</m:t>
                    </m:r>
                    <m:r>
                      <a:rPr lang="el-GR" sz="2400" b="0" i="1" smtClean="0">
                        <a:latin typeface="Cambria Math"/>
                      </a:rPr>
                      <m:t>𝛼</m:t>
                    </m:r>
                    <m:r>
                      <a:rPr lang="el-GR" sz="2400" b="0" i="1" smtClean="0">
                        <a:latin typeface="Cambria Math"/>
                      </a:rPr>
                      <m:t>,</m:t>
                    </m:r>
                    <m:r>
                      <a:rPr lang="el-GR" sz="2400" b="0" i="1" smtClean="0">
                        <a:latin typeface="Cambria Math"/>
                      </a:rPr>
                      <m:t>𝛽</m:t>
                    </m:r>
                  </m:oMath>
                </a14:m>
                <a:r>
                  <a:rPr lang="en-US" sz="2400" dirty="0"/>
                  <a:t>) </a:t>
                </a:r>
                <a:r>
                  <a:rPr lang="en-US" sz="2400" b="1" dirty="0"/>
                  <a:t>returns</a:t>
                </a:r>
                <a:r>
                  <a:rPr lang="en-US" sz="2400" dirty="0"/>
                  <a:t> a utility value</a:t>
                </a:r>
              </a:p>
              <a:p>
                <a:pPr marL="0" indent="0">
                  <a:buNone/>
                </a:pPr>
                <a:r>
                  <a:rPr lang="en-US" sz="2400" dirty="0"/>
                  <a:t>   </a:t>
                </a:r>
                <a:r>
                  <a:rPr lang="en-US" sz="2400" b="1" dirty="0"/>
                  <a:t>if</a:t>
                </a:r>
                <a:r>
                  <a:rPr lang="en-US" sz="2400" dirty="0"/>
                  <a:t> </a:t>
                </a:r>
                <a:r>
                  <a:rPr lang="en-US" sz="2400" cap="small" dirty="0"/>
                  <a:t>Terminal-Test</a:t>
                </a:r>
                <a:r>
                  <a:rPr lang="en-US" sz="2400" dirty="0"/>
                  <a:t>(</a:t>
                </a:r>
                <a14:m>
                  <m:oMath xmlns:m="http://schemas.openxmlformats.org/officeDocument/2006/math">
                    <m:r>
                      <a:rPr lang="en-US" sz="2400" i="1">
                        <a:latin typeface="Cambria Math"/>
                      </a:rPr>
                      <m:t>𝑠𝑡𝑎𝑡𝑒</m:t>
                    </m:r>
                  </m:oMath>
                </a14:m>
                <a:r>
                  <a:rPr lang="en-US" sz="2400" dirty="0"/>
                  <a:t>) then </a:t>
                </a:r>
                <a:r>
                  <a:rPr lang="en-US" sz="2400" b="1" dirty="0"/>
                  <a:t>return</a:t>
                </a:r>
                <a:r>
                  <a:rPr lang="en-US" sz="2400" dirty="0"/>
                  <a:t> </a:t>
                </a:r>
                <a:r>
                  <a:rPr lang="en-US" sz="2400" cap="small" dirty="0"/>
                  <a:t>Utility</a:t>
                </a:r>
                <a:r>
                  <a:rPr lang="en-US" sz="2400" dirty="0"/>
                  <a:t>(</a:t>
                </a:r>
                <a14:m>
                  <m:oMath xmlns:m="http://schemas.openxmlformats.org/officeDocument/2006/math">
                    <m:r>
                      <a:rPr lang="en-US" sz="2400" i="1">
                        <a:latin typeface="Cambria Math"/>
                      </a:rPr>
                      <m:t>𝑠𝑡𝑎𝑡𝑒</m:t>
                    </m:r>
                  </m:oMath>
                </a14:m>
                <a:r>
                  <a:rPr lang="en-US" sz="2400" dirty="0"/>
                  <a:t>)</a:t>
                </a:r>
              </a:p>
              <a:p>
                <a:pPr marL="0" indent="0">
                  <a:buNone/>
                </a:pPr>
                <a:r>
                  <a:rPr lang="en-US" sz="2400" dirty="0"/>
                  <a:t>   </a:t>
                </a:r>
                <a14:m>
                  <m:oMath xmlns:m="http://schemas.openxmlformats.org/officeDocument/2006/math">
                    <m:r>
                      <a:rPr lang="en-US" sz="2400" b="0" i="1" smtClean="0">
                        <a:latin typeface="Cambria Math"/>
                        <a:ea typeface="Cambria Math"/>
                      </a:rPr>
                      <m:t>𝑣</m:t>
                    </m:r>
                    <m:r>
                      <a:rPr lang="en-US" sz="2400" b="0" i="1" smtClean="0">
                        <a:latin typeface="Cambria Math"/>
                        <a:ea typeface="Cambria Math"/>
                      </a:rPr>
                      <m:t>←−∞</m:t>
                    </m:r>
                  </m:oMath>
                </a14:m>
                <a:endParaRPr lang="en-US" sz="2400" b="0" dirty="0">
                  <a:ea typeface="Cambria Math"/>
                </a:endParaRPr>
              </a:p>
              <a:p>
                <a:pPr marL="0" indent="0">
                  <a:buNone/>
                </a:pPr>
                <a:r>
                  <a:rPr lang="en-US" sz="2400" dirty="0"/>
                  <a:t>   </a:t>
                </a:r>
                <a:r>
                  <a:rPr lang="en-US" sz="2400" b="1" dirty="0"/>
                  <a:t>for each </a:t>
                </a:r>
                <a14:m>
                  <m:oMath xmlns:m="http://schemas.openxmlformats.org/officeDocument/2006/math">
                    <m:r>
                      <a:rPr lang="en-US" sz="2400" b="0" i="1" smtClean="0">
                        <a:latin typeface="Cambria Math"/>
                      </a:rPr>
                      <m:t>𝑎</m:t>
                    </m:r>
                  </m:oMath>
                </a14:m>
                <a:r>
                  <a:rPr lang="en-US" sz="2400" dirty="0"/>
                  <a:t> </a:t>
                </a:r>
                <a:r>
                  <a:rPr lang="en-US" sz="2400" b="1" dirty="0"/>
                  <a:t>in</a:t>
                </a:r>
                <a:r>
                  <a:rPr lang="en-US" sz="2400" dirty="0"/>
                  <a:t> </a:t>
                </a:r>
                <a:r>
                  <a:rPr lang="en-US" sz="2400" cap="small" dirty="0"/>
                  <a:t>Actions</a:t>
                </a:r>
                <a:r>
                  <a:rPr lang="en-US" sz="2400" dirty="0"/>
                  <a:t>(</a:t>
                </a:r>
                <a14:m>
                  <m:oMath xmlns:m="http://schemas.openxmlformats.org/officeDocument/2006/math">
                    <m:r>
                      <a:rPr lang="en-US" sz="2400" i="1">
                        <a:latin typeface="Cambria Math"/>
                      </a:rPr>
                      <m:t>𝑠𝑡𝑎𝑡𝑒</m:t>
                    </m:r>
                  </m:oMath>
                </a14:m>
                <a:r>
                  <a:rPr lang="en-US" sz="2400" dirty="0"/>
                  <a:t>) </a:t>
                </a:r>
                <a:r>
                  <a:rPr lang="en-US" sz="2400" b="1" dirty="0"/>
                  <a:t>do</a:t>
                </a:r>
              </a:p>
              <a:p>
                <a:pPr marL="0" indent="0">
                  <a:buNone/>
                </a:pPr>
                <a:r>
                  <a:rPr lang="en-US" sz="2400" dirty="0"/>
                  <a:t>      </a:t>
                </a:r>
                <a14:m>
                  <m:oMath xmlns:m="http://schemas.openxmlformats.org/officeDocument/2006/math">
                    <m:r>
                      <a:rPr lang="en-US" sz="2400" b="0" i="1" smtClean="0">
                        <a:latin typeface="Cambria Math"/>
                      </a:rPr>
                      <m:t>𝑣</m:t>
                    </m:r>
                    <m:r>
                      <a:rPr lang="en-US" sz="2400" b="0" i="1" smtClean="0">
                        <a:latin typeface="Cambria Math"/>
                        <a:ea typeface="Cambria Math"/>
                      </a:rPr>
                      <m:t>←</m:t>
                    </m:r>
                  </m:oMath>
                </a14:m>
                <a:r>
                  <a:rPr lang="en-US" sz="2400" cap="small" dirty="0"/>
                  <a:t>Max</a:t>
                </a:r>
                <a:r>
                  <a:rPr lang="en-US" sz="2400" dirty="0"/>
                  <a:t>(</a:t>
                </a:r>
                <a14:m>
                  <m:oMath xmlns:m="http://schemas.openxmlformats.org/officeDocument/2006/math">
                    <m:r>
                      <a:rPr lang="en-US" sz="2400" i="1">
                        <a:latin typeface="Cambria Math"/>
                      </a:rPr>
                      <m:t>𝑣</m:t>
                    </m:r>
                  </m:oMath>
                </a14:m>
                <a:r>
                  <a:rPr lang="en-US" sz="2400" dirty="0"/>
                  <a:t>,</a:t>
                </a:r>
                <a:r>
                  <a:rPr lang="en-US" sz="2400" cap="small" dirty="0"/>
                  <a:t>Min-Value</a:t>
                </a:r>
                <a:r>
                  <a:rPr lang="en-US" sz="2400" dirty="0"/>
                  <a:t>(</a:t>
                </a:r>
                <a:r>
                  <a:rPr lang="en-US" sz="2400" cap="small" dirty="0"/>
                  <a:t>Result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𝑎</m:t>
                    </m:r>
                  </m:oMath>
                </a14:m>
                <a:r>
                  <a:rPr lang="en-US" sz="2400" dirty="0"/>
                  <a:t>)</a:t>
                </a:r>
                <a:r>
                  <a:rPr lang="el-GR" sz="2400" dirty="0"/>
                  <a:t>,</a:t>
                </a:r>
                <a14:m>
                  <m:oMath xmlns:m="http://schemas.openxmlformats.org/officeDocument/2006/math">
                    <m:r>
                      <a:rPr lang="el-GR" sz="2400" b="0" i="1" dirty="0" smtClean="0">
                        <a:latin typeface="Cambria Math"/>
                      </a:rPr>
                      <m:t>𝛼</m:t>
                    </m:r>
                    <m:r>
                      <a:rPr lang="el-GR" sz="2400" b="0" i="1" dirty="0" smtClean="0">
                        <a:latin typeface="Cambria Math"/>
                      </a:rPr>
                      <m:t>,</m:t>
                    </m:r>
                    <m:r>
                      <a:rPr lang="el-GR" sz="2400" b="0" i="1" dirty="0" smtClean="0">
                        <a:latin typeface="Cambria Math"/>
                      </a:rPr>
                      <m:t>𝛽</m:t>
                    </m:r>
                  </m:oMath>
                </a14:m>
                <a:r>
                  <a:rPr lang="en-US" sz="2400" dirty="0"/>
                  <a:t>))</a:t>
                </a:r>
                <a:endParaRPr lang="el-GR" sz="2400" dirty="0"/>
              </a:p>
              <a:p>
                <a:pPr marL="0" indent="0">
                  <a:buNone/>
                </a:pPr>
                <a:r>
                  <a:rPr lang="el-GR" sz="2400" dirty="0"/>
                  <a:t>      </a:t>
                </a:r>
                <a:r>
                  <a:rPr lang="en-US" sz="2400" b="1" dirty="0"/>
                  <a:t>if</a:t>
                </a:r>
                <a:r>
                  <a:rPr lang="en-US" sz="2400" dirty="0"/>
                  <a:t> </a:t>
                </a:r>
                <a14:m>
                  <m:oMath xmlns:m="http://schemas.openxmlformats.org/officeDocument/2006/math">
                    <m:r>
                      <a:rPr lang="en-US" sz="2400" b="0" i="1" smtClean="0">
                        <a:latin typeface="Cambria Math"/>
                      </a:rPr>
                      <m:t>𝑣</m:t>
                    </m:r>
                    <m:r>
                      <a:rPr lang="en-US" sz="2400" b="0" i="1" smtClean="0">
                        <a:latin typeface="Cambria Math"/>
                        <a:ea typeface="Cambria Math"/>
                      </a:rPr>
                      <m:t>≥</m:t>
                    </m:r>
                    <m:r>
                      <a:rPr lang="el-GR" sz="2400" b="0" i="1" smtClean="0">
                        <a:latin typeface="Cambria Math"/>
                        <a:ea typeface="Cambria Math"/>
                      </a:rPr>
                      <m:t>𝛽</m:t>
                    </m:r>
                  </m:oMath>
                </a14:m>
                <a:r>
                  <a:rPr lang="el-GR" sz="2400" dirty="0"/>
                  <a:t> </a:t>
                </a:r>
                <a:r>
                  <a:rPr lang="en-US" sz="2400" b="1" dirty="0"/>
                  <a:t>then</a:t>
                </a: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r>
                  <a:rPr lang="en-US" sz="2400" dirty="0"/>
                  <a:t>      </a:t>
                </a:r>
                <a14:m>
                  <m:oMath xmlns:m="http://schemas.openxmlformats.org/officeDocument/2006/math">
                    <m:r>
                      <a:rPr lang="el-GR" sz="2400" b="0" i="1" smtClean="0">
                        <a:latin typeface="Cambria Math"/>
                      </a:rPr>
                      <m:t>𝛼</m:t>
                    </m:r>
                    <m:r>
                      <a:rPr lang="el-GR" sz="2400" b="0" i="1" smtClean="0">
                        <a:latin typeface="Cambria Math"/>
                        <a:ea typeface="Cambria Math"/>
                      </a:rPr>
                      <m:t>←</m:t>
                    </m:r>
                  </m:oMath>
                </a14:m>
                <a:r>
                  <a:rPr lang="en-US" sz="2400" cap="small" dirty="0"/>
                  <a:t>Max</a:t>
                </a:r>
                <a:r>
                  <a:rPr lang="en-US" sz="2400" dirty="0"/>
                  <a:t>(</a:t>
                </a:r>
                <a14:m>
                  <m:oMath xmlns:m="http://schemas.openxmlformats.org/officeDocument/2006/math">
                    <m:r>
                      <a:rPr lang="el-GR" sz="2400" b="0" i="1" smtClean="0">
                        <a:latin typeface="Cambria Math"/>
                      </a:rPr>
                      <m:t>𝛼</m:t>
                    </m:r>
                    <m:r>
                      <a:rPr lang="el-GR" sz="2400" b="0" i="1" smtClean="0">
                        <a:latin typeface="Cambria Math"/>
                      </a:rPr>
                      <m:t>,</m:t>
                    </m:r>
                    <m:r>
                      <a:rPr lang="en-US" sz="2400" b="0" i="1" smtClean="0">
                        <a:latin typeface="Cambria Math"/>
                      </a:rPr>
                      <m:t>𝑣</m:t>
                    </m:r>
                    <m:r>
                      <a:rPr lang="el-GR" sz="2400" b="0" i="1" smtClean="0">
                        <a:latin typeface="Cambria Math"/>
                      </a:rPr>
                      <m:t>)</m:t>
                    </m:r>
                  </m:oMath>
                </a14:m>
                <a:endParaRPr lang="en-US" sz="2400" dirty="0"/>
              </a:p>
              <a:p>
                <a:pPr marL="0" indent="0">
                  <a:buNone/>
                </a:pP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482" b="-94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48</a:t>
            </a:fld>
            <a:endParaRPr lang="en-US"/>
          </a:p>
        </p:txBody>
      </p:sp>
    </p:spTree>
    <p:extLst>
      <p:ext uri="{BB962C8B-B14F-4D97-AF65-F5344CB8AC3E}">
        <p14:creationId xmlns:p14="http://schemas.microsoft.com/office/powerpoint/2010/main" val="853645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Αλγόριθμος Αναζήτησης Άλφα-Βήτα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function</a:t>
                </a:r>
                <a:r>
                  <a:rPr lang="en-US" sz="2400" dirty="0"/>
                  <a:t> </a:t>
                </a:r>
                <a:r>
                  <a:rPr lang="en-US" sz="2400" cap="small" dirty="0"/>
                  <a:t>Min-Value</a:t>
                </a:r>
                <a:r>
                  <a:rPr lang="en-US" sz="2400" dirty="0"/>
                  <a:t>(</a:t>
                </a:r>
                <a14:m>
                  <m:oMath xmlns:m="http://schemas.openxmlformats.org/officeDocument/2006/math">
                    <m:r>
                      <a:rPr lang="en-US" sz="2400" b="0" i="1" smtClean="0">
                        <a:latin typeface="Cambria Math"/>
                      </a:rPr>
                      <m:t>𝑠𝑡𝑎𝑡𝑒</m:t>
                    </m:r>
                    <m:r>
                      <a:rPr lang="el-GR" sz="2400" b="0" i="0" smtClean="0">
                        <a:latin typeface="Cambria Math"/>
                      </a:rPr>
                      <m:t>,</m:t>
                    </m:r>
                    <m:r>
                      <a:rPr lang="el-GR" sz="2400" i="1">
                        <a:latin typeface="Cambria Math"/>
                      </a:rPr>
                      <m:t>𝛼</m:t>
                    </m:r>
                    <m:r>
                      <a:rPr lang="el-GR" sz="2400" i="1">
                        <a:latin typeface="Cambria Math"/>
                      </a:rPr>
                      <m:t>,</m:t>
                    </m:r>
                    <m:r>
                      <a:rPr lang="el-GR" sz="2400" i="1">
                        <a:latin typeface="Cambria Math"/>
                      </a:rPr>
                      <m:t>𝛽</m:t>
                    </m:r>
                  </m:oMath>
                </a14:m>
                <a:r>
                  <a:rPr lang="en-US" sz="2400" dirty="0"/>
                  <a:t>) </a:t>
                </a:r>
                <a:r>
                  <a:rPr lang="en-US" sz="2400" b="1" dirty="0"/>
                  <a:t>returns</a:t>
                </a:r>
                <a:r>
                  <a:rPr lang="en-US" sz="2400" dirty="0"/>
                  <a:t> a utility value</a:t>
                </a:r>
              </a:p>
              <a:p>
                <a:pPr marL="0" indent="0">
                  <a:buNone/>
                </a:pPr>
                <a:r>
                  <a:rPr lang="en-US" sz="2400" dirty="0"/>
                  <a:t>   </a:t>
                </a:r>
                <a:r>
                  <a:rPr lang="en-US" sz="2400" b="1" dirty="0"/>
                  <a:t>if</a:t>
                </a:r>
                <a:r>
                  <a:rPr lang="en-US" sz="2400" dirty="0"/>
                  <a:t> </a:t>
                </a:r>
                <a:r>
                  <a:rPr lang="en-US" sz="2400" cap="small" dirty="0"/>
                  <a:t>Terminal-Test</a:t>
                </a:r>
                <a:r>
                  <a:rPr lang="en-US" sz="2400" dirty="0"/>
                  <a:t>(</a:t>
                </a:r>
                <a14:m>
                  <m:oMath xmlns:m="http://schemas.openxmlformats.org/officeDocument/2006/math">
                    <m:r>
                      <a:rPr lang="en-US" sz="2400" i="1">
                        <a:latin typeface="Cambria Math"/>
                      </a:rPr>
                      <m:t>𝑠𝑡𝑎𝑡𝑒</m:t>
                    </m:r>
                  </m:oMath>
                </a14:m>
                <a:r>
                  <a:rPr lang="en-US" sz="2400" dirty="0"/>
                  <a:t>) then </a:t>
                </a:r>
                <a:r>
                  <a:rPr lang="en-US" sz="2400" b="1" dirty="0"/>
                  <a:t>return</a:t>
                </a:r>
                <a:r>
                  <a:rPr lang="en-US" sz="2400" dirty="0"/>
                  <a:t> </a:t>
                </a:r>
                <a:r>
                  <a:rPr lang="en-US" sz="2400" cap="small" dirty="0"/>
                  <a:t>Utility</a:t>
                </a:r>
                <a:r>
                  <a:rPr lang="en-US" sz="2400" dirty="0"/>
                  <a:t>(</a:t>
                </a:r>
                <a14:m>
                  <m:oMath xmlns:m="http://schemas.openxmlformats.org/officeDocument/2006/math">
                    <m:r>
                      <a:rPr lang="en-US" sz="2400" i="1">
                        <a:latin typeface="Cambria Math"/>
                      </a:rPr>
                      <m:t>𝑠𝑡𝑎𝑡𝑒</m:t>
                    </m:r>
                  </m:oMath>
                </a14:m>
                <a:r>
                  <a:rPr lang="en-US" sz="2400" dirty="0"/>
                  <a:t>)</a:t>
                </a:r>
              </a:p>
              <a:p>
                <a:pPr marL="0" indent="0">
                  <a:buNone/>
                </a:pPr>
                <a:r>
                  <a:rPr lang="en-US" sz="2400" dirty="0"/>
                  <a:t>   </a:t>
                </a:r>
                <a14:m>
                  <m:oMath xmlns:m="http://schemas.openxmlformats.org/officeDocument/2006/math">
                    <m:r>
                      <a:rPr lang="en-US" sz="2400" b="0" i="1" smtClean="0">
                        <a:latin typeface="Cambria Math"/>
                        <a:ea typeface="Cambria Math"/>
                      </a:rPr>
                      <m:t>𝑣</m:t>
                    </m:r>
                    <m:r>
                      <a:rPr lang="en-US" sz="2400" b="0" i="1" smtClean="0">
                        <a:latin typeface="Cambria Math"/>
                        <a:ea typeface="Cambria Math"/>
                      </a:rPr>
                      <m:t>←+∞</m:t>
                    </m:r>
                  </m:oMath>
                </a14:m>
                <a:endParaRPr lang="en-US" sz="2400" b="0" dirty="0">
                  <a:ea typeface="Cambria Math"/>
                </a:endParaRPr>
              </a:p>
              <a:p>
                <a:pPr marL="0" indent="0">
                  <a:buNone/>
                </a:pPr>
                <a:r>
                  <a:rPr lang="en-US" sz="2400" dirty="0"/>
                  <a:t>   </a:t>
                </a:r>
                <a:r>
                  <a:rPr lang="en-US" sz="2400" b="1" dirty="0"/>
                  <a:t>for each </a:t>
                </a:r>
                <a14:m>
                  <m:oMath xmlns:m="http://schemas.openxmlformats.org/officeDocument/2006/math">
                    <m:r>
                      <a:rPr lang="en-US" sz="2400" b="0" i="1" smtClean="0">
                        <a:latin typeface="Cambria Math"/>
                      </a:rPr>
                      <m:t>𝑎</m:t>
                    </m:r>
                  </m:oMath>
                </a14:m>
                <a:r>
                  <a:rPr lang="en-US" sz="2400" dirty="0"/>
                  <a:t> </a:t>
                </a:r>
                <a:r>
                  <a:rPr lang="en-US" sz="2400" b="1" dirty="0"/>
                  <a:t>in</a:t>
                </a:r>
                <a:r>
                  <a:rPr lang="en-US" sz="2400" dirty="0"/>
                  <a:t> </a:t>
                </a:r>
                <a:r>
                  <a:rPr lang="en-US" sz="2400" cap="small" dirty="0"/>
                  <a:t>Actions</a:t>
                </a:r>
                <a:r>
                  <a:rPr lang="en-US" sz="2400" dirty="0"/>
                  <a:t>(</a:t>
                </a:r>
                <a14:m>
                  <m:oMath xmlns:m="http://schemas.openxmlformats.org/officeDocument/2006/math">
                    <m:r>
                      <a:rPr lang="en-US" sz="2400" i="1">
                        <a:latin typeface="Cambria Math"/>
                      </a:rPr>
                      <m:t>𝑠𝑡𝑎𝑡𝑒</m:t>
                    </m:r>
                  </m:oMath>
                </a14:m>
                <a:r>
                  <a:rPr lang="en-US" sz="2400" dirty="0"/>
                  <a:t>) </a:t>
                </a:r>
                <a:r>
                  <a:rPr lang="en-US" sz="2400" b="1" dirty="0"/>
                  <a:t>do</a:t>
                </a:r>
              </a:p>
              <a:p>
                <a:pPr marL="0" indent="0">
                  <a:buNone/>
                </a:pPr>
                <a:r>
                  <a:rPr lang="en-US" sz="2400" dirty="0"/>
                  <a:t>      </a:t>
                </a:r>
                <a14:m>
                  <m:oMath xmlns:m="http://schemas.openxmlformats.org/officeDocument/2006/math">
                    <m:r>
                      <a:rPr lang="en-US" sz="2400" b="0" i="1" smtClean="0">
                        <a:latin typeface="Cambria Math"/>
                      </a:rPr>
                      <m:t>𝑣</m:t>
                    </m:r>
                    <m:r>
                      <a:rPr lang="en-US" sz="2400" b="0" i="1" smtClean="0">
                        <a:latin typeface="Cambria Math"/>
                        <a:ea typeface="Cambria Math"/>
                      </a:rPr>
                      <m:t>←</m:t>
                    </m:r>
                  </m:oMath>
                </a14:m>
                <a:r>
                  <a:rPr lang="en-US" sz="2400" cap="small" dirty="0"/>
                  <a:t>Min</a:t>
                </a:r>
                <a:r>
                  <a:rPr lang="en-US" sz="2400" dirty="0"/>
                  <a:t>(</a:t>
                </a:r>
                <a14:m>
                  <m:oMath xmlns:m="http://schemas.openxmlformats.org/officeDocument/2006/math">
                    <m:r>
                      <a:rPr lang="en-US" sz="2400" i="1">
                        <a:latin typeface="Cambria Math"/>
                      </a:rPr>
                      <m:t>𝑣</m:t>
                    </m:r>
                  </m:oMath>
                </a14:m>
                <a:r>
                  <a:rPr lang="en-US" sz="2400" dirty="0"/>
                  <a:t>,</a:t>
                </a:r>
                <a:r>
                  <a:rPr lang="en-US" sz="2400" cap="small" dirty="0"/>
                  <a:t>Max-Value</a:t>
                </a:r>
                <a:r>
                  <a:rPr lang="en-US" sz="2400" dirty="0"/>
                  <a:t>(</a:t>
                </a:r>
                <a:r>
                  <a:rPr lang="en-US" sz="2400" cap="small" dirty="0"/>
                  <a:t>Result</a:t>
                </a:r>
                <a:r>
                  <a:rPr lang="en-US" sz="2400" dirty="0"/>
                  <a:t>(</a:t>
                </a:r>
                <a14:m>
                  <m:oMath xmlns:m="http://schemas.openxmlformats.org/officeDocument/2006/math">
                    <m:r>
                      <a:rPr lang="en-US" sz="2400" b="0" i="1" smtClean="0">
                        <a:latin typeface="Cambria Math"/>
                      </a:rPr>
                      <m:t>𝑠𝑡𝑎𝑡𝑒</m:t>
                    </m:r>
                    <m:r>
                      <a:rPr lang="en-US" sz="2400" b="0" i="1" smtClean="0">
                        <a:latin typeface="Cambria Math"/>
                      </a:rPr>
                      <m:t>,</m:t>
                    </m:r>
                    <m:r>
                      <a:rPr lang="en-US" sz="2400" b="0" i="1" smtClean="0">
                        <a:latin typeface="Cambria Math"/>
                      </a:rPr>
                      <m:t>𝑎</m:t>
                    </m:r>
                  </m:oMath>
                </a14:m>
                <a:r>
                  <a:rPr lang="en-US" sz="2400" dirty="0"/>
                  <a:t>)</a:t>
                </a:r>
                <a:r>
                  <a:rPr lang="el-GR" sz="2400" dirty="0"/>
                  <a:t>,</a:t>
                </a:r>
                <a14:m>
                  <m:oMath xmlns:m="http://schemas.openxmlformats.org/officeDocument/2006/math">
                    <m:r>
                      <a:rPr lang="en-US" sz="2400" b="0" i="0" dirty="0" smtClean="0">
                        <a:latin typeface="Cambria Math"/>
                      </a:rPr>
                      <m:t>  </m:t>
                    </m:r>
                    <m:r>
                      <a:rPr lang="el-GR" sz="2400" b="0" i="1" dirty="0" smtClean="0">
                        <a:latin typeface="Cambria Math"/>
                      </a:rPr>
                      <m:t>𝛼</m:t>
                    </m:r>
                    <m:r>
                      <a:rPr lang="el-GR" sz="2400" b="0" i="1" dirty="0" smtClean="0">
                        <a:latin typeface="Cambria Math"/>
                      </a:rPr>
                      <m:t>,</m:t>
                    </m:r>
                    <m:r>
                      <a:rPr lang="el-GR" sz="2400" b="0" i="1" dirty="0" smtClean="0">
                        <a:latin typeface="Cambria Math"/>
                      </a:rPr>
                      <m:t>𝛽</m:t>
                    </m:r>
                  </m:oMath>
                </a14:m>
                <a:r>
                  <a:rPr lang="en-US" sz="2400" dirty="0"/>
                  <a:t>))</a:t>
                </a:r>
                <a:endParaRPr lang="el-GR" sz="2400" dirty="0"/>
              </a:p>
              <a:p>
                <a:pPr marL="0" indent="0">
                  <a:buNone/>
                </a:pPr>
                <a:r>
                  <a:rPr lang="el-GR" sz="2400" dirty="0"/>
                  <a:t>      </a:t>
                </a:r>
                <a:r>
                  <a:rPr lang="en-US" sz="2400" b="1" dirty="0"/>
                  <a:t>if</a:t>
                </a:r>
                <a:r>
                  <a:rPr lang="en-US" sz="2400" dirty="0"/>
                  <a:t> </a:t>
                </a:r>
                <a14:m>
                  <m:oMath xmlns:m="http://schemas.openxmlformats.org/officeDocument/2006/math">
                    <m:r>
                      <a:rPr lang="en-US" sz="2400" b="0" i="1" smtClean="0">
                        <a:latin typeface="Cambria Math"/>
                      </a:rPr>
                      <m:t>𝑣</m:t>
                    </m:r>
                    <m:r>
                      <a:rPr lang="en-US" sz="2400" i="1">
                        <a:latin typeface="Cambria Math"/>
                        <a:ea typeface="Cambria Math"/>
                      </a:rPr>
                      <m:t>≤</m:t>
                    </m:r>
                    <m:r>
                      <a:rPr lang="el-GR" sz="2400" b="0" i="1" smtClean="0">
                        <a:latin typeface="Cambria Math"/>
                        <a:ea typeface="Cambria Math"/>
                      </a:rPr>
                      <m:t>𝛼</m:t>
                    </m:r>
                  </m:oMath>
                </a14:m>
                <a:r>
                  <a:rPr lang="el-GR" sz="2400" dirty="0"/>
                  <a:t> </a:t>
                </a:r>
                <a:r>
                  <a:rPr lang="en-US" sz="2400" b="1" dirty="0"/>
                  <a:t>then</a:t>
                </a: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r>
                  <a:rPr lang="en-US" sz="2400" dirty="0"/>
                  <a:t>      </a:t>
                </a:r>
                <a14:m>
                  <m:oMath xmlns:m="http://schemas.openxmlformats.org/officeDocument/2006/math">
                    <m:r>
                      <a:rPr lang="el-GR" sz="2400" b="0" i="1" smtClean="0">
                        <a:latin typeface="Cambria Math"/>
                        <a:ea typeface="Cambria Math"/>
                      </a:rPr>
                      <m:t>𝛽</m:t>
                    </m:r>
                    <m:r>
                      <a:rPr lang="el-GR" sz="2400" b="0" i="1" smtClean="0">
                        <a:latin typeface="Cambria Math"/>
                        <a:ea typeface="Cambria Math"/>
                      </a:rPr>
                      <m:t>←</m:t>
                    </m:r>
                  </m:oMath>
                </a14:m>
                <a:r>
                  <a:rPr lang="en-US" sz="2400" cap="small" dirty="0"/>
                  <a:t>Min</a:t>
                </a:r>
                <a:r>
                  <a:rPr lang="en-US" sz="2400" dirty="0"/>
                  <a:t>(</a:t>
                </a:r>
                <a14:m>
                  <m:oMath xmlns:m="http://schemas.openxmlformats.org/officeDocument/2006/math">
                    <m:r>
                      <a:rPr lang="el-GR" sz="2400" b="0" i="1" dirty="0" smtClean="0">
                        <a:latin typeface="Cambria Math"/>
                      </a:rPr>
                      <m:t>𝛽</m:t>
                    </m:r>
                    <m:r>
                      <a:rPr lang="el-GR" sz="2400" b="0" i="1" dirty="0" smtClean="0">
                        <a:latin typeface="Cambria Math"/>
                      </a:rPr>
                      <m:t>,</m:t>
                    </m:r>
                    <m:r>
                      <a:rPr lang="en-US" sz="2400" b="0" i="1" dirty="0" smtClean="0">
                        <a:latin typeface="Cambria Math"/>
                      </a:rPr>
                      <m:t>𝑣</m:t>
                    </m:r>
                  </m:oMath>
                </a14:m>
                <a:r>
                  <a:rPr lang="el-GR" sz="2400" dirty="0"/>
                  <a:t>)</a:t>
                </a:r>
                <a:endParaRPr lang="en-US" sz="2400" dirty="0"/>
              </a:p>
              <a:p>
                <a:pPr marL="0" indent="0">
                  <a:buNone/>
                </a:pPr>
                <a:r>
                  <a:rPr lang="en-US" sz="2400" dirty="0"/>
                  <a:t>   </a:t>
                </a:r>
                <a:r>
                  <a:rPr lang="en-US" sz="2400" b="1" dirty="0"/>
                  <a:t>return</a:t>
                </a:r>
                <a:r>
                  <a:rPr lang="en-US" sz="2400" dirty="0"/>
                  <a:t> </a:t>
                </a:r>
                <a14:m>
                  <m:oMath xmlns:m="http://schemas.openxmlformats.org/officeDocument/2006/math">
                    <m:r>
                      <a:rPr lang="en-US" sz="2400" i="1">
                        <a:latin typeface="Cambria Math"/>
                      </a:rPr>
                      <m:t>𝑣</m:t>
                    </m:r>
                  </m:oMath>
                </a14:m>
                <a:endParaRPr lang="en-US" sz="240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49</a:t>
            </a:fld>
            <a:endParaRPr lang="en-US"/>
          </a:p>
        </p:txBody>
      </p:sp>
    </p:spTree>
    <p:extLst>
      <p:ext uri="{BB962C8B-B14F-4D97-AF65-F5344CB8AC3E}">
        <p14:creationId xmlns:p14="http://schemas.microsoft.com/office/powerpoint/2010/main" val="315448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Ορισμοί</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l-GR" dirty="0"/>
                  <a:t>Ένα </a:t>
                </a:r>
                <a:r>
                  <a:rPr lang="el-GR" b="1" dirty="0"/>
                  <a:t>παιχνίδι</a:t>
                </a:r>
                <a:r>
                  <a:rPr lang="el-GR" dirty="0"/>
                  <a:t> ορίζεται τυπικά σαν ένα πρόβλημα αναζήτησης με τις παρακάτω συνιστώσες:</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0</m:t>
                        </m:r>
                      </m:sub>
                    </m:sSub>
                  </m:oMath>
                </a14:m>
                <a:r>
                  <a:rPr lang="en-US" dirty="0"/>
                  <a:t>: </a:t>
                </a:r>
                <a:r>
                  <a:rPr lang="el-GR" dirty="0"/>
                  <a:t>Η </a:t>
                </a:r>
                <a:r>
                  <a:rPr lang="el-GR" b="1" dirty="0"/>
                  <a:t>αρχική κατάσταση </a:t>
                </a:r>
                <a:r>
                  <a:rPr lang="el-GR" dirty="0"/>
                  <a:t>η οποία καθορίζει πως ξεκινάει το παιχνίδι.</a:t>
                </a:r>
              </a:p>
              <a:p>
                <a:pPr lvl="1"/>
                <a:r>
                  <a:rPr lang="en-US" cap="small" dirty="0"/>
                  <a:t>Player</a:t>
                </a:r>
                <a:r>
                  <a:rPr lang="en-US" dirty="0"/>
                  <a:t>(</a:t>
                </a:r>
                <a:r>
                  <a:rPr lang="en-US" i="1" dirty="0"/>
                  <a:t>s</a:t>
                </a:r>
                <a:r>
                  <a:rPr lang="en-US" dirty="0"/>
                  <a:t>): </a:t>
                </a:r>
                <a:r>
                  <a:rPr lang="el-GR" dirty="0"/>
                  <a:t>Ορίζει ποιος παίκτης παίζει σε κάθε κατάσταση.</a:t>
                </a:r>
              </a:p>
              <a:p>
                <a:pPr lvl="1"/>
                <a:r>
                  <a:rPr lang="en-US" cap="small" dirty="0"/>
                  <a:t>Actions</a:t>
                </a:r>
                <a:r>
                  <a:rPr lang="en-US" dirty="0"/>
                  <a:t>(</a:t>
                </a:r>
                <a:r>
                  <a:rPr lang="en-US" i="1" dirty="0"/>
                  <a:t>s</a:t>
                </a:r>
                <a:r>
                  <a:rPr lang="en-US" dirty="0"/>
                  <a:t>): </a:t>
                </a:r>
                <a:r>
                  <a:rPr lang="el-GR" dirty="0"/>
                  <a:t>Επιστρέφει το σύνολο των νόμιμων κινήσεων για κάθε κατάσταση.</a:t>
                </a:r>
              </a:p>
              <a:p>
                <a:pPr lvl="1"/>
                <a:r>
                  <a:rPr lang="en-US" cap="small" dirty="0"/>
                  <a:t>Result</a:t>
                </a:r>
                <a:r>
                  <a:rPr lang="en-US" dirty="0"/>
                  <a:t>(</a:t>
                </a:r>
                <a:r>
                  <a:rPr lang="en-US" i="1" dirty="0" err="1"/>
                  <a:t>s,a</a:t>
                </a:r>
                <a:r>
                  <a:rPr lang="en-US" dirty="0"/>
                  <a:t>): </a:t>
                </a:r>
                <a:r>
                  <a:rPr lang="el-GR" dirty="0"/>
                  <a:t>Ορίζει την κατάσταση που είναι το αποτέλεσμα κάθε κίνησης.</a:t>
                </a:r>
              </a:p>
              <a:p>
                <a:pPr lvl="1"/>
                <a:r>
                  <a:rPr lang="en-US" cap="small" dirty="0"/>
                  <a:t>Terminal-Test</a:t>
                </a:r>
                <a:r>
                  <a:rPr lang="en-US" dirty="0"/>
                  <a:t>(</a:t>
                </a:r>
                <a:r>
                  <a:rPr lang="en-US" i="1" dirty="0"/>
                  <a:t>s</a:t>
                </a:r>
                <a:r>
                  <a:rPr lang="en-US" dirty="0"/>
                  <a:t>): </a:t>
                </a:r>
                <a:r>
                  <a:rPr lang="el-GR" dirty="0"/>
                  <a:t>Ό έλεγχος τερματισμού που είναι αληθής για τις καταστάσεις στις οποίες το παιχνίδι τελειώνει (</a:t>
                </a:r>
                <a:r>
                  <a:rPr lang="el-GR" b="1" dirty="0"/>
                  <a:t>τερματικές καταστάσεις</a:t>
                </a:r>
                <a:r>
                  <a:rPr lang="el-GR" dirty="0"/>
                  <a:t>) αλλιώς είναι ψευδής.</a:t>
                </a:r>
              </a:p>
              <a:p>
                <a:pPr lvl="1"/>
                <a:r>
                  <a:rPr lang="en-US" cap="small" dirty="0"/>
                  <a:t>Utility</a:t>
                </a:r>
                <a:r>
                  <a:rPr lang="en-US" dirty="0"/>
                  <a:t>(</a:t>
                </a:r>
                <a:r>
                  <a:rPr lang="en-US" i="1" dirty="0" err="1"/>
                  <a:t>s,p</a:t>
                </a:r>
                <a:r>
                  <a:rPr lang="en-US" dirty="0"/>
                  <a:t>): </a:t>
                </a:r>
                <a:r>
                  <a:rPr lang="el-GR" dirty="0"/>
                  <a:t>Η </a:t>
                </a:r>
                <a:r>
                  <a:rPr lang="el-GR" b="1" dirty="0"/>
                  <a:t>συνάρτηση χρησιμότητας (</a:t>
                </a:r>
                <a:r>
                  <a:rPr lang="en-US" b="1" dirty="0"/>
                  <a:t>utility function) </a:t>
                </a:r>
                <a:r>
                  <a:rPr lang="el-GR" dirty="0"/>
                  <a:t>η οποία δίνει μια αριθμητική τιμή για κάθε παιχνίδι που τελειώνει στην κατάσταση </a:t>
                </a:r>
                <a:r>
                  <a:rPr lang="en-US" i="1" dirty="0"/>
                  <a:t>s</a:t>
                </a:r>
                <a:r>
                  <a:rPr lang="en-US" dirty="0"/>
                  <a:t> </a:t>
                </a:r>
                <a:r>
                  <a:rPr lang="el-GR" dirty="0"/>
                  <a:t>για τον παίκτη </a:t>
                </a:r>
                <a:r>
                  <a:rPr lang="en-US" i="1" dirty="0"/>
                  <a:t>p</a:t>
                </a:r>
                <a:r>
                  <a:rPr lang="en-US" dirty="0"/>
                  <a:t>.</a:t>
                </a:r>
                <a:endParaRPr lang="el-GR"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a:t>
            </a:fld>
            <a:endParaRPr lang="en-US"/>
          </a:p>
        </p:txBody>
      </p:sp>
    </p:spTree>
    <p:extLst>
      <p:ext uri="{BB962C8B-B14F-4D97-AF65-F5344CB8AC3E}">
        <p14:creationId xmlns:p14="http://schemas.microsoft.com/office/powerpoint/2010/main" val="18166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7" name="TextBox 146"/>
          <p:cNvSpPr txBox="1"/>
          <p:nvPr/>
        </p:nvSpPr>
        <p:spPr>
          <a:xfrm>
            <a:off x="6733563" y="351141"/>
            <a:ext cx="1999888" cy="1477328"/>
          </a:xfrm>
          <a:prstGeom prst="rect">
            <a:avLst/>
          </a:prstGeom>
          <a:noFill/>
        </p:spPr>
        <p:txBody>
          <a:bodyPr wrap="square" rtlCol="0">
            <a:spAutoFit/>
          </a:bodyPr>
          <a:lstStyle/>
          <a:p>
            <a:pPr algn="ctr"/>
            <a:r>
              <a:rPr lang="el-GR" b="1" dirty="0">
                <a:solidFill>
                  <a:srgbClr val="FF0000"/>
                </a:solidFill>
              </a:rPr>
              <a:t>Ποιο είναι το αποτέλεσμα του αλγόριθμου στο παρακάτω δένδρο;</a:t>
            </a:r>
            <a:endParaRPr lang="en-US" b="1" dirty="0">
              <a:solidFill>
                <a:srgbClr val="FF0000"/>
              </a:solidFill>
            </a:endParaRPr>
          </a:p>
        </p:txBody>
      </p:sp>
    </p:spTree>
    <p:extLst>
      <p:ext uri="{BB962C8B-B14F-4D97-AF65-F5344CB8AC3E}">
        <p14:creationId xmlns:p14="http://schemas.microsoft.com/office/powerpoint/2010/main" val="2273624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5" name="TextBox 144"/>
          <p:cNvSpPr txBox="1"/>
          <p:nvPr/>
        </p:nvSpPr>
        <p:spPr>
          <a:xfrm>
            <a:off x="229432" y="4416520"/>
            <a:ext cx="958192" cy="369332"/>
          </a:xfrm>
          <a:prstGeom prst="rect">
            <a:avLst/>
          </a:prstGeom>
          <a:noFill/>
        </p:spPr>
        <p:txBody>
          <a:bodyPr wrap="square" rtlCol="0">
            <a:spAutoFit/>
          </a:bodyPr>
          <a:lstStyle/>
          <a:p>
            <a:pPr algn="ctr"/>
            <a:r>
              <a:rPr lang="en-US" b="1" dirty="0"/>
              <a:t>10</a:t>
            </a:r>
          </a:p>
        </p:txBody>
      </p:sp>
    </p:spTree>
    <p:extLst>
      <p:ext uri="{BB962C8B-B14F-4D97-AF65-F5344CB8AC3E}">
        <p14:creationId xmlns:p14="http://schemas.microsoft.com/office/powerpoint/2010/main" val="1514218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5" name="TextBox 144"/>
          <p:cNvSpPr txBox="1"/>
          <p:nvPr/>
        </p:nvSpPr>
        <p:spPr>
          <a:xfrm>
            <a:off x="246438" y="4447441"/>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958192" cy="369332"/>
              </a:xfrm>
              <a:prstGeom prst="rect">
                <a:avLst/>
              </a:prstGeom>
              <a:noFill/>
            </p:spPr>
            <p:txBody>
              <a:bodyPr wrap="square" rtlCol="0">
                <a:spAutoFit/>
              </a:bodyPr>
              <a:lstStyle/>
              <a:p>
                <a:pPr algn="ctr"/>
                <a:r>
                  <a:rPr lang="en-US" dirty="0"/>
                  <a:t>[10,</a:t>
                </a:r>
                <a:r>
                  <a:rPr lang="el-GR" dirty="0"/>
                  <a:t>+</a:t>
                </a:r>
                <a14:m>
                  <m:oMath xmlns:m="http://schemas.openxmlformats.org/officeDocument/2006/math">
                    <m:r>
                      <a:rPr lang="el-GR" i="1" smtClean="0">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958192" cy="369332"/>
              </a:xfrm>
              <a:prstGeom prst="rect">
                <a:avLst/>
              </a:prstGeom>
              <a:blipFill rotWithShape="1">
                <a:blip r:embed="rId2"/>
                <a:stretch>
                  <a:fillRect l="-4459" t="-8197" r="-3185" b="-24590"/>
                </a:stretch>
              </a:blipFill>
            </p:spPr>
            <p:txBody>
              <a:bodyPr/>
              <a:lstStyle/>
              <a:p>
                <a:r>
                  <a:rPr lang="en-US">
                    <a:noFill/>
                  </a:rPr>
                  <a:t> </a:t>
                </a:r>
              </a:p>
            </p:txBody>
          </p:sp>
        </mc:Fallback>
      </mc:AlternateContent>
    </p:spTree>
    <p:extLst>
      <p:ext uri="{BB962C8B-B14F-4D97-AF65-F5344CB8AC3E}">
        <p14:creationId xmlns:p14="http://schemas.microsoft.com/office/powerpoint/2010/main" val="330235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5" name="TextBox 144"/>
          <p:cNvSpPr txBox="1"/>
          <p:nvPr/>
        </p:nvSpPr>
        <p:spPr>
          <a:xfrm>
            <a:off x="229432" y="4437112"/>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1070110"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1070110" cy="369332"/>
              </a:xfrm>
              <a:prstGeom prst="rect">
                <a:avLst/>
              </a:prstGeom>
              <a:blipFill rotWithShape="1">
                <a:blip r:embed="rId2"/>
                <a:stretch>
                  <a:fillRect l="-114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131424" y="3855080"/>
                <a:ext cx="1070110"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1131424" y="3855080"/>
                <a:ext cx="1070110"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1257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54</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229432" y="4459745"/>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1070110"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1070110" cy="369332"/>
              </a:xfrm>
              <a:prstGeom prst="rect">
                <a:avLst/>
              </a:prstGeom>
              <a:blipFill rotWithShape="1">
                <a:blip r:embed="rId3"/>
                <a:stretch>
                  <a:fillRect l="-114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1530411" y="4846981"/>
                <a:ext cx="1070110"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1530411" y="4846981"/>
                <a:ext cx="1070110"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165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55</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173558" y="526215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53578" y="4810539"/>
            <a:ext cx="201708" cy="451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mc:AlternateContent xmlns:mc="http://schemas.openxmlformats.org/markup-compatibility/2006" xmlns:a14="http://schemas.microsoft.com/office/drawing/2010/main">
        <mc:Choice Requires="a14">
          <p:sp>
            <p:nvSpPr>
              <p:cNvPr id="143" name="TextBox 142"/>
              <p:cNvSpPr txBox="1"/>
              <p:nvPr/>
            </p:nvSpPr>
            <p:spPr>
              <a:xfrm>
                <a:off x="1551750" y="4449489"/>
                <a:ext cx="958192" cy="369332"/>
              </a:xfrm>
              <a:prstGeom prst="rect">
                <a:avLst/>
              </a:prstGeom>
              <a:noFill/>
            </p:spPr>
            <p:txBody>
              <a:bodyPr wrap="square" rtlCol="0">
                <a:spAutoFit/>
              </a:bodyPr>
              <a:lstStyle/>
              <a:p>
                <a:pPr algn="ctr"/>
                <a:r>
                  <a:rPr lang="en-US" dirty="0"/>
                  <a:t>[</a:t>
                </a:r>
                <a14:m>
                  <m:oMath xmlns:m="http://schemas.openxmlformats.org/officeDocument/2006/math">
                    <m:r>
                      <a:rPr lang="en-US" b="0" i="1" smtClean="0">
                        <a:latin typeface="Cambria Math"/>
                      </a:rPr>
                      <m:t>−</m:t>
                    </m:r>
                    <m:r>
                      <a:rPr lang="en-US" b="0" i="1" smtClean="0">
                        <a:latin typeface="Cambria Math"/>
                        <a:ea typeface="Cambria Math"/>
                      </a:rPr>
                      <m:t>∞</m:t>
                    </m:r>
                  </m:oMath>
                </a14:m>
                <a:r>
                  <a:rPr lang="en-US" dirty="0"/>
                  <a:t>,9]</a:t>
                </a:r>
              </a:p>
            </p:txBody>
          </p:sp>
        </mc:Choice>
        <mc:Fallback xmlns="">
          <p:sp>
            <p:nvSpPr>
              <p:cNvPr id="143" name="TextBox 142"/>
              <p:cNvSpPr txBox="1">
                <a:spLocks noRot="1" noChangeAspect="1" noMove="1" noResize="1" noEditPoints="1" noAdjustHandles="1" noChangeArrowheads="1" noChangeShapeType="1" noTextEdit="1"/>
              </p:cNvSpPr>
              <p:nvPr/>
            </p:nvSpPr>
            <p:spPr>
              <a:xfrm>
                <a:off x="1551750" y="4449489"/>
                <a:ext cx="958192" cy="369332"/>
              </a:xfrm>
              <a:prstGeom prst="rect">
                <a:avLst/>
              </a:prstGeom>
              <a:blipFill rotWithShape="1">
                <a:blip r:embed="rId2"/>
                <a:stretch>
                  <a:fillRect l="-1274" t="-8333" b="-26667"/>
                </a:stretch>
              </a:blipFill>
            </p:spPr>
            <p:txBody>
              <a:bodyPr/>
              <a:lstStyle/>
              <a:p>
                <a:r>
                  <a:rPr lang="en-US">
                    <a:noFill/>
                  </a:rPr>
                  <a:t> </a:t>
                </a:r>
              </a:p>
            </p:txBody>
          </p:sp>
        </mc:Fallback>
      </mc:AlternateContent>
      <p:sp>
        <p:nvSpPr>
          <p:cNvPr id="145" name="TextBox 144"/>
          <p:cNvSpPr txBox="1"/>
          <p:nvPr/>
        </p:nvSpPr>
        <p:spPr>
          <a:xfrm>
            <a:off x="253591" y="4461793"/>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1070110"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1070110" cy="369332"/>
              </a:xfrm>
              <a:prstGeom prst="rect">
                <a:avLst/>
              </a:prstGeom>
              <a:blipFill rotWithShape="1">
                <a:blip r:embed="rId3"/>
                <a:stretch>
                  <a:fillRect l="-114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533598" y="4843904"/>
                <a:ext cx="1070110"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1533598" y="4843904"/>
                <a:ext cx="107011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84322" y="4842718"/>
                <a:ext cx="1070110" cy="369332"/>
              </a:xfrm>
              <a:prstGeom prst="rect">
                <a:avLst/>
              </a:prstGeom>
              <a:noFill/>
            </p:spPr>
            <p:txBody>
              <a:bodyPr wrap="square" rtlCol="0">
                <a:spAutoFit/>
              </a:bodyPr>
              <a:lstStyle/>
              <a:p>
                <a:pPr algn="ctr"/>
                <a:r>
                  <a:rPr lang="el-GR" dirty="0"/>
                  <a:t> </a:t>
                </a:r>
                <a14:m>
                  <m:oMath xmlns:m="http://schemas.openxmlformats.org/officeDocument/2006/math">
                    <m:r>
                      <a:rPr lang="el-GR" b="0" i="0" smtClean="0">
                        <a:solidFill>
                          <a:srgbClr val="C00000"/>
                        </a:solidFill>
                        <a:latin typeface="Cambria Math"/>
                        <a:ea typeface="Cambria Math"/>
                      </a:rPr>
                      <m:t>9</m:t>
                    </m:r>
                    <m:r>
                      <a:rPr lang="el-GR" b="0" i="1" smtClean="0">
                        <a:solidFill>
                          <a:srgbClr val="C00000"/>
                        </a:solidFill>
                        <a:latin typeface="Cambria Math"/>
                        <a:ea typeface="Cambria Math"/>
                      </a:rPr>
                      <m:t>≤10</m:t>
                    </m:r>
                  </m:oMath>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384322" y="4842718"/>
                <a:ext cx="1070110"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7261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56</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9029" y="4437112"/>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38178" y="4461793"/>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86" name="TextBox 85"/>
              <p:cNvSpPr txBox="1"/>
              <p:nvPr/>
            </p:nvSpPr>
            <p:spPr>
              <a:xfrm>
                <a:off x="1076190" y="3431974"/>
                <a:ext cx="1070110"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ea typeface="Cambria Math"/>
                      </a:rPr>
                      <m:t>∞</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076190" y="3431974"/>
                <a:ext cx="1070110" cy="369332"/>
              </a:xfrm>
              <a:prstGeom prst="rect">
                <a:avLst/>
              </a:prstGeom>
              <a:blipFill rotWithShape="1">
                <a:blip r:embed="rId2"/>
                <a:stretch>
                  <a:fillRect l="-114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902096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57</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0800" y="4437112"/>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246438" y="4431634"/>
            <a:ext cx="958192" cy="369332"/>
          </a:xfrm>
          <a:prstGeom prst="rect">
            <a:avLst/>
          </a:prstGeom>
          <a:noFill/>
        </p:spPr>
        <p:txBody>
          <a:bodyPr wrap="square" rtlCol="0">
            <a:spAutoFit/>
          </a:bodyPr>
          <a:lstStyle/>
          <a:p>
            <a:pPr algn="ctr"/>
            <a:r>
              <a:rPr lang="en-US" b="1" dirty="0"/>
              <a:t>10</a:t>
            </a:r>
          </a:p>
        </p:txBody>
      </p:sp>
      <p:sp>
        <p:nvSpPr>
          <p:cNvPr id="86" name="TextBox 85"/>
          <p:cNvSpPr txBox="1"/>
          <p:nvPr/>
        </p:nvSpPr>
        <p:spPr>
          <a:xfrm>
            <a:off x="803954" y="3432408"/>
            <a:ext cx="958192" cy="369332"/>
          </a:xfrm>
          <a:prstGeom prst="rect">
            <a:avLst/>
          </a:prstGeom>
          <a:noFill/>
        </p:spPr>
        <p:txBody>
          <a:bodyPr wrap="square" rtlCol="0">
            <a:spAutoFit/>
          </a:bodyPr>
          <a:lstStyle/>
          <a:p>
            <a:pPr algn="ctr"/>
            <a:r>
              <a:rPr lang="en-US" b="1" dirty="0"/>
              <a:t>10</a:t>
            </a:r>
          </a:p>
        </p:txBody>
      </p:sp>
    </p:spTree>
    <p:extLst>
      <p:ext uri="{BB962C8B-B14F-4D97-AF65-F5344CB8AC3E}">
        <p14:creationId xmlns:p14="http://schemas.microsoft.com/office/powerpoint/2010/main" val="84664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75101" y="4430222"/>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215636" y="4437112"/>
            <a:ext cx="958192" cy="369332"/>
          </a:xfrm>
          <a:prstGeom prst="rect">
            <a:avLst/>
          </a:prstGeom>
          <a:noFill/>
        </p:spPr>
        <p:txBody>
          <a:bodyPr wrap="square" rtlCol="0">
            <a:spAutoFit/>
          </a:bodyPr>
          <a:lstStyle/>
          <a:p>
            <a:pPr algn="ctr"/>
            <a:r>
              <a:rPr lang="en-US" b="1" dirty="0"/>
              <a:t>10</a:t>
            </a:r>
          </a:p>
        </p:txBody>
      </p:sp>
      <p:sp>
        <p:nvSpPr>
          <p:cNvPr id="88" name="TextBox 87"/>
          <p:cNvSpPr txBox="1"/>
          <p:nvPr/>
        </p:nvSpPr>
        <p:spPr>
          <a:xfrm>
            <a:off x="867897" y="3444674"/>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317024" y="2553269"/>
                <a:ext cx="121412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317024" y="2553269"/>
                <a:ext cx="1214122" cy="369332"/>
              </a:xfrm>
              <a:prstGeom prst="rect">
                <a:avLst/>
              </a:prstGeom>
              <a:blipFill rotWithShape="1">
                <a:blip r:embed="rId2"/>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37367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59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77793" y="4439159"/>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225156" y="4433860"/>
            <a:ext cx="958192" cy="369332"/>
          </a:xfrm>
          <a:prstGeom prst="rect">
            <a:avLst/>
          </a:prstGeom>
          <a:noFill/>
        </p:spPr>
        <p:txBody>
          <a:bodyPr wrap="square" rtlCol="0">
            <a:spAutoFit/>
          </a:bodyPr>
          <a:lstStyle/>
          <a:p>
            <a:pPr algn="ctr"/>
            <a:r>
              <a:rPr lang="en-US" b="1" dirty="0"/>
              <a:t>10</a:t>
            </a:r>
          </a:p>
        </p:txBody>
      </p:sp>
      <p:sp>
        <p:nvSpPr>
          <p:cNvPr id="88" name="TextBox 87"/>
          <p:cNvSpPr txBox="1"/>
          <p:nvPr/>
        </p:nvSpPr>
        <p:spPr>
          <a:xfrm>
            <a:off x="827584" y="3431974"/>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8" y="2555317"/>
                <a:ext cx="123890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8" y="2555317"/>
                <a:ext cx="1238902"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2605386" y="2926697"/>
                <a:ext cx="1070110" cy="369332"/>
              </a:xfrm>
              <a:prstGeom prst="rect">
                <a:avLst/>
              </a:prstGeom>
              <a:noFill/>
            </p:spPr>
            <p:txBody>
              <a:bodyPr wrap="square" rtlCol="0">
                <a:spAutoFit/>
              </a:bodyPr>
              <a:lstStyle/>
              <a:p>
                <a:pPr algn="ctr"/>
                <a:r>
                  <a:rPr lang="el-GR" dirty="0"/>
                  <a:t> </a:t>
                </a:r>
                <a14:m>
                  <m:oMath xmlns:m="http://schemas.openxmlformats.org/officeDocument/2006/math">
                    <m:r>
                      <m:rPr>
                        <m:sty m:val="p"/>
                      </m:rPr>
                      <a:rPr lang="el-GR" b="0" i="1" smtClean="0">
                        <a:latin typeface="Cambria Math"/>
                        <a:ea typeface="Cambria Math"/>
                      </a:rPr>
                      <m:t>β</m:t>
                    </m:r>
                    <m:r>
                      <a:rPr lang="el-GR" b="0" i="1" smtClean="0">
                        <a:latin typeface="Cambria Math"/>
                        <a:ea typeface="Cambria Math"/>
                      </a:rPr>
                      <m:t>=10</m:t>
                    </m:r>
                  </m:oMath>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2605386" y="2926697"/>
                <a:ext cx="1070110" cy="369332"/>
              </a:xfrm>
              <a:prstGeom prst="rect">
                <a:avLst/>
              </a:prstGeom>
              <a:blipFill rotWithShape="1">
                <a:blip r:embed="rId3"/>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109537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Συναρτήσεις Χρησιμότητας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Στο σκάκι, το αποτέλεσμα είναι νίκη, ήττα ή ισοπαλία με τιμές της συνάρτησης χρησιμότητας </a:t>
                </a:r>
                <a14:m>
                  <m:oMath xmlns:m="http://schemas.openxmlformats.org/officeDocument/2006/math">
                    <m:r>
                      <a:rPr lang="el-GR" b="0" i="0" smtClean="0">
                        <a:latin typeface="Cambria Math"/>
                      </a:rPr>
                      <m:t>+</m:t>
                    </m:r>
                    <m:r>
                      <a:rPr lang="el-GR" b="0" i="1" smtClean="0">
                        <a:latin typeface="Cambria Math"/>
                      </a:rPr>
                      <m:t>1, 0</m:t>
                    </m:r>
                  </m:oMath>
                </a14:m>
                <a:r>
                  <a:rPr lang="el-GR" dirty="0"/>
                  <a:t> και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a:rPr>
                          <m:t>1</m:t>
                        </m:r>
                      </m:num>
                      <m:den>
                        <m:r>
                          <a:rPr lang="el-GR" b="0" i="1" smtClean="0">
                            <a:latin typeface="Cambria Math"/>
                          </a:rPr>
                          <m:t>2</m:t>
                        </m:r>
                      </m:den>
                    </m:f>
                  </m:oMath>
                </a14:m>
                <a:r>
                  <a:rPr lang="el-GR" dirty="0"/>
                  <a:t>.</a:t>
                </a:r>
                <a:endParaRPr lang="en-US" dirty="0"/>
              </a:p>
              <a:p>
                <a:endParaRPr lang="en-US" dirty="0"/>
              </a:p>
              <a:p>
                <a:endParaRPr lang="en-US" dirty="0"/>
              </a:p>
              <a:p>
                <a:endParaRPr lang="el-GR" dirty="0"/>
              </a:p>
              <a:p>
                <a:r>
                  <a:rPr lang="el-GR" dirty="0"/>
                  <a:t>Στο τάβλι, η συνάρτηση χρησιμότητας κυμαίνεται από </a:t>
                </a:r>
                <a14:m>
                  <m:oMath xmlns:m="http://schemas.openxmlformats.org/officeDocument/2006/math">
                    <m:r>
                      <a:rPr lang="el-GR" b="0" i="1" smtClean="0">
                        <a:latin typeface="Cambria Math"/>
                      </a:rPr>
                      <m:t>0</m:t>
                    </m:r>
                  </m:oMath>
                </a14:m>
                <a:r>
                  <a:rPr lang="el-GR" dirty="0"/>
                  <a:t> έως </a:t>
                </a:r>
                <a14:m>
                  <m:oMath xmlns:m="http://schemas.openxmlformats.org/officeDocument/2006/math">
                    <m:r>
                      <a:rPr lang="el-GR" b="0" i="1" smtClean="0">
                        <a:latin typeface="Cambria Math"/>
                      </a:rPr>
                      <m:t>+192.</m:t>
                    </m:r>
                  </m:oMath>
                </a14:m>
                <a:r>
                  <a:rPr lang="el-GR" dirty="0"/>
                  <a:t> </a:t>
                </a:r>
                <a:endParaRPr lang="en-US" dirty="0"/>
              </a:p>
              <a:p>
                <a:endParaRPr lang="en-US" dirty="0"/>
              </a:p>
              <a:p>
                <a:endParaRPr lang="en-US" dirty="0"/>
              </a:p>
              <a:p>
                <a:endParaRPr lang="en-US" dirty="0"/>
              </a:p>
              <a:p>
                <a:endParaRPr lang="el-GR" dirty="0"/>
              </a:p>
              <a:p>
                <a:r>
                  <a:rPr lang="el-GR" dirty="0"/>
                  <a:t>Ένα  </a:t>
                </a:r>
                <a:r>
                  <a:rPr lang="el-GR" b="1" dirty="0"/>
                  <a:t>παιχνίδι μηδενικού αθροίσματος </a:t>
                </a:r>
                <a:r>
                  <a:rPr lang="en-US" b="1" dirty="0"/>
                  <a:t>(zero-sum game) </a:t>
                </a:r>
                <a:r>
                  <a:rPr lang="el-GR" dirty="0"/>
                  <a:t>είναι τέτοιο ώστε το άθροισμα των συναρτήσεων χρησιμότητας για όλους του παίκτες είναι σταθερό</a:t>
                </a:r>
                <a:r>
                  <a:rPr lang="en-US" dirty="0"/>
                  <a:t> (</a:t>
                </a:r>
                <a:r>
                  <a:rPr lang="el-GR" dirty="0"/>
                  <a:t>ίσως ένα καλύτερο όνομα θα ήταν «σταθερού αθροίσματος»).</a:t>
                </a:r>
              </a:p>
              <a:p>
                <a:r>
                  <a:rPr lang="el-GR" dirty="0"/>
                  <a:t>Για παράδειγμα, στο σκάκι το άθροισμα είναι </a:t>
                </a:r>
                <a14:m>
                  <m:oMath xmlns:m="http://schemas.openxmlformats.org/officeDocument/2006/math">
                    <m:r>
                      <a:rPr lang="el-GR" b="0" i="1" smtClean="0">
                        <a:latin typeface="Cambria Math"/>
                      </a:rPr>
                      <m:t>0+1, 1+0</m:t>
                    </m:r>
                  </m:oMath>
                </a14:m>
                <a:r>
                  <a:rPr lang="el-GR" dirty="0"/>
                  <a:t> ή </a:t>
                </a:r>
                <a14:m>
                  <m:oMath xmlns:m="http://schemas.openxmlformats.org/officeDocument/2006/math">
                    <m:f>
                      <m:fPr>
                        <m:ctrlPr>
                          <a:rPr lang="el-GR"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1887" r="-12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a:t>
            </a:fld>
            <a:endParaRPr lang="en-US"/>
          </a:p>
        </p:txBody>
      </p:sp>
      <p:pic>
        <p:nvPicPr>
          <p:cNvPr id="2050" name="Picture 2" descr="C:\Manolis\manolis\courses\ai\lectures-in-greek\adversarial search\che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291" y="1916832"/>
            <a:ext cx="1872208" cy="12189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Manolis\manolis\courses\ai\lectures-in-greek\adversarial search\backgram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501008"/>
            <a:ext cx="1454671" cy="116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99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84650" y="4437112"/>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191759" y="4461793"/>
            <a:ext cx="958192" cy="369332"/>
          </a:xfrm>
          <a:prstGeom prst="rect">
            <a:avLst/>
          </a:prstGeom>
          <a:noFill/>
        </p:spPr>
        <p:txBody>
          <a:bodyPr wrap="square" rtlCol="0">
            <a:spAutoFit/>
          </a:bodyPr>
          <a:lstStyle/>
          <a:p>
            <a:pPr algn="ctr"/>
            <a:r>
              <a:rPr lang="en-US" b="1" dirty="0"/>
              <a:t>10</a:t>
            </a:r>
          </a:p>
        </p:txBody>
      </p:sp>
      <p:sp>
        <p:nvSpPr>
          <p:cNvPr id="88" name="TextBox 87"/>
          <p:cNvSpPr txBox="1"/>
          <p:nvPr/>
        </p:nvSpPr>
        <p:spPr>
          <a:xfrm>
            <a:off x="849615" y="3419708"/>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8" y="2555317"/>
                <a:ext cx="123890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8" y="2555317"/>
                <a:ext cx="1238902"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2024002" y="3881751"/>
                <a:ext cx="1070110" cy="369332"/>
              </a:xfrm>
              <a:prstGeom prst="rect">
                <a:avLst/>
              </a:prstGeom>
              <a:noFill/>
            </p:spPr>
            <p:txBody>
              <a:bodyPr wrap="square" rtlCol="0">
                <a:spAutoFit/>
              </a:bodyPr>
              <a:lstStyle/>
              <a:p>
                <a:pPr algn="ctr"/>
                <a:r>
                  <a:rPr lang="el-GR" dirty="0"/>
                  <a:t> </a:t>
                </a:r>
                <a14:m>
                  <m:oMath xmlns:m="http://schemas.openxmlformats.org/officeDocument/2006/math">
                    <m:r>
                      <m:rPr>
                        <m:sty m:val="p"/>
                      </m:rPr>
                      <a:rPr lang="el-GR" b="0" i="1" smtClean="0">
                        <a:latin typeface="Cambria Math"/>
                        <a:ea typeface="Cambria Math"/>
                      </a:rPr>
                      <m:t>β</m:t>
                    </m:r>
                    <m:r>
                      <a:rPr lang="el-GR" b="0" i="1" smtClean="0">
                        <a:latin typeface="Cambria Math"/>
                        <a:ea typeface="Cambria Math"/>
                      </a:rPr>
                      <m:t>=10</m:t>
                    </m:r>
                  </m:oMath>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2024002" y="3881751"/>
                <a:ext cx="1070110" cy="369332"/>
              </a:xfrm>
              <a:prstGeom prst="rect">
                <a:avLst/>
              </a:prstGeom>
              <a:blipFill rotWithShape="1">
                <a:blip r:embed="rId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4209214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42518" y="4456717"/>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46438" y="4449489"/>
            <a:ext cx="958192" cy="369332"/>
          </a:xfrm>
          <a:prstGeom prst="rect">
            <a:avLst/>
          </a:prstGeom>
          <a:noFill/>
        </p:spPr>
        <p:txBody>
          <a:bodyPr wrap="square" rtlCol="0">
            <a:spAutoFit/>
          </a:bodyPr>
          <a:lstStyle/>
          <a:p>
            <a:pPr algn="ctr"/>
            <a:r>
              <a:rPr lang="en-US" b="1" dirty="0"/>
              <a:t>10</a:t>
            </a:r>
          </a:p>
        </p:txBody>
      </p:sp>
      <p:sp>
        <p:nvSpPr>
          <p:cNvPr id="88" name="TextBox 87"/>
          <p:cNvSpPr txBox="1"/>
          <p:nvPr/>
        </p:nvSpPr>
        <p:spPr>
          <a:xfrm>
            <a:off x="813117" y="3431974"/>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8" y="2555317"/>
                <a:ext cx="1238902"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8" y="2555317"/>
                <a:ext cx="1238902"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2024002" y="3881751"/>
                <a:ext cx="1070110" cy="369332"/>
              </a:xfrm>
              <a:prstGeom prst="rect">
                <a:avLst/>
              </a:prstGeom>
              <a:noFill/>
            </p:spPr>
            <p:txBody>
              <a:bodyPr wrap="square" rtlCol="0">
                <a:spAutoFit/>
              </a:bodyPr>
              <a:lstStyle/>
              <a:p>
                <a:pPr algn="ctr"/>
                <a:r>
                  <a:rPr lang="el-GR" dirty="0"/>
                  <a:t> </a:t>
                </a:r>
                <a14:m>
                  <m:oMath xmlns:m="http://schemas.openxmlformats.org/officeDocument/2006/math">
                    <m:r>
                      <m:rPr>
                        <m:sty m:val="p"/>
                      </m:rPr>
                      <a:rPr lang="el-GR" b="0" i="1" smtClean="0">
                        <a:latin typeface="Cambria Math"/>
                        <a:ea typeface="Cambria Math"/>
                      </a:rPr>
                      <m:t>β</m:t>
                    </m:r>
                    <m:r>
                      <a:rPr lang="el-GR" b="0" i="1" smtClean="0">
                        <a:latin typeface="Cambria Math"/>
                        <a:ea typeface="Cambria Math"/>
                      </a:rPr>
                      <m:t>=10</m:t>
                    </m:r>
                  </m:oMath>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2024002" y="3881751"/>
                <a:ext cx="1070110" cy="369332"/>
              </a:xfrm>
              <a:prstGeom prst="rect">
                <a:avLst/>
              </a:prstGeom>
              <a:blipFill rotWithShape="1">
                <a:blip r:embed="rId3"/>
                <a:stretch>
                  <a:fillRect b="-13333"/>
                </a:stretch>
              </a:blipFill>
            </p:spPr>
            <p:txBody>
              <a:bodyPr/>
              <a:lstStyle/>
              <a:p>
                <a:r>
                  <a:rPr lang="en-US">
                    <a:noFill/>
                  </a:rPr>
                  <a:t> </a:t>
                </a:r>
              </a:p>
            </p:txBody>
          </p:sp>
        </mc:Fallback>
      </mc:AlternateContent>
      <p:sp>
        <p:nvSpPr>
          <p:cNvPr id="94" name="TextBox 93"/>
          <p:cNvSpPr txBox="1"/>
          <p:nvPr/>
        </p:nvSpPr>
        <p:spPr>
          <a:xfrm>
            <a:off x="2517856" y="4427227"/>
            <a:ext cx="958192" cy="369332"/>
          </a:xfrm>
          <a:prstGeom prst="rect">
            <a:avLst/>
          </a:prstGeom>
          <a:noFill/>
        </p:spPr>
        <p:txBody>
          <a:bodyPr wrap="square" rtlCol="0">
            <a:spAutoFit/>
          </a:bodyPr>
          <a:lstStyle/>
          <a:p>
            <a:pPr algn="ctr"/>
            <a:r>
              <a:rPr lang="en-US" b="1" dirty="0"/>
              <a:t>14</a:t>
            </a:r>
          </a:p>
        </p:txBody>
      </p:sp>
    </p:spTree>
    <p:extLst>
      <p:ext uri="{BB962C8B-B14F-4D97-AF65-F5344CB8AC3E}">
        <p14:creationId xmlns:p14="http://schemas.microsoft.com/office/powerpoint/2010/main" val="2182298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27808" y="4442318"/>
            <a:ext cx="958192" cy="369332"/>
          </a:xfrm>
          <a:prstGeom prst="rect">
            <a:avLst/>
          </a:prstGeom>
          <a:noFill/>
        </p:spPr>
        <p:txBody>
          <a:bodyPr wrap="square" rtlCol="0">
            <a:spAutoFit/>
          </a:bodyPr>
          <a:lstStyle/>
          <a:p>
            <a:pPr algn="ctr"/>
            <a:r>
              <a:rPr lang="el-GR" b="1" dirty="0"/>
              <a:t>9</a:t>
            </a:r>
            <a:endParaRPr lang="en-US" b="1" dirty="0"/>
          </a:p>
        </p:txBody>
      </p:sp>
      <p:sp>
        <p:nvSpPr>
          <p:cNvPr id="145" name="TextBox 144"/>
          <p:cNvSpPr txBox="1"/>
          <p:nvPr/>
        </p:nvSpPr>
        <p:spPr>
          <a:xfrm>
            <a:off x="210422" y="447457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3688" y="4436840"/>
            <a:ext cx="958192" cy="369332"/>
          </a:xfrm>
          <a:prstGeom prst="rect">
            <a:avLst/>
          </a:prstGeom>
          <a:noFill/>
        </p:spPr>
        <p:txBody>
          <a:bodyPr wrap="square" rtlCol="0">
            <a:spAutoFit/>
          </a:bodyPr>
          <a:lstStyle/>
          <a:p>
            <a:pPr algn="ctr"/>
            <a:r>
              <a:rPr lang="en-US" b="1" dirty="0"/>
              <a:t>1</a:t>
            </a:r>
            <a:r>
              <a:rPr lang="el-GR" b="1" dirty="0"/>
              <a:t>4</a:t>
            </a:r>
            <a:endParaRPr lang="en-US" b="1" dirty="0"/>
          </a:p>
        </p:txBody>
      </p:sp>
      <p:sp>
        <p:nvSpPr>
          <p:cNvPr id="88" name="TextBox 87"/>
          <p:cNvSpPr txBox="1"/>
          <p:nvPr/>
        </p:nvSpPr>
        <p:spPr>
          <a:xfrm>
            <a:off x="801644" y="3419708"/>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7" y="2555317"/>
                <a:ext cx="1116217"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2008486" y="3904597"/>
                <a:ext cx="1070110" cy="369332"/>
              </a:xfrm>
              <a:prstGeom prst="rect">
                <a:avLst/>
              </a:prstGeom>
              <a:noFill/>
            </p:spPr>
            <p:txBody>
              <a:bodyPr wrap="square" rtlCol="0">
                <a:spAutoFit/>
              </a:bodyPr>
              <a:lstStyle/>
              <a:p>
                <a:pPr algn="ctr"/>
                <a:r>
                  <a:rPr lang="el-GR" dirty="0"/>
                  <a:t> </a:t>
                </a:r>
                <a14:m>
                  <m:oMath xmlns:m="http://schemas.openxmlformats.org/officeDocument/2006/math">
                    <m:r>
                      <m:rPr>
                        <m:sty m:val="p"/>
                      </m:rPr>
                      <a:rPr lang="el-GR" b="0" i="1" smtClean="0">
                        <a:latin typeface="Cambria Math"/>
                        <a:ea typeface="Cambria Math"/>
                      </a:rPr>
                      <m:t>β</m:t>
                    </m:r>
                    <m:r>
                      <a:rPr lang="el-GR" b="0" i="1" smtClean="0">
                        <a:latin typeface="Cambria Math"/>
                        <a:ea typeface="Cambria Math"/>
                      </a:rPr>
                      <m:t>=10</m:t>
                    </m:r>
                  </m:oMath>
                </a14:m>
                <a:endParaRPr lang="en-US" dirty="0"/>
              </a:p>
            </p:txBody>
          </p:sp>
        </mc:Choice>
        <mc:Fallback xmlns="">
          <p:sp>
            <p:nvSpPr>
              <p:cNvPr id="94" name="TextBox 93"/>
              <p:cNvSpPr txBox="1">
                <a:spLocks noRot="1" noChangeAspect="1" noMove="1" noResize="1" noEditPoints="1" noAdjustHandles="1" noChangeArrowheads="1" noChangeShapeType="1" noTextEdit="1"/>
              </p:cNvSpPr>
              <p:nvPr/>
            </p:nvSpPr>
            <p:spPr>
              <a:xfrm>
                <a:off x="2008486" y="3904597"/>
                <a:ext cx="1070110" cy="369332"/>
              </a:xfrm>
              <a:prstGeom prst="rect">
                <a:avLst/>
              </a:prstGeom>
              <a:blipFill rotWithShape="1">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601880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1943" y="4420800"/>
            <a:ext cx="958192" cy="369332"/>
          </a:xfrm>
          <a:prstGeom prst="rect">
            <a:avLst/>
          </a:prstGeom>
          <a:noFill/>
        </p:spPr>
        <p:txBody>
          <a:bodyPr wrap="square" rtlCol="0">
            <a:spAutoFit/>
          </a:bodyPr>
          <a:lstStyle/>
          <a:p>
            <a:pPr algn="ctr"/>
            <a:r>
              <a:rPr lang="el-GR" b="1" dirty="0"/>
              <a:t>9</a:t>
            </a:r>
            <a:endParaRPr lang="en-US" b="1" dirty="0"/>
          </a:p>
        </p:txBody>
      </p:sp>
      <p:sp>
        <p:nvSpPr>
          <p:cNvPr id="145" name="TextBox 144"/>
          <p:cNvSpPr txBox="1"/>
          <p:nvPr/>
        </p:nvSpPr>
        <p:spPr>
          <a:xfrm>
            <a:off x="218816" y="4420800"/>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496544" y="4449489"/>
            <a:ext cx="958192" cy="369332"/>
          </a:xfrm>
          <a:prstGeom prst="rect">
            <a:avLst/>
          </a:prstGeom>
          <a:noFill/>
        </p:spPr>
        <p:txBody>
          <a:bodyPr wrap="square" rtlCol="0">
            <a:spAutoFit/>
          </a:bodyPr>
          <a:lstStyle/>
          <a:p>
            <a:pPr algn="ctr"/>
            <a:r>
              <a:rPr lang="en-US" b="1" dirty="0"/>
              <a:t>1</a:t>
            </a:r>
            <a:r>
              <a:rPr lang="el-GR" b="1" dirty="0"/>
              <a:t>4</a:t>
            </a:r>
            <a:endParaRPr lang="en-US" b="1" dirty="0"/>
          </a:p>
        </p:txBody>
      </p:sp>
      <p:sp>
        <p:nvSpPr>
          <p:cNvPr id="88" name="TextBox 87"/>
          <p:cNvSpPr txBox="1"/>
          <p:nvPr/>
        </p:nvSpPr>
        <p:spPr>
          <a:xfrm>
            <a:off x="801644" y="3419708"/>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7" y="2555317"/>
                <a:ext cx="1116217"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198462" y="3419708"/>
                <a:ext cx="1097012" cy="369332"/>
              </a:xfrm>
              <a:prstGeom prst="rect">
                <a:avLst/>
              </a:prstGeom>
              <a:noFill/>
            </p:spPr>
            <p:txBody>
              <a:bodyPr wrap="square" rtlCol="0">
                <a:spAutoFit/>
              </a:bodyPr>
              <a:lstStyle/>
              <a:p>
                <a:pPr algn="ctr"/>
                <a:r>
                  <a:rPr lang="en-US" dirty="0"/>
                  <a:t>[14,</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2" name="TextBox 91"/>
              <p:cNvSpPr txBox="1">
                <a:spLocks noRot="1" noChangeAspect="1" noMove="1" noResize="1" noEditPoints="1" noAdjustHandles="1" noChangeArrowheads="1" noChangeShapeType="1" noTextEdit="1"/>
              </p:cNvSpPr>
              <p:nvPr/>
            </p:nvSpPr>
            <p:spPr>
              <a:xfrm>
                <a:off x="3198462" y="3419708"/>
                <a:ext cx="1097012" cy="369332"/>
              </a:xfrm>
              <a:prstGeom prst="rect">
                <a:avLst/>
              </a:prstGeom>
              <a:blipFill rotWithShape="1">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2008486" y="3904597"/>
                <a:ext cx="1070110" cy="369332"/>
              </a:xfrm>
              <a:prstGeom prst="rect">
                <a:avLst/>
              </a:prstGeom>
              <a:noFill/>
            </p:spPr>
            <p:txBody>
              <a:bodyPr wrap="square" rtlCol="0">
                <a:spAutoFit/>
              </a:bodyPr>
              <a:lstStyle/>
              <a:p>
                <a:pPr algn="ctr"/>
                <a:r>
                  <a:rPr lang="el-GR" dirty="0"/>
                  <a:t> </a:t>
                </a:r>
                <a14:m>
                  <m:oMath xmlns:m="http://schemas.openxmlformats.org/officeDocument/2006/math">
                    <m:r>
                      <m:rPr>
                        <m:sty m:val="p"/>
                      </m:rPr>
                      <a:rPr lang="el-GR" b="0" i="1" smtClean="0">
                        <a:latin typeface="Cambria Math"/>
                        <a:ea typeface="Cambria Math"/>
                      </a:rPr>
                      <m:t>β</m:t>
                    </m:r>
                    <m:r>
                      <a:rPr lang="el-GR" b="0" i="1" smtClean="0">
                        <a:latin typeface="Cambria Math"/>
                        <a:ea typeface="Cambria Math"/>
                      </a:rPr>
                      <m:t>=10</m:t>
                    </m:r>
                  </m:oMath>
                </a14:m>
                <a:endParaRPr lang="en-US" dirty="0"/>
              </a:p>
            </p:txBody>
          </p:sp>
        </mc:Choice>
        <mc:Fallback xmlns="">
          <p:sp>
            <p:nvSpPr>
              <p:cNvPr id="94" name="TextBox 93"/>
              <p:cNvSpPr txBox="1">
                <a:spLocks noRot="1" noChangeAspect="1" noMove="1" noResize="1" noEditPoints="1" noAdjustHandles="1" noChangeArrowheads="1" noChangeShapeType="1" noTextEdit="1"/>
              </p:cNvSpPr>
              <p:nvPr/>
            </p:nvSpPr>
            <p:spPr>
              <a:xfrm>
                <a:off x="2008486" y="3904597"/>
                <a:ext cx="1070110" cy="369332"/>
              </a:xfrm>
              <a:prstGeom prst="rect">
                <a:avLst/>
              </a:prstGeom>
              <a:blipFill rotWithShape="1">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3369194" y="3953422"/>
                <a:ext cx="1070110" cy="369332"/>
              </a:xfrm>
              <a:prstGeom prst="rect">
                <a:avLst/>
              </a:prstGeom>
              <a:noFill/>
            </p:spPr>
            <p:txBody>
              <a:bodyPr wrap="square" rtlCol="0">
                <a:spAutoFit/>
              </a:bodyPr>
              <a:lstStyle/>
              <a:p>
                <a:pPr algn="ctr"/>
                <a:r>
                  <a:rPr lang="el-GR" dirty="0"/>
                  <a:t> </a:t>
                </a:r>
                <a14:m>
                  <m:oMath xmlns:m="http://schemas.openxmlformats.org/officeDocument/2006/math">
                    <m:r>
                      <a:rPr lang="el-GR" b="0" i="0" smtClean="0">
                        <a:solidFill>
                          <a:srgbClr val="C00000"/>
                        </a:solidFill>
                        <a:latin typeface="Cambria Math"/>
                        <a:ea typeface="Cambria Math"/>
                      </a:rPr>
                      <m:t>14</m:t>
                    </m:r>
                    <m:r>
                      <a:rPr lang="el-GR" b="0" i="1" smtClean="0">
                        <a:solidFill>
                          <a:srgbClr val="C00000"/>
                        </a:solidFill>
                        <a:latin typeface="Cambria Math"/>
                        <a:ea typeface="Cambria Math"/>
                      </a:rPr>
                      <m:t>≥10</m:t>
                    </m:r>
                  </m:oMath>
                </a14:m>
                <a:endParaRPr lang="en-US" dirty="0">
                  <a:solidFill>
                    <a:srgbClr val="C00000"/>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3369194" y="3953422"/>
                <a:ext cx="1070110"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5882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64</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50516" y="4454840"/>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229432"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498516" y="4458796"/>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85592" y="3419708"/>
            <a:ext cx="958192"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90" name="TextBox 89"/>
              <p:cNvSpPr txBox="1"/>
              <p:nvPr/>
            </p:nvSpPr>
            <p:spPr>
              <a:xfrm>
                <a:off x="2252977" y="2555317"/>
                <a:ext cx="1116217" cy="369332"/>
              </a:xfrm>
              <a:prstGeom prst="rect">
                <a:avLst/>
              </a:prstGeom>
              <a:noFill/>
            </p:spPr>
            <p:txBody>
              <a:bodyPr wrap="square" rtlCol="0">
                <a:spAutoFit/>
              </a:bodyPr>
              <a:lstStyle/>
              <a:p>
                <a:pPr algn="ctr"/>
                <a:r>
                  <a:rPr lang="en-US" dirty="0"/>
                  <a:t>[</a:t>
                </a:r>
                <a14:m>
                  <m:oMath xmlns:m="http://schemas.openxmlformats.org/officeDocument/2006/math">
                    <m:r>
                      <a:rPr lang="en-US" i="1">
                        <a:latin typeface="Cambria Math"/>
                      </a:rPr>
                      <m:t>−</m:t>
                    </m:r>
                    <m:r>
                      <a:rPr lang="en-US" i="1">
                        <a:latin typeface="Cambria Math"/>
                        <a:ea typeface="Cambria Math"/>
                      </a:rPr>
                      <m:t>∞</m:t>
                    </m:r>
                  </m:oMath>
                </a14:m>
                <a:r>
                  <a:rPr lang="en-US" dirty="0"/>
                  <a:t>,10]</a:t>
                </a:r>
              </a:p>
            </p:txBody>
          </p:sp>
        </mc:Choice>
        <mc:Fallback xmlns="">
          <p:sp>
            <p:nvSpPr>
              <p:cNvPr id="90" name="TextBox 89"/>
              <p:cNvSpPr txBox="1">
                <a:spLocks noRot="1" noChangeAspect="1" noMove="1" noResize="1" noEditPoints="1" noAdjustHandles="1" noChangeArrowheads="1" noChangeShapeType="1" noTextEdit="1"/>
              </p:cNvSpPr>
              <p:nvPr/>
            </p:nvSpPr>
            <p:spPr>
              <a:xfrm>
                <a:off x="2252977" y="2555317"/>
                <a:ext cx="1116217" cy="369332"/>
              </a:xfrm>
              <a:prstGeom prst="rect">
                <a:avLst/>
              </a:prstGeom>
              <a:blipFill rotWithShape="1">
                <a:blip r:embed="rId2"/>
                <a:stretch>
                  <a:fillRect t="-8197" b="-24590"/>
                </a:stretch>
              </a:blipFill>
            </p:spPr>
            <p:txBody>
              <a:bodyPr/>
              <a:lstStyle/>
              <a:p>
                <a:r>
                  <a:rPr lang="en-US">
                    <a:noFill/>
                  </a:rPr>
                  <a:t> </a:t>
                </a:r>
              </a:p>
            </p:txBody>
          </p:sp>
        </mc:Fallback>
      </mc:AlternateContent>
      <p:sp>
        <p:nvSpPr>
          <p:cNvPr id="92" name="TextBox 91"/>
          <p:cNvSpPr txBox="1"/>
          <p:nvPr/>
        </p:nvSpPr>
        <p:spPr>
          <a:xfrm>
            <a:off x="2968686" y="3440028"/>
            <a:ext cx="1097012" cy="369332"/>
          </a:xfrm>
          <a:prstGeom prst="rect">
            <a:avLst/>
          </a:prstGeom>
          <a:noFill/>
        </p:spPr>
        <p:txBody>
          <a:bodyPr wrap="square" rtlCol="0">
            <a:spAutoFit/>
          </a:bodyPr>
          <a:lstStyle/>
          <a:p>
            <a:pPr algn="ctr"/>
            <a:r>
              <a:rPr lang="en-US" dirty="0"/>
              <a:t>14</a:t>
            </a:r>
          </a:p>
        </p:txBody>
      </p:sp>
    </p:spTree>
    <p:extLst>
      <p:ext uri="{BB962C8B-B14F-4D97-AF65-F5344CB8AC3E}">
        <p14:creationId xmlns:p14="http://schemas.microsoft.com/office/powerpoint/2010/main" val="515217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65</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97358" y="4412108"/>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1752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20988" y="4462908"/>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2534" y="34192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886945" y="2553269"/>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57329" y="3436620"/>
            <a:ext cx="1097012" cy="369332"/>
          </a:xfrm>
          <a:prstGeom prst="rect">
            <a:avLst/>
          </a:prstGeom>
          <a:noFill/>
        </p:spPr>
        <p:txBody>
          <a:bodyPr wrap="square" rtlCol="0">
            <a:spAutoFit/>
          </a:bodyPr>
          <a:lstStyle/>
          <a:p>
            <a:pPr algn="ctr"/>
            <a:r>
              <a:rPr lang="el-GR" dirty="0"/>
              <a:t>14</a:t>
            </a:r>
            <a:endParaRPr lang="en-US" dirty="0"/>
          </a:p>
        </p:txBody>
      </p:sp>
    </p:spTree>
    <p:extLst>
      <p:ext uri="{BB962C8B-B14F-4D97-AF65-F5344CB8AC3E}">
        <p14:creationId xmlns:p14="http://schemas.microsoft.com/office/powerpoint/2010/main" val="3748834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66</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50516" y="4437112"/>
            <a:ext cx="958192" cy="369332"/>
          </a:xfrm>
          <a:prstGeom prst="rect">
            <a:avLst/>
          </a:prstGeom>
          <a:noFill/>
        </p:spPr>
        <p:txBody>
          <a:bodyPr wrap="square" rtlCol="0">
            <a:spAutoFit/>
          </a:bodyPr>
          <a:lstStyle/>
          <a:p>
            <a:pPr algn="ctr"/>
            <a:r>
              <a:rPr lang="el-GR" dirty="0"/>
              <a:t>9</a:t>
            </a:r>
            <a:endParaRPr lang="en-US" dirty="0"/>
          </a:p>
        </p:txBody>
      </p:sp>
      <p:sp>
        <p:nvSpPr>
          <p:cNvPr id="145" name="TextBox 144"/>
          <p:cNvSpPr txBox="1"/>
          <p:nvPr/>
        </p:nvSpPr>
        <p:spPr>
          <a:xfrm>
            <a:off x="253591"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4519" y="4485830"/>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60166" y="3440028"/>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20697" y="2579914"/>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8591" y="344002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34445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67</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84650" y="4433500"/>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20528" y="4441207"/>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496544" y="4432393"/>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1399" y="34065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38435" y="2539978"/>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31762" y="339430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5078627" y="2284377"/>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5078627" y="2284377"/>
                <a:ext cx="990219"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5702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9262" y="4432572"/>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33679"/>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0098" y="4427158"/>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60166" y="3427328"/>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50709" y="2557365"/>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57162" y="341970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5850528" y="2913997"/>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5850528" y="2913997"/>
                <a:ext cx="990219"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9152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69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9262" y="4414270"/>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46438" y="4432041"/>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146" name="TextBox 145"/>
          <p:cNvSpPr txBox="1"/>
          <p:nvPr/>
        </p:nvSpPr>
        <p:spPr>
          <a:xfrm>
            <a:off x="2544349" y="4470477"/>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5916" y="3419708"/>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886945" y="2542383"/>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06362" y="341970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5089512" y="3825652"/>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5089512" y="3825652"/>
                <a:ext cx="990219"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915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Δένδρο Παιχνιδιού</a:t>
            </a:r>
            <a:endParaRPr lang="en-US" dirty="0"/>
          </a:p>
        </p:txBody>
      </p:sp>
      <p:sp>
        <p:nvSpPr>
          <p:cNvPr id="3" name="Content Placeholder 2"/>
          <p:cNvSpPr>
            <a:spLocks noGrp="1"/>
          </p:cNvSpPr>
          <p:nvPr>
            <p:ph idx="1"/>
          </p:nvPr>
        </p:nvSpPr>
        <p:spPr/>
        <p:txBody>
          <a:bodyPr>
            <a:normAutofit/>
          </a:bodyPr>
          <a:lstStyle/>
          <a:p>
            <a:r>
              <a:rPr lang="el-GR" dirty="0"/>
              <a:t>Η αρχική κατάσταση, η συνάρτηση </a:t>
            </a:r>
            <a:r>
              <a:rPr lang="en-US" cap="small" dirty="0"/>
              <a:t>Actions</a:t>
            </a:r>
            <a:r>
              <a:rPr lang="en-US" dirty="0"/>
              <a:t> </a:t>
            </a:r>
            <a:r>
              <a:rPr lang="el-GR" dirty="0"/>
              <a:t>και η συνάρτηση </a:t>
            </a:r>
            <a:r>
              <a:rPr lang="en-US" cap="small" dirty="0"/>
              <a:t>Result</a:t>
            </a:r>
            <a:r>
              <a:rPr lang="el-GR" dirty="0"/>
              <a:t> για ένα παιχνίδι</a:t>
            </a:r>
            <a:r>
              <a:rPr lang="en-US" dirty="0"/>
              <a:t> </a:t>
            </a:r>
            <a:r>
              <a:rPr lang="el-GR" dirty="0"/>
              <a:t>ορίζουν το </a:t>
            </a:r>
            <a:r>
              <a:rPr lang="el-GR" b="1" dirty="0"/>
              <a:t>δένδρο παιχνιδιού</a:t>
            </a:r>
            <a:r>
              <a:rPr lang="en-US" b="1" dirty="0"/>
              <a:t> (game tree)</a:t>
            </a:r>
            <a:r>
              <a:rPr lang="el-GR" dirty="0"/>
              <a:t>.</a:t>
            </a:r>
          </a:p>
          <a:p>
            <a:r>
              <a:rPr lang="el-GR" dirty="0"/>
              <a:t>Στο δένδρο παιχνιδιού οι κόμβοι είναι οι καταστάσεις και οι ακμές είναι οι κινήσεις των παικτών.</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a:t>
            </a:fld>
            <a:endParaRPr lang="en-US"/>
          </a:p>
        </p:txBody>
      </p:sp>
    </p:spTree>
    <p:extLst>
      <p:ext uri="{BB962C8B-B14F-4D97-AF65-F5344CB8AC3E}">
        <p14:creationId xmlns:p14="http://schemas.microsoft.com/office/powerpoint/2010/main" val="2514640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0800" y="4428937"/>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31698"/>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80295" y="4428937"/>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4352" y="34319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43174" y="2579914"/>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4085" y="344002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4" name="TextBox 93"/>
              <p:cNvSpPr txBox="1"/>
              <p:nvPr/>
            </p:nvSpPr>
            <p:spPr>
              <a:xfrm>
                <a:off x="4725201" y="4487878"/>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4" name="TextBox 93"/>
              <p:cNvSpPr txBox="1">
                <a:spLocks noRot="1" noChangeAspect="1" noMove="1" noResize="1" noEditPoints="1" noAdjustHandles="1" noChangeArrowheads="1" noChangeShapeType="1" noTextEdit="1"/>
              </p:cNvSpPr>
              <p:nvPr/>
            </p:nvSpPr>
            <p:spPr>
              <a:xfrm>
                <a:off x="4725201" y="4487878"/>
                <a:ext cx="958192" cy="369332"/>
              </a:xfrm>
              <a:prstGeom prst="rect">
                <a:avLst/>
              </a:prstGeom>
              <a:blipFill rotWithShape="1">
                <a:blip r:embed="rId2"/>
                <a:stretch>
                  <a:fillRect l="-637" t="-8197" r="-6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3"/>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831514" y="4922186"/>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4831514" y="4922186"/>
                <a:ext cx="990219"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4280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50516" y="4441207"/>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31698"/>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2547" y="4452680"/>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4352" y="34319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01341" y="2557365"/>
            <a:ext cx="1116217"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4085" y="3440028"/>
            <a:ext cx="1097012" cy="369332"/>
          </a:xfrm>
          <a:prstGeom prst="rect">
            <a:avLst/>
          </a:prstGeom>
          <a:noFill/>
        </p:spPr>
        <p:txBody>
          <a:bodyPr wrap="square" rtlCol="0">
            <a:spAutoFit/>
          </a:bodyPr>
          <a:lstStyle/>
          <a:p>
            <a:pPr algn="ctr"/>
            <a:r>
              <a:rPr lang="en-US" dirty="0"/>
              <a:t>14</a:t>
            </a:r>
          </a:p>
        </p:txBody>
      </p:sp>
      <mc:AlternateContent xmlns:mc="http://schemas.openxmlformats.org/markup-compatibility/2006" xmlns:a14="http://schemas.microsoft.com/office/drawing/2010/main">
        <mc:Choice Requires="a14">
          <p:sp>
            <p:nvSpPr>
              <p:cNvPr id="94" name="TextBox 93"/>
              <p:cNvSpPr txBox="1"/>
              <p:nvPr/>
            </p:nvSpPr>
            <p:spPr>
              <a:xfrm>
                <a:off x="4725201" y="4487878"/>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4" name="TextBox 93"/>
              <p:cNvSpPr txBox="1">
                <a:spLocks noRot="1" noChangeAspect="1" noMove="1" noResize="1" noEditPoints="1" noAdjustHandles="1" noChangeArrowheads="1" noChangeShapeType="1" noTextEdit="1"/>
              </p:cNvSpPr>
              <p:nvPr/>
            </p:nvSpPr>
            <p:spPr>
              <a:xfrm>
                <a:off x="4725201" y="4487878"/>
                <a:ext cx="958192" cy="369332"/>
              </a:xfrm>
              <a:prstGeom prst="rect">
                <a:avLst/>
              </a:prstGeom>
              <a:blipFill rotWithShape="1">
                <a:blip r:embed="rId2"/>
                <a:stretch>
                  <a:fillRect l="-637" t="-8197" r="-6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3"/>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831514" y="4922186"/>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4831514" y="4922186"/>
                <a:ext cx="990219"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608004" y="5443918"/>
                <a:ext cx="990219" cy="369332"/>
              </a:xfrm>
              <a:prstGeom prst="rect">
                <a:avLst/>
              </a:prstGeom>
              <a:noFill/>
            </p:spPr>
            <p:txBody>
              <a:bodyPr wrap="square" rtlCol="0">
                <a:spAutoFit/>
              </a:bodyPr>
              <a:lstStyle/>
              <a:p>
                <a:pPr algn="ctr"/>
                <a:r>
                  <a:rPr lang="el-GR" dirty="0"/>
                  <a:t> </a:t>
                </a:r>
                <a14:m>
                  <m:oMath xmlns:m="http://schemas.openxmlformats.org/officeDocument/2006/math">
                    <m:r>
                      <a:rPr lang="el-GR" b="0" i="0" smtClean="0">
                        <a:solidFill>
                          <a:srgbClr val="C00000"/>
                        </a:solidFill>
                        <a:latin typeface="Cambria Math"/>
                        <a:ea typeface="Cambria Math"/>
                      </a:rPr>
                      <m:t>5</m:t>
                    </m:r>
                    <m:r>
                      <a:rPr lang="el-GR" b="0" i="1" smtClean="0">
                        <a:solidFill>
                          <a:srgbClr val="C00000"/>
                        </a:solidFill>
                        <a:latin typeface="Cambria Math"/>
                        <a:ea typeface="Cambria Math"/>
                      </a:rPr>
                      <m:t>≤10</m:t>
                    </m:r>
                  </m:oMath>
                </a14:m>
                <a:endParaRPr lang="en-US"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608004" y="5443918"/>
                <a:ext cx="990219"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1727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9807" y="4433234"/>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3688" y="4443173"/>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2482" y="34065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21404" y="2553269"/>
            <a:ext cx="1116217" cy="369332"/>
          </a:xfrm>
          <a:prstGeom prst="rect">
            <a:avLst/>
          </a:prstGeom>
          <a:noFill/>
        </p:spPr>
        <p:txBody>
          <a:bodyPr wrap="square" rtlCol="0">
            <a:spAutoFit/>
          </a:bodyPr>
          <a:lstStyle/>
          <a:p>
            <a:pPr algn="ctr"/>
            <a:r>
              <a:rPr lang="el-GR" b="1" dirty="0"/>
              <a:t>10</a:t>
            </a:r>
            <a:endParaRPr lang="en-US" b="1" dirty="0"/>
          </a:p>
        </p:txBody>
      </p:sp>
      <p:sp>
        <p:nvSpPr>
          <p:cNvPr id="92" name="TextBox 91"/>
          <p:cNvSpPr txBox="1"/>
          <p:nvPr/>
        </p:nvSpPr>
        <p:spPr>
          <a:xfrm>
            <a:off x="2962771" y="3432408"/>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37888" y="4487878"/>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446323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9807" y="4433234"/>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5744"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3688" y="4443173"/>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2482" y="34065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21404" y="2553269"/>
            <a:ext cx="1116217" cy="369332"/>
          </a:xfrm>
          <a:prstGeom prst="rect">
            <a:avLst/>
          </a:prstGeom>
          <a:noFill/>
        </p:spPr>
        <p:txBody>
          <a:bodyPr wrap="square" rtlCol="0">
            <a:spAutoFit/>
          </a:bodyPr>
          <a:lstStyle/>
          <a:p>
            <a:pPr algn="ctr"/>
            <a:r>
              <a:rPr lang="el-GR" b="1" dirty="0"/>
              <a:t>10</a:t>
            </a:r>
            <a:endParaRPr lang="en-US" b="1" dirty="0"/>
          </a:p>
        </p:txBody>
      </p:sp>
      <p:sp>
        <p:nvSpPr>
          <p:cNvPr id="92" name="TextBox 91"/>
          <p:cNvSpPr txBox="1"/>
          <p:nvPr/>
        </p:nvSpPr>
        <p:spPr>
          <a:xfrm>
            <a:off x="2962771" y="3432408"/>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37888" y="4487878"/>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5" name="TextBox 94"/>
              <p:cNvSpPr txBox="1"/>
              <p:nvPr/>
            </p:nvSpPr>
            <p:spPr>
              <a:xfrm>
                <a:off x="4884114" y="1619508"/>
                <a:ext cx="1097012" cy="369332"/>
              </a:xfrm>
              <a:prstGeom prst="rect">
                <a:avLst/>
              </a:prstGeom>
              <a:noFill/>
            </p:spPr>
            <p:txBody>
              <a:bodyPr wrap="square" rtlCol="0">
                <a:spAutoFit/>
              </a:bodyPr>
              <a:lstStyle/>
              <a:p>
                <a:pPr algn="ctr"/>
                <a:r>
                  <a:rPr lang="en-US" dirty="0"/>
                  <a:t>[1</a:t>
                </a:r>
                <a:r>
                  <a:rPr lang="el-GR" dirty="0"/>
                  <a:t>0</a:t>
                </a: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4884114" y="1619508"/>
                <a:ext cx="1097012" cy="369332"/>
              </a:xfrm>
              <a:prstGeom prst="rect">
                <a:avLst/>
              </a:prstGeom>
              <a:blipFill rotWithShape="1">
                <a:blip r:embed="rId2"/>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23948" y="3424354"/>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6" name="TextBox 95"/>
              <p:cNvSpPr txBox="1">
                <a:spLocks noRot="1" noChangeAspect="1" noMove="1" noResize="1" noEditPoints="1" noAdjustHandles="1" noChangeArrowheads="1" noChangeShapeType="1" noTextEdit="1"/>
              </p:cNvSpPr>
              <p:nvPr/>
            </p:nvSpPr>
            <p:spPr>
              <a:xfrm>
                <a:off x="6223948" y="3424354"/>
                <a:ext cx="1097012" cy="369332"/>
              </a:xfrm>
              <a:prstGeom prst="rect">
                <a:avLst/>
              </a:prstGeom>
              <a:blipFill rotWithShape="1">
                <a:blip r:embed="rId3"/>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45161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74</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57984" y="4437112"/>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20528"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483675" y="4443451"/>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87421" y="3419708"/>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90" name="TextBox 89"/>
          <p:cNvSpPr txBox="1"/>
          <p:nvPr/>
        </p:nvSpPr>
        <p:spPr>
          <a:xfrm>
            <a:off x="1933775" y="2557365"/>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8591" y="3414628"/>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9008" y="4476866"/>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490747" y="3932551"/>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490747" y="3932551"/>
                <a:ext cx="99021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6223948" y="3424354"/>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6223948" y="3424354"/>
                <a:ext cx="1097012" cy="369332"/>
              </a:xfrm>
              <a:prstGeom prst="rect">
                <a:avLst/>
              </a:prstGeom>
              <a:blipFill rotWithShape="1">
                <a:blip r:embed="rId4"/>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73365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75</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77793" y="4419341"/>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184648" y="4449433"/>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55077" y="4446482"/>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2847" y="3427328"/>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90" name="TextBox 89"/>
          <p:cNvSpPr txBox="1"/>
          <p:nvPr/>
        </p:nvSpPr>
        <p:spPr>
          <a:xfrm>
            <a:off x="1886945" y="2557365"/>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8591" y="3436620"/>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46326" y="4451881"/>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940684" y="4901821"/>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940684" y="4901821"/>
                <a:ext cx="99021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23948" y="3424354"/>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6" name="TextBox 95"/>
              <p:cNvSpPr txBox="1">
                <a:spLocks noRot="1" noChangeAspect="1" noMove="1" noResize="1" noEditPoints="1" noAdjustHandles="1" noChangeArrowheads="1" noChangeShapeType="1" noTextEdit="1"/>
              </p:cNvSpPr>
              <p:nvPr/>
            </p:nvSpPr>
            <p:spPr>
              <a:xfrm>
                <a:off x="6223948" y="3424354"/>
                <a:ext cx="1097012" cy="369332"/>
              </a:xfrm>
              <a:prstGeom prst="rect">
                <a:avLst/>
              </a:prstGeom>
              <a:blipFill rotWithShape="1">
                <a:blip r:embed="rId8"/>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4034048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76</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51764" y="4430899"/>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184885" y="4430899"/>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05754" y="4430899"/>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52847" y="3427328"/>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90" name="TextBox 89"/>
          <p:cNvSpPr txBox="1"/>
          <p:nvPr/>
        </p:nvSpPr>
        <p:spPr>
          <a:xfrm>
            <a:off x="1934395" y="2550128"/>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8591" y="3436620"/>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9008" y="4430899"/>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5" name="TextBox 94"/>
              <p:cNvSpPr txBox="1"/>
              <p:nvPr/>
            </p:nvSpPr>
            <p:spPr>
              <a:xfrm>
                <a:off x="5888082" y="4462187"/>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,4</a:t>
                </a:r>
                <a:r>
                  <a:rPr lang="en-US" dirty="0"/>
                  <a:t>]</a:t>
                </a:r>
              </a:p>
            </p:txBody>
          </p:sp>
        </mc:Choice>
        <mc:Fallback xmlns="">
          <p:sp>
            <p:nvSpPr>
              <p:cNvPr id="95" name="TextBox 94"/>
              <p:cNvSpPr txBox="1">
                <a:spLocks noRot="1" noChangeAspect="1" noMove="1" noResize="1" noEditPoints="1" noAdjustHandles="1" noChangeArrowheads="1" noChangeShapeType="1" noTextEdit="1"/>
              </p:cNvSpPr>
              <p:nvPr/>
            </p:nvSpPr>
            <p:spPr>
              <a:xfrm>
                <a:off x="5888082" y="4462187"/>
                <a:ext cx="958192" cy="369332"/>
              </a:xfrm>
              <a:prstGeom prst="rect">
                <a:avLst/>
              </a:prstGeom>
              <a:blipFill rotWithShape="1">
                <a:blip r:embed="rId5"/>
                <a:stretch>
                  <a:fillRect l="-127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940684" y="4901821"/>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940684" y="4901821"/>
                <a:ext cx="99021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5886584" y="4952621"/>
                <a:ext cx="990219" cy="369332"/>
              </a:xfrm>
              <a:prstGeom prst="rect">
                <a:avLst/>
              </a:prstGeom>
              <a:noFill/>
            </p:spPr>
            <p:txBody>
              <a:bodyPr wrap="square" rtlCol="0">
                <a:spAutoFit/>
              </a:bodyPr>
              <a:lstStyle/>
              <a:p>
                <a:pPr algn="ctr"/>
                <a:r>
                  <a:rPr lang="el-GR" dirty="0"/>
                  <a:t> </a:t>
                </a:r>
                <a14:m>
                  <m:oMath xmlns:m="http://schemas.openxmlformats.org/officeDocument/2006/math">
                    <m:r>
                      <a:rPr lang="el-GR" b="0" i="0" smtClean="0">
                        <a:solidFill>
                          <a:srgbClr val="C00000"/>
                        </a:solidFill>
                        <a:latin typeface="Cambria Math"/>
                        <a:ea typeface="Cambria Math"/>
                      </a:rPr>
                      <m:t>4</m:t>
                    </m:r>
                    <m:r>
                      <a:rPr lang="el-GR" b="0" i="1" smtClean="0">
                        <a:solidFill>
                          <a:srgbClr val="C00000"/>
                        </a:solidFill>
                        <a:latin typeface="Cambria Math"/>
                        <a:ea typeface="Cambria Math"/>
                      </a:rPr>
                      <m:t>≤10</m:t>
                    </m:r>
                  </m:oMath>
                </a14:m>
                <a:endParaRPr lang="en-US" dirty="0">
                  <a:solidFill>
                    <a:srgbClr val="C0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5886584" y="4952621"/>
                <a:ext cx="99021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6223948" y="3424354"/>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6223948" y="3424354"/>
                <a:ext cx="1097012" cy="369332"/>
              </a:xfrm>
              <a:prstGeom prst="rect">
                <a:avLst/>
              </a:prstGeom>
              <a:blipFill rotWithShape="1">
                <a:blip r:embed="rId9"/>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2637565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77</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48108" y="4437112"/>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187242" y="4448943"/>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496544" y="4429826"/>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62763" y="3419708"/>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27610" y="2534811"/>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28591" y="3401928"/>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9008" y="4453263"/>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101448" y="4461793"/>
            <a:ext cx="958192" cy="369332"/>
          </a:xfrm>
          <a:prstGeom prst="rect">
            <a:avLst/>
          </a:prstGeom>
          <a:noFill/>
        </p:spPr>
        <p:txBody>
          <a:bodyPr wrap="square" rtlCol="0">
            <a:spAutoFit/>
          </a:bodyPr>
          <a:lstStyle/>
          <a:p>
            <a:pPr algn="ctr"/>
            <a:r>
              <a:rPr lang="el-GR" dirty="0"/>
              <a:t>4</a:t>
            </a:r>
            <a:endParaRPr lang="en-US" dirty="0"/>
          </a:p>
        </p:txBody>
      </p:sp>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23948" y="3424354"/>
                <a:ext cx="1097012" cy="369332"/>
              </a:xfrm>
              <a:prstGeom prst="rect">
                <a:avLst/>
              </a:prstGeom>
              <a:noFill/>
            </p:spPr>
            <p:txBody>
              <a:bodyPr wrap="square" rtlCol="0">
                <a:spAutoFit/>
              </a:bodyPr>
              <a:lstStyle/>
              <a:p>
                <a:pPr algn="ctr"/>
                <a:r>
                  <a:rPr lang="en-US" dirty="0"/>
                  <a:t>[5,</a:t>
                </a:r>
                <a14:m>
                  <m:oMath xmlns:m="http://schemas.openxmlformats.org/officeDocument/2006/math">
                    <m:r>
                      <a:rPr lang="el-GR" b="0" i="1" smtClean="0">
                        <a:latin typeface="Cambria Math"/>
                      </a:rPr>
                      <m:t>+</m:t>
                    </m:r>
                    <m:r>
                      <a:rPr lang="el-GR" b="0" i="1" smtClean="0">
                        <a:latin typeface="Cambria Math"/>
                        <a:ea typeface="Cambria Math"/>
                      </a:rPr>
                      <m:t>∞</m:t>
                    </m:r>
                  </m:oMath>
                </a14:m>
                <a:r>
                  <a:rPr lang="en-US" dirty="0"/>
                  <a:t>]</a:t>
                </a:r>
              </a:p>
            </p:txBody>
          </p:sp>
        </mc:Choice>
        <mc:Fallback xmlns="">
          <p:sp>
            <p:nvSpPr>
              <p:cNvPr id="96" name="TextBox 95"/>
              <p:cNvSpPr txBox="1">
                <a:spLocks noRot="1" noChangeAspect="1" noMove="1" noResize="1" noEditPoints="1" noAdjustHandles="1" noChangeArrowheads="1" noChangeShapeType="1" noTextEdit="1"/>
              </p:cNvSpPr>
              <p:nvPr/>
            </p:nvSpPr>
            <p:spPr>
              <a:xfrm>
                <a:off x="6223948" y="3424354"/>
                <a:ext cx="1097012" cy="369332"/>
              </a:xfrm>
              <a:prstGeom prst="rect">
                <a:avLst/>
              </a:prstGeom>
              <a:blipFill rotWithShape="1">
                <a:blip r:embed="rId3"/>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9750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3704" y="4436566"/>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46438" y="4436566"/>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3688" y="4447441"/>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7584" y="3441660"/>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34395" y="2537352"/>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43374" y="3441660"/>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5489" y="4487878"/>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103982" y="4472524"/>
            <a:ext cx="958192" cy="369332"/>
          </a:xfrm>
          <a:prstGeom prst="rect">
            <a:avLst/>
          </a:prstGeom>
          <a:noFill/>
        </p:spPr>
        <p:txBody>
          <a:bodyPr wrap="square" rtlCol="0">
            <a:spAutoFit/>
          </a:bodyPr>
          <a:lstStyle/>
          <a:p>
            <a:pPr algn="ctr"/>
            <a:r>
              <a:rPr lang="el-GR" dirty="0"/>
              <a:t>4</a:t>
            </a:r>
            <a:endParaRPr lang="en-US" dirty="0"/>
          </a:p>
        </p:txBody>
      </p:sp>
      <p:sp>
        <p:nvSpPr>
          <p:cNvPr id="96" name="TextBox 95"/>
          <p:cNvSpPr txBox="1"/>
          <p:nvPr/>
        </p:nvSpPr>
        <p:spPr>
          <a:xfrm>
            <a:off x="5408986" y="3441660"/>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5668071" y="2812326"/>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5668071" y="2812326"/>
                <a:ext cx="990219"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2132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79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0800" y="4441207"/>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10048"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3688" y="4487878"/>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98697" y="34319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18702" y="2541139"/>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92" name="TextBox 91"/>
          <p:cNvSpPr txBox="1"/>
          <p:nvPr/>
        </p:nvSpPr>
        <p:spPr>
          <a:xfrm>
            <a:off x="3006935" y="3431974"/>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12612" y="4463641"/>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088205" y="4474572"/>
            <a:ext cx="958192" cy="369332"/>
          </a:xfrm>
          <a:prstGeom prst="rect">
            <a:avLst/>
          </a:prstGeom>
          <a:noFill/>
        </p:spPr>
        <p:txBody>
          <a:bodyPr wrap="square" rtlCol="0">
            <a:spAutoFit/>
          </a:bodyPr>
          <a:lstStyle/>
          <a:p>
            <a:pPr algn="ctr"/>
            <a:r>
              <a:rPr lang="el-GR" dirty="0"/>
              <a:t>4</a:t>
            </a:r>
            <a:endParaRPr lang="en-US" dirty="0"/>
          </a:p>
        </p:txBody>
      </p:sp>
      <p:sp>
        <p:nvSpPr>
          <p:cNvPr id="96" name="TextBox 95"/>
          <p:cNvSpPr txBox="1"/>
          <p:nvPr/>
        </p:nvSpPr>
        <p:spPr>
          <a:xfrm>
            <a:off x="5508104" y="3425552"/>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7" name="TextBox 96"/>
              <p:cNvSpPr txBox="1"/>
              <p:nvPr/>
            </p:nvSpPr>
            <p:spPr>
              <a:xfrm>
                <a:off x="6285803" y="2579914"/>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6285803" y="2579914"/>
                <a:ext cx="958192" cy="369332"/>
              </a:xfrm>
              <a:prstGeom prst="rect">
                <a:avLst/>
              </a:prstGeom>
              <a:blipFill rotWithShape="1">
                <a:blip r:embed="rId7"/>
                <a:stretch>
                  <a:fillRect l="-637" t="-8197" r="-6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7"/>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5753012" y="2924649"/>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5753012" y="2924649"/>
                <a:ext cx="990219"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631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Δένδρο Παιχνιδιού για την Τρίλιζα</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Manolis\manolis\courses\ai\lectures-in-greek\adversarial search\tictacto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222865"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a:t>
            </a:fld>
            <a:endParaRPr lang="en-US"/>
          </a:p>
        </p:txBody>
      </p:sp>
    </p:spTree>
    <p:extLst>
      <p:ext uri="{BB962C8B-B14F-4D97-AF65-F5344CB8AC3E}">
        <p14:creationId xmlns:p14="http://schemas.microsoft.com/office/powerpoint/2010/main" val="2554845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60800" y="4437112"/>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08336" y="4436566"/>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67242" y="4445394"/>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98697" y="34319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08704" y="2550052"/>
            <a:ext cx="958192" cy="369332"/>
          </a:xfrm>
          <a:prstGeom prst="rect">
            <a:avLst/>
          </a:prstGeom>
          <a:noFill/>
        </p:spPr>
        <p:txBody>
          <a:bodyPr wrap="square" rtlCol="0">
            <a:spAutoFit/>
          </a:bodyPr>
          <a:lstStyle/>
          <a:p>
            <a:pPr algn="ctr"/>
            <a:r>
              <a:rPr lang="en-US" b="1" dirty="0"/>
              <a:t>1</a:t>
            </a:r>
            <a:r>
              <a:rPr lang="el-GR" b="1" dirty="0"/>
              <a:t>0</a:t>
            </a:r>
            <a:endParaRPr lang="en-US" b="1" dirty="0"/>
          </a:p>
        </p:txBody>
      </p:sp>
      <p:sp>
        <p:nvSpPr>
          <p:cNvPr id="92" name="TextBox 91"/>
          <p:cNvSpPr txBox="1"/>
          <p:nvPr/>
        </p:nvSpPr>
        <p:spPr>
          <a:xfrm>
            <a:off x="3006935" y="3431974"/>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9008" y="4487878"/>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105783" y="4506016"/>
            <a:ext cx="958192" cy="369332"/>
          </a:xfrm>
          <a:prstGeom prst="rect">
            <a:avLst/>
          </a:prstGeom>
          <a:noFill/>
        </p:spPr>
        <p:txBody>
          <a:bodyPr wrap="square" rtlCol="0">
            <a:spAutoFit/>
          </a:bodyPr>
          <a:lstStyle/>
          <a:p>
            <a:pPr algn="ctr"/>
            <a:r>
              <a:rPr lang="el-GR" dirty="0"/>
              <a:t>4</a:t>
            </a:r>
            <a:endParaRPr lang="en-US" dirty="0"/>
          </a:p>
        </p:txBody>
      </p:sp>
      <p:sp>
        <p:nvSpPr>
          <p:cNvPr id="96" name="TextBox 95"/>
          <p:cNvSpPr txBox="1"/>
          <p:nvPr/>
        </p:nvSpPr>
        <p:spPr>
          <a:xfrm>
            <a:off x="5508104" y="3425552"/>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7" name="TextBox 96"/>
              <p:cNvSpPr txBox="1"/>
              <p:nvPr/>
            </p:nvSpPr>
            <p:spPr>
              <a:xfrm>
                <a:off x="6285803" y="2579914"/>
                <a:ext cx="958192"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m:t>
                    </m:r>
                  </m:oMath>
                </a14:m>
                <a:r>
                  <a:rPr lang="el-GR" dirty="0"/>
                  <a:t>,5</a:t>
                </a:r>
                <a:r>
                  <a:rPr lang="en-US"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6285803" y="2579914"/>
                <a:ext cx="958192" cy="369332"/>
              </a:xfrm>
              <a:prstGeom prst="rect">
                <a:avLst/>
              </a:prstGeom>
              <a:blipFill rotWithShape="1">
                <a:blip r:embed="rId7"/>
                <a:stretch>
                  <a:fillRect l="-637" t="-8197" r="-6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7"/>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5753012" y="2924649"/>
                <a:ext cx="990219" cy="369332"/>
              </a:xfrm>
              <a:prstGeom prst="rect">
                <a:avLst/>
              </a:prstGeom>
              <a:noFill/>
            </p:spPr>
            <p:txBody>
              <a:bodyPr wrap="square" rtlCol="0">
                <a:spAutoFit/>
              </a:bodyPr>
              <a:lstStyle/>
              <a:p>
                <a:pPr algn="ctr"/>
                <a:r>
                  <a:rPr lang="el-GR" dirty="0"/>
                  <a:t> </a:t>
                </a:r>
                <a14:m>
                  <m:oMath xmlns:m="http://schemas.openxmlformats.org/officeDocument/2006/math">
                    <m:r>
                      <a:rPr lang="el-GR" i="1" smtClean="0">
                        <a:latin typeface="Cambria Math"/>
                        <a:ea typeface="Cambria Math"/>
                      </a:rPr>
                      <m:t>𝛼</m:t>
                    </m:r>
                    <m:r>
                      <a:rPr lang="el-GR" b="0" i="1" smtClean="0">
                        <a:latin typeface="Cambria Math"/>
                        <a:ea typeface="Cambria Math"/>
                      </a:rPr>
                      <m:t>=10</m:t>
                    </m:r>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5753012" y="2924649"/>
                <a:ext cx="99021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6858128" y="3181658"/>
                <a:ext cx="990219" cy="369332"/>
              </a:xfrm>
              <a:prstGeom prst="rect">
                <a:avLst/>
              </a:prstGeom>
              <a:noFill/>
            </p:spPr>
            <p:txBody>
              <a:bodyPr wrap="square" rtlCol="0">
                <a:spAutoFit/>
              </a:bodyPr>
              <a:lstStyle/>
              <a:p>
                <a:pPr algn="ctr"/>
                <a:r>
                  <a:rPr lang="el-GR" dirty="0">
                    <a:solidFill>
                      <a:srgbClr val="C00000"/>
                    </a:solidFill>
                  </a:rPr>
                  <a:t> </a:t>
                </a:r>
                <a14:m>
                  <m:oMath xmlns:m="http://schemas.openxmlformats.org/officeDocument/2006/math">
                    <m:r>
                      <a:rPr lang="el-GR" b="0" i="0" smtClean="0">
                        <a:solidFill>
                          <a:srgbClr val="C00000"/>
                        </a:solidFill>
                        <a:latin typeface="Cambria Math"/>
                        <a:ea typeface="Cambria Math"/>
                      </a:rPr>
                      <m:t>5</m:t>
                    </m:r>
                    <m:r>
                      <a:rPr lang="el-GR" b="0" i="1" smtClean="0">
                        <a:solidFill>
                          <a:srgbClr val="C00000"/>
                        </a:solidFill>
                        <a:latin typeface="Cambria Math"/>
                        <a:ea typeface="Cambria Math"/>
                      </a:rPr>
                      <m:t>≤10</m:t>
                    </m:r>
                  </m:oMath>
                </a14:m>
                <a:endParaRPr lang="en-US" dirty="0">
                  <a:solidFill>
                    <a:srgbClr val="C00000"/>
                  </a:solidFil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6858128" y="3181658"/>
                <a:ext cx="990219" cy="3693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9799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39262" y="4423953"/>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30556" y="4413507"/>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32547" y="4434437"/>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9226" y="34065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34395" y="2579914"/>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66318" y="3436620"/>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46325" y="4461793"/>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105783" y="4487137"/>
            <a:ext cx="958192" cy="369332"/>
          </a:xfrm>
          <a:prstGeom prst="rect">
            <a:avLst/>
          </a:prstGeom>
          <a:noFill/>
        </p:spPr>
        <p:txBody>
          <a:bodyPr wrap="square" rtlCol="0">
            <a:spAutoFit/>
          </a:bodyPr>
          <a:lstStyle/>
          <a:p>
            <a:pPr algn="ctr"/>
            <a:r>
              <a:rPr lang="el-GR" dirty="0"/>
              <a:t>4</a:t>
            </a:r>
            <a:endParaRPr lang="en-US" dirty="0"/>
          </a:p>
        </p:txBody>
      </p:sp>
      <p:sp>
        <p:nvSpPr>
          <p:cNvPr id="96" name="TextBox 95"/>
          <p:cNvSpPr txBox="1"/>
          <p:nvPr/>
        </p:nvSpPr>
        <p:spPr>
          <a:xfrm>
            <a:off x="5408986" y="3436620"/>
            <a:ext cx="958192" cy="369332"/>
          </a:xfrm>
          <a:prstGeom prst="rect">
            <a:avLst/>
          </a:prstGeom>
          <a:noFill/>
        </p:spPr>
        <p:txBody>
          <a:bodyPr wrap="square" rtlCol="0">
            <a:spAutoFit/>
          </a:bodyPr>
          <a:lstStyle/>
          <a:p>
            <a:pPr algn="ctr"/>
            <a:r>
              <a:rPr lang="el-GR" dirty="0"/>
              <a:t>5</a:t>
            </a:r>
            <a:endParaRPr lang="en-US" dirty="0"/>
          </a:p>
        </p:txBody>
      </p:sp>
      <p:sp>
        <p:nvSpPr>
          <p:cNvPr id="97" name="TextBox 96"/>
          <p:cNvSpPr txBox="1"/>
          <p:nvPr/>
        </p:nvSpPr>
        <p:spPr>
          <a:xfrm>
            <a:off x="6536112" y="2533332"/>
            <a:ext cx="958192" cy="369332"/>
          </a:xfrm>
          <a:prstGeom prst="rect">
            <a:avLst/>
          </a:prstGeom>
          <a:noFill/>
        </p:spPr>
        <p:txBody>
          <a:bodyPr wrap="square" rtlCol="0">
            <a:spAutoFit/>
          </a:bodyPr>
          <a:lstStyle/>
          <a:p>
            <a:pPr algn="ctr"/>
            <a:r>
              <a:rPr lang="el-GR" dirty="0"/>
              <a:t>5</a:t>
            </a:r>
            <a:endParaRPr lang="en-US" dirty="0"/>
          </a:p>
        </p:txBody>
      </p:sp>
      <mc:AlternateContent xmlns:mc="http://schemas.openxmlformats.org/markup-compatibility/2006" xmlns:a14="http://schemas.microsoft.com/office/drawing/2010/main">
        <mc:Choice Requires="a14">
          <p:sp>
            <p:nvSpPr>
              <p:cNvPr id="98" name="TextBox 97"/>
              <p:cNvSpPr txBox="1"/>
              <p:nvPr/>
            </p:nvSpPr>
            <p:spPr>
              <a:xfrm>
                <a:off x="4790894" y="1550165"/>
                <a:ext cx="1213623" cy="369332"/>
              </a:xfrm>
              <a:prstGeom prst="rect">
                <a:avLst/>
              </a:prstGeom>
              <a:noFill/>
            </p:spPr>
            <p:txBody>
              <a:bodyPr wrap="square" rtlCol="0">
                <a:spAutoFit/>
              </a:bodyPr>
              <a:lstStyle/>
              <a:p>
                <a:pPr algn="ctr"/>
                <a:r>
                  <a:rPr lang="en-US" dirty="0"/>
                  <a:t>[10,</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4790894" y="1550165"/>
                <a:ext cx="1213623" cy="369332"/>
              </a:xfrm>
              <a:prstGeom prst="rect">
                <a:avLst/>
              </a:prstGeom>
              <a:blipFill rotWithShape="1">
                <a:blip r:embed="rId2"/>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37394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1886945" y="2553269"/>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7092280" y="2553270"/>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2286000" y="1988840"/>
            <a:ext cx="2141984"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304256" cy="59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7956376"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048163" y="343662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996952"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827584" y="34290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2"/>
            <a:endCxn id="19" idx="0"/>
          </p:cNvCxnSpPr>
          <p:nvPr/>
        </p:nvCxnSpPr>
        <p:spPr>
          <a:xfrm flipH="1">
            <a:off x="1007604" y="2926696"/>
            <a:ext cx="1095365" cy="502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0"/>
          </p:cNvCxnSpPr>
          <p:nvPr/>
        </p:nvCxnSpPr>
        <p:spPr>
          <a:xfrm>
            <a:off x="2102969" y="2926697"/>
            <a:ext cx="1074003" cy="502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7" idx="0"/>
          </p:cNvCxnSpPr>
          <p:nvPr/>
        </p:nvCxnSpPr>
        <p:spPr>
          <a:xfrm flipH="1">
            <a:off x="6228183" y="2926697"/>
            <a:ext cx="1080121" cy="509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6" idx="0"/>
          </p:cNvCxnSpPr>
          <p:nvPr/>
        </p:nvCxnSpPr>
        <p:spPr>
          <a:xfrm>
            <a:off x="7308304" y="2926697"/>
            <a:ext cx="828092" cy="502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Merge 30"/>
          <p:cNvSpPr/>
          <p:nvPr/>
        </p:nvSpPr>
        <p:spPr>
          <a:xfrm>
            <a:off x="8517427"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a:off x="749430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a:off x="6658290" y="4483783"/>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a:off x="5572471" y="447686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3491880" y="4470477"/>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2496544" y="4457698"/>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339262" y="4437112"/>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205744" y="4445394"/>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9" idx="2"/>
          </p:cNvCxnSpPr>
          <p:nvPr/>
        </p:nvCxnSpPr>
        <p:spPr>
          <a:xfrm flipH="1">
            <a:off x="637791" y="3789040"/>
            <a:ext cx="189793"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7624" y="3789040"/>
            <a:ext cx="151638" cy="6563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2"/>
          </p:cNvCxnSpPr>
          <p:nvPr/>
        </p:nvCxnSpPr>
        <p:spPr>
          <a:xfrm flipH="1">
            <a:off x="2928591" y="3789040"/>
            <a:ext cx="68361" cy="69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a:off x="3356992" y="3789040"/>
            <a:ext cx="134888" cy="698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2"/>
          </p:cNvCxnSpPr>
          <p:nvPr/>
        </p:nvCxnSpPr>
        <p:spPr>
          <a:xfrm flipH="1">
            <a:off x="6004518" y="3796660"/>
            <a:ext cx="43645"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 idx="4"/>
          </p:cNvCxnSpPr>
          <p:nvPr/>
        </p:nvCxnSpPr>
        <p:spPr>
          <a:xfrm>
            <a:off x="6408203" y="3796660"/>
            <a:ext cx="250088"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2"/>
          </p:cNvCxnSpPr>
          <p:nvPr/>
        </p:nvCxnSpPr>
        <p:spPr>
          <a:xfrm flipH="1">
            <a:off x="7926351" y="3789040"/>
            <a:ext cx="30025" cy="656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4"/>
          </p:cNvCxnSpPr>
          <p:nvPr/>
        </p:nvCxnSpPr>
        <p:spPr>
          <a:xfrm>
            <a:off x="8316416" y="3789040"/>
            <a:ext cx="201011" cy="668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369195" y="5264204"/>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235252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591289"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1204630"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421767"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0" y="5301208"/>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2712567" y="527047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743907" y="5269376"/>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508104"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888082"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584879"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958395"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7848347"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745197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8416921"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8783960" y="538258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31" idx="2"/>
          </p:cNvCxnSpPr>
          <p:nvPr/>
        </p:nvCxnSpPr>
        <p:spPr>
          <a:xfrm flipH="1">
            <a:off x="8596941" y="4850293"/>
            <a:ext cx="136510"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1" idx="2"/>
            <a:endCxn id="80" idx="0"/>
          </p:cNvCxnSpPr>
          <p:nvPr/>
        </p:nvCxnSpPr>
        <p:spPr>
          <a:xfrm>
            <a:off x="8733451" y="4850293"/>
            <a:ext cx="230529" cy="53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2"/>
          </p:cNvCxnSpPr>
          <p:nvPr/>
        </p:nvCxnSpPr>
        <p:spPr>
          <a:xfrm flipH="1">
            <a:off x="7631991" y="4831125"/>
            <a:ext cx="78337" cy="551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7" idx="0"/>
          </p:cNvCxnSpPr>
          <p:nvPr/>
        </p:nvCxnSpPr>
        <p:spPr>
          <a:xfrm>
            <a:off x="7722350" y="4855840"/>
            <a:ext cx="306017" cy="52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3" idx="2"/>
            <a:endCxn id="75" idx="0"/>
          </p:cNvCxnSpPr>
          <p:nvPr/>
        </p:nvCxnSpPr>
        <p:spPr>
          <a:xfrm flipH="1">
            <a:off x="6764899" y="4857210"/>
            <a:ext cx="109415" cy="525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3" idx="2"/>
            <a:endCxn id="76" idx="0"/>
          </p:cNvCxnSpPr>
          <p:nvPr/>
        </p:nvCxnSpPr>
        <p:spPr>
          <a:xfrm>
            <a:off x="6874314" y="4857210"/>
            <a:ext cx="264101" cy="525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4" idx="2"/>
            <a:endCxn id="73" idx="0"/>
          </p:cNvCxnSpPr>
          <p:nvPr/>
        </p:nvCxnSpPr>
        <p:spPr>
          <a:xfrm flipH="1">
            <a:off x="5688124" y="4850293"/>
            <a:ext cx="100371" cy="53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4" idx="2"/>
            <a:endCxn id="74" idx="0"/>
          </p:cNvCxnSpPr>
          <p:nvPr/>
        </p:nvCxnSpPr>
        <p:spPr>
          <a:xfrm>
            <a:off x="5788495" y="4850293"/>
            <a:ext cx="279607" cy="5322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2"/>
            <a:endCxn id="65" idx="0"/>
          </p:cNvCxnSpPr>
          <p:nvPr/>
        </p:nvCxnSpPr>
        <p:spPr>
          <a:xfrm flipH="1">
            <a:off x="3549215" y="4843904"/>
            <a:ext cx="158689" cy="42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5" idx="2"/>
            <a:endCxn id="72" idx="0"/>
          </p:cNvCxnSpPr>
          <p:nvPr/>
        </p:nvCxnSpPr>
        <p:spPr>
          <a:xfrm>
            <a:off x="3707904" y="4843904"/>
            <a:ext cx="216023" cy="42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36" idx="2"/>
            <a:endCxn id="66" idx="0"/>
          </p:cNvCxnSpPr>
          <p:nvPr/>
        </p:nvCxnSpPr>
        <p:spPr>
          <a:xfrm flipH="1">
            <a:off x="2532547" y="4831125"/>
            <a:ext cx="180021" cy="438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6" idx="2"/>
            <a:endCxn id="71" idx="0"/>
          </p:cNvCxnSpPr>
          <p:nvPr/>
        </p:nvCxnSpPr>
        <p:spPr>
          <a:xfrm>
            <a:off x="2712568" y="4831125"/>
            <a:ext cx="180019" cy="439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7" idx="2"/>
            <a:endCxn id="68" idx="0"/>
          </p:cNvCxnSpPr>
          <p:nvPr/>
        </p:nvCxnSpPr>
        <p:spPr>
          <a:xfrm flipH="1">
            <a:off x="1384650" y="4810539"/>
            <a:ext cx="170636" cy="458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7" idx="2"/>
            <a:endCxn id="67" idx="0"/>
          </p:cNvCxnSpPr>
          <p:nvPr/>
        </p:nvCxnSpPr>
        <p:spPr>
          <a:xfrm>
            <a:off x="1555286" y="4810539"/>
            <a:ext cx="216023" cy="458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38" idx="2"/>
            <a:endCxn id="70" idx="0"/>
          </p:cNvCxnSpPr>
          <p:nvPr/>
        </p:nvCxnSpPr>
        <p:spPr>
          <a:xfrm flipH="1">
            <a:off x="180020" y="4818821"/>
            <a:ext cx="241748"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8" idx="2"/>
            <a:endCxn id="69" idx="0"/>
          </p:cNvCxnSpPr>
          <p:nvPr/>
        </p:nvCxnSpPr>
        <p:spPr>
          <a:xfrm>
            <a:off x="421768" y="4818821"/>
            <a:ext cx="180019" cy="48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0625" y="5661248"/>
            <a:ext cx="492738" cy="369332"/>
          </a:xfrm>
          <a:prstGeom prst="rect">
            <a:avLst/>
          </a:prstGeom>
          <a:noFill/>
        </p:spPr>
        <p:txBody>
          <a:bodyPr wrap="square" rtlCol="0">
            <a:spAutoFit/>
          </a:bodyPr>
          <a:lstStyle/>
          <a:p>
            <a:pPr algn="ctr"/>
            <a:r>
              <a:rPr lang="en-US" dirty="0"/>
              <a:t>10</a:t>
            </a:r>
          </a:p>
        </p:txBody>
      </p:sp>
      <p:sp>
        <p:nvSpPr>
          <p:cNvPr id="128" name="TextBox 127"/>
          <p:cNvSpPr txBox="1"/>
          <p:nvPr/>
        </p:nvSpPr>
        <p:spPr>
          <a:xfrm>
            <a:off x="334846" y="5661248"/>
            <a:ext cx="492738" cy="369332"/>
          </a:xfrm>
          <a:prstGeom prst="rect">
            <a:avLst/>
          </a:prstGeom>
          <a:noFill/>
        </p:spPr>
        <p:txBody>
          <a:bodyPr wrap="square" rtlCol="0">
            <a:spAutoFit/>
          </a:bodyPr>
          <a:lstStyle/>
          <a:p>
            <a:pPr algn="ctr"/>
            <a:r>
              <a:rPr lang="en-US" dirty="0"/>
              <a:t>11</a:t>
            </a:r>
          </a:p>
        </p:txBody>
      </p:sp>
      <p:sp>
        <p:nvSpPr>
          <p:cNvPr id="129" name="TextBox 128"/>
          <p:cNvSpPr txBox="1"/>
          <p:nvPr/>
        </p:nvSpPr>
        <p:spPr>
          <a:xfrm>
            <a:off x="1131424" y="5645596"/>
            <a:ext cx="492738" cy="369332"/>
          </a:xfrm>
          <a:prstGeom prst="rect">
            <a:avLst/>
          </a:prstGeom>
          <a:noFill/>
        </p:spPr>
        <p:txBody>
          <a:bodyPr wrap="square" rtlCol="0">
            <a:spAutoFit/>
          </a:bodyPr>
          <a:lstStyle/>
          <a:p>
            <a:pPr algn="ctr"/>
            <a:r>
              <a:rPr lang="en-US" dirty="0"/>
              <a:t>9</a:t>
            </a:r>
          </a:p>
        </p:txBody>
      </p:sp>
      <p:sp>
        <p:nvSpPr>
          <p:cNvPr id="130" name="TextBox 129"/>
          <p:cNvSpPr txBox="1"/>
          <p:nvPr/>
        </p:nvSpPr>
        <p:spPr>
          <a:xfrm>
            <a:off x="1564670" y="5661248"/>
            <a:ext cx="492738" cy="369332"/>
          </a:xfrm>
          <a:prstGeom prst="rect">
            <a:avLst/>
          </a:prstGeom>
          <a:noFill/>
        </p:spPr>
        <p:txBody>
          <a:bodyPr wrap="square" rtlCol="0">
            <a:spAutoFit/>
          </a:bodyPr>
          <a:lstStyle/>
          <a:p>
            <a:pPr algn="ctr"/>
            <a:r>
              <a:rPr lang="en-US" dirty="0"/>
              <a:t>12</a:t>
            </a:r>
          </a:p>
        </p:txBody>
      </p:sp>
      <p:sp>
        <p:nvSpPr>
          <p:cNvPr id="131" name="TextBox 130"/>
          <p:cNvSpPr txBox="1"/>
          <p:nvPr/>
        </p:nvSpPr>
        <p:spPr>
          <a:xfrm>
            <a:off x="2308708" y="5654590"/>
            <a:ext cx="492738" cy="369332"/>
          </a:xfrm>
          <a:prstGeom prst="rect">
            <a:avLst/>
          </a:prstGeom>
          <a:noFill/>
        </p:spPr>
        <p:txBody>
          <a:bodyPr wrap="square" rtlCol="0">
            <a:spAutoFit/>
          </a:bodyPr>
          <a:lstStyle/>
          <a:p>
            <a:pPr algn="ctr"/>
            <a:r>
              <a:rPr lang="en-US" dirty="0"/>
              <a:t>14</a:t>
            </a:r>
          </a:p>
        </p:txBody>
      </p:sp>
      <p:sp>
        <p:nvSpPr>
          <p:cNvPr id="132" name="TextBox 131"/>
          <p:cNvSpPr txBox="1"/>
          <p:nvPr/>
        </p:nvSpPr>
        <p:spPr>
          <a:xfrm>
            <a:off x="2677716" y="5634890"/>
            <a:ext cx="492738" cy="369332"/>
          </a:xfrm>
          <a:prstGeom prst="rect">
            <a:avLst/>
          </a:prstGeom>
          <a:noFill/>
        </p:spPr>
        <p:txBody>
          <a:bodyPr wrap="square" rtlCol="0">
            <a:spAutoFit/>
          </a:bodyPr>
          <a:lstStyle/>
          <a:p>
            <a:pPr algn="ctr"/>
            <a:r>
              <a:rPr lang="en-US" dirty="0"/>
              <a:t>15</a:t>
            </a:r>
          </a:p>
        </p:txBody>
      </p:sp>
      <p:sp>
        <p:nvSpPr>
          <p:cNvPr id="133" name="TextBox 132"/>
          <p:cNvSpPr txBox="1"/>
          <p:nvPr/>
        </p:nvSpPr>
        <p:spPr>
          <a:xfrm>
            <a:off x="3302846" y="5648006"/>
            <a:ext cx="492738" cy="369332"/>
          </a:xfrm>
          <a:prstGeom prst="rect">
            <a:avLst/>
          </a:prstGeom>
          <a:noFill/>
        </p:spPr>
        <p:txBody>
          <a:bodyPr wrap="square" rtlCol="0">
            <a:spAutoFit/>
          </a:bodyPr>
          <a:lstStyle/>
          <a:p>
            <a:pPr algn="ctr"/>
            <a:r>
              <a:rPr lang="en-US" dirty="0"/>
              <a:t>13</a:t>
            </a:r>
          </a:p>
        </p:txBody>
      </p:sp>
      <p:sp>
        <p:nvSpPr>
          <p:cNvPr id="134" name="TextBox 133"/>
          <p:cNvSpPr txBox="1"/>
          <p:nvPr/>
        </p:nvSpPr>
        <p:spPr>
          <a:xfrm>
            <a:off x="3677558" y="5648006"/>
            <a:ext cx="492738" cy="369332"/>
          </a:xfrm>
          <a:prstGeom prst="rect">
            <a:avLst/>
          </a:prstGeom>
          <a:noFill/>
        </p:spPr>
        <p:txBody>
          <a:bodyPr wrap="square" rtlCol="0">
            <a:spAutoFit/>
          </a:bodyPr>
          <a:lstStyle/>
          <a:p>
            <a:pPr algn="ctr"/>
            <a:r>
              <a:rPr lang="en-US" dirty="0"/>
              <a:t>14</a:t>
            </a:r>
          </a:p>
        </p:txBody>
      </p:sp>
      <p:sp>
        <p:nvSpPr>
          <p:cNvPr id="135" name="TextBox 134"/>
          <p:cNvSpPr txBox="1"/>
          <p:nvPr/>
        </p:nvSpPr>
        <p:spPr>
          <a:xfrm>
            <a:off x="5439853" y="5742620"/>
            <a:ext cx="492738" cy="369332"/>
          </a:xfrm>
          <a:prstGeom prst="rect">
            <a:avLst/>
          </a:prstGeom>
          <a:noFill/>
        </p:spPr>
        <p:txBody>
          <a:bodyPr wrap="square" rtlCol="0">
            <a:spAutoFit/>
          </a:bodyPr>
          <a:lstStyle/>
          <a:p>
            <a:pPr algn="ctr"/>
            <a:r>
              <a:rPr lang="en-US" dirty="0"/>
              <a:t>5</a:t>
            </a:r>
          </a:p>
        </p:txBody>
      </p:sp>
      <p:sp>
        <p:nvSpPr>
          <p:cNvPr id="136" name="TextBox 135"/>
          <p:cNvSpPr txBox="1"/>
          <p:nvPr/>
        </p:nvSpPr>
        <p:spPr>
          <a:xfrm>
            <a:off x="5821733" y="5742620"/>
            <a:ext cx="492738" cy="369332"/>
          </a:xfrm>
          <a:prstGeom prst="rect">
            <a:avLst/>
          </a:prstGeom>
          <a:noFill/>
        </p:spPr>
        <p:txBody>
          <a:bodyPr wrap="square" rtlCol="0">
            <a:spAutoFit/>
          </a:bodyPr>
          <a:lstStyle/>
          <a:p>
            <a:pPr algn="ctr"/>
            <a:r>
              <a:rPr lang="en-US" dirty="0"/>
              <a:t>2</a:t>
            </a:r>
          </a:p>
        </p:txBody>
      </p:sp>
      <p:sp>
        <p:nvSpPr>
          <p:cNvPr id="137" name="TextBox 136"/>
          <p:cNvSpPr txBox="1"/>
          <p:nvPr/>
        </p:nvSpPr>
        <p:spPr>
          <a:xfrm>
            <a:off x="6912196" y="5742620"/>
            <a:ext cx="492738" cy="369332"/>
          </a:xfrm>
          <a:prstGeom prst="rect">
            <a:avLst/>
          </a:prstGeom>
          <a:noFill/>
        </p:spPr>
        <p:txBody>
          <a:bodyPr wrap="square" rtlCol="0">
            <a:spAutoFit/>
          </a:bodyPr>
          <a:lstStyle/>
          <a:p>
            <a:pPr algn="ctr"/>
            <a:r>
              <a:rPr lang="en-US" dirty="0"/>
              <a:t>1</a:t>
            </a:r>
          </a:p>
        </p:txBody>
      </p:sp>
      <p:sp>
        <p:nvSpPr>
          <p:cNvPr id="138" name="TextBox 137"/>
          <p:cNvSpPr txBox="1"/>
          <p:nvPr/>
        </p:nvSpPr>
        <p:spPr>
          <a:xfrm>
            <a:off x="6513626" y="5742620"/>
            <a:ext cx="492738" cy="369332"/>
          </a:xfrm>
          <a:prstGeom prst="rect">
            <a:avLst/>
          </a:prstGeom>
          <a:noFill/>
        </p:spPr>
        <p:txBody>
          <a:bodyPr wrap="square" rtlCol="0">
            <a:spAutoFit/>
          </a:bodyPr>
          <a:lstStyle/>
          <a:p>
            <a:pPr algn="ctr"/>
            <a:r>
              <a:rPr lang="en-US" dirty="0"/>
              <a:t>4</a:t>
            </a:r>
          </a:p>
        </p:txBody>
      </p:sp>
      <p:sp>
        <p:nvSpPr>
          <p:cNvPr id="139" name="TextBox 138"/>
          <p:cNvSpPr txBox="1"/>
          <p:nvPr/>
        </p:nvSpPr>
        <p:spPr>
          <a:xfrm>
            <a:off x="7404934" y="5747380"/>
            <a:ext cx="492738" cy="369332"/>
          </a:xfrm>
          <a:prstGeom prst="rect">
            <a:avLst/>
          </a:prstGeom>
          <a:noFill/>
        </p:spPr>
        <p:txBody>
          <a:bodyPr wrap="square" rtlCol="0">
            <a:spAutoFit/>
          </a:bodyPr>
          <a:lstStyle/>
          <a:p>
            <a:pPr algn="ctr"/>
            <a:r>
              <a:rPr lang="en-US" dirty="0"/>
              <a:t>3</a:t>
            </a:r>
          </a:p>
        </p:txBody>
      </p:sp>
      <p:sp>
        <p:nvSpPr>
          <p:cNvPr id="140" name="TextBox 139"/>
          <p:cNvSpPr txBox="1"/>
          <p:nvPr/>
        </p:nvSpPr>
        <p:spPr>
          <a:xfrm>
            <a:off x="7797406" y="5747380"/>
            <a:ext cx="492738" cy="369332"/>
          </a:xfrm>
          <a:prstGeom prst="rect">
            <a:avLst/>
          </a:prstGeom>
          <a:noFill/>
        </p:spPr>
        <p:txBody>
          <a:bodyPr wrap="square" rtlCol="0">
            <a:spAutoFit/>
          </a:bodyPr>
          <a:lstStyle/>
          <a:p>
            <a:pPr algn="ctr"/>
            <a:r>
              <a:rPr lang="en-US" dirty="0"/>
              <a:t>22</a:t>
            </a:r>
          </a:p>
        </p:txBody>
      </p:sp>
      <p:sp>
        <p:nvSpPr>
          <p:cNvPr id="141" name="TextBox 140"/>
          <p:cNvSpPr txBox="1"/>
          <p:nvPr/>
        </p:nvSpPr>
        <p:spPr>
          <a:xfrm>
            <a:off x="8317672" y="5747380"/>
            <a:ext cx="492738" cy="369332"/>
          </a:xfrm>
          <a:prstGeom prst="rect">
            <a:avLst/>
          </a:prstGeom>
          <a:noFill/>
        </p:spPr>
        <p:txBody>
          <a:bodyPr wrap="square" rtlCol="0">
            <a:spAutoFit/>
          </a:bodyPr>
          <a:lstStyle/>
          <a:p>
            <a:pPr algn="ctr"/>
            <a:r>
              <a:rPr lang="en-US" dirty="0"/>
              <a:t>20</a:t>
            </a:r>
          </a:p>
        </p:txBody>
      </p:sp>
      <p:sp>
        <p:nvSpPr>
          <p:cNvPr id="142" name="TextBox 141"/>
          <p:cNvSpPr txBox="1"/>
          <p:nvPr/>
        </p:nvSpPr>
        <p:spPr>
          <a:xfrm>
            <a:off x="8733450" y="5747380"/>
            <a:ext cx="492738" cy="369332"/>
          </a:xfrm>
          <a:prstGeom prst="rect">
            <a:avLst/>
          </a:prstGeom>
          <a:noFill/>
        </p:spPr>
        <p:txBody>
          <a:bodyPr wrap="square" rtlCol="0">
            <a:spAutoFit/>
          </a:bodyPr>
          <a:lstStyle/>
          <a:p>
            <a:pPr algn="ctr"/>
            <a:r>
              <a:rPr lang="en-US" dirty="0"/>
              <a:t>21</a:t>
            </a:r>
          </a:p>
        </p:txBody>
      </p:sp>
      <p:sp>
        <p:nvSpPr>
          <p:cNvPr id="143" name="TextBox 142"/>
          <p:cNvSpPr txBox="1"/>
          <p:nvPr/>
        </p:nvSpPr>
        <p:spPr>
          <a:xfrm>
            <a:off x="1384650" y="4441807"/>
            <a:ext cx="958192" cy="369332"/>
          </a:xfrm>
          <a:prstGeom prst="rect">
            <a:avLst/>
          </a:prstGeom>
          <a:noFill/>
        </p:spPr>
        <p:txBody>
          <a:bodyPr wrap="square" rtlCol="0">
            <a:spAutoFit/>
          </a:bodyPr>
          <a:lstStyle/>
          <a:p>
            <a:pPr algn="ctr"/>
            <a:r>
              <a:rPr lang="en-US" dirty="0"/>
              <a:t>9</a:t>
            </a:r>
          </a:p>
        </p:txBody>
      </p:sp>
      <p:sp>
        <p:nvSpPr>
          <p:cNvPr id="145" name="TextBox 144"/>
          <p:cNvSpPr txBox="1"/>
          <p:nvPr/>
        </p:nvSpPr>
        <p:spPr>
          <a:xfrm>
            <a:off x="220528" y="4437112"/>
            <a:ext cx="958192" cy="369332"/>
          </a:xfrm>
          <a:prstGeom prst="rect">
            <a:avLst/>
          </a:prstGeom>
          <a:noFill/>
        </p:spPr>
        <p:txBody>
          <a:bodyPr wrap="square" rtlCol="0">
            <a:spAutoFit/>
          </a:bodyPr>
          <a:lstStyle/>
          <a:p>
            <a:pPr algn="ctr"/>
            <a:r>
              <a:rPr lang="en-US" b="1" dirty="0"/>
              <a:t>10</a:t>
            </a:r>
          </a:p>
        </p:txBody>
      </p:sp>
      <p:sp>
        <p:nvSpPr>
          <p:cNvPr id="146" name="TextBox 145"/>
          <p:cNvSpPr txBox="1"/>
          <p:nvPr/>
        </p:nvSpPr>
        <p:spPr>
          <a:xfrm>
            <a:off x="2517856" y="4456151"/>
            <a:ext cx="958192" cy="369332"/>
          </a:xfrm>
          <a:prstGeom prst="rect">
            <a:avLst/>
          </a:prstGeom>
          <a:noFill/>
        </p:spPr>
        <p:txBody>
          <a:bodyPr wrap="square" rtlCol="0">
            <a:spAutoFit/>
          </a:bodyPr>
          <a:lstStyle/>
          <a:p>
            <a:pPr algn="ctr"/>
            <a:r>
              <a:rPr lang="en-US" b="1" dirty="0"/>
              <a:t>14</a:t>
            </a:r>
          </a:p>
        </p:txBody>
      </p:sp>
      <p:sp>
        <p:nvSpPr>
          <p:cNvPr id="88" name="TextBox 87"/>
          <p:cNvSpPr txBox="1"/>
          <p:nvPr/>
        </p:nvSpPr>
        <p:spPr>
          <a:xfrm>
            <a:off x="829226" y="3406574"/>
            <a:ext cx="958192" cy="369332"/>
          </a:xfrm>
          <a:prstGeom prst="rect">
            <a:avLst/>
          </a:prstGeom>
          <a:noFill/>
        </p:spPr>
        <p:txBody>
          <a:bodyPr wrap="square" rtlCol="0">
            <a:spAutoFit/>
          </a:bodyPr>
          <a:lstStyle/>
          <a:p>
            <a:pPr algn="ctr"/>
            <a:r>
              <a:rPr lang="en-US" b="1" dirty="0"/>
              <a:t>10</a:t>
            </a:r>
          </a:p>
        </p:txBody>
      </p:sp>
      <p:sp>
        <p:nvSpPr>
          <p:cNvPr id="90" name="TextBox 89"/>
          <p:cNvSpPr txBox="1"/>
          <p:nvPr/>
        </p:nvSpPr>
        <p:spPr>
          <a:xfrm>
            <a:off x="1951329" y="2557365"/>
            <a:ext cx="958192" cy="369332"/>
          </a:xfrm>
          <a:prstGeom prst="rect">
            <a:avLst/>
          </a:prstGeom>
          <a:noFill/>
        </p:spPr>
        <p:txBody>
          <a:bodyPr wrap="square" rtlCol="0">
            <a:spAutoFit/>
          </a:bodyPr>
          <a:lstStyle/>
          <a:p>
            <a:pPr algn="ctr"/>
            <a:r>
              <a:rPr lang="en-US" b="1" dirty="0"/>
              <a:t>10</a:t>
            </a:r>
          </a:p>
        </p:txBody>
      </p:sp>
      <p:sp>
        <p:nvSpPr>
          <p:cNvPr id="92" name="TextBox 91"/>
          <p:cNvSpPr txBox="1"/>
          <p:nvPr/>
        </p:nvSpPr>
        <p:spPr>
          <a:xfrm>
            <a:off x="2966318" y="3436620"/>
            <a:ext cx="1097012" cy="369332"/>
          </a:xfrm>
          <a:prstGeom prst="rect">
            <a:avLst/>
          </a:prstGeom>
          <a:noFill/>
        </p:spPr>
        <p:txBody>
          <a:bodyPr wrap="square" rtlCol="0">
            <a:spAutoFit/>
          </a:bodyPr>
          <a:lstStyle/>
          <a:p>
            <a:pPr algn="ctr"/>
            <a:r>
              <a:rPr lang="en-US" dirty="0"/>
              <a:t>14</a:t>
            </a:r>
          </a:p>
        </p:txBody>
      </p:sp>
      <p:sp>
        <p:nvSpPr>
          <p:cNvPr id="94" name="TextBox 93"/>
          <p:cNvSpPr txBox="1"/>
          <p:nvPr/>
        </p:nvSpPr>
        <p:spPr>
          <a:xfrm>
            <a:off x="5029008" y="4449489"/>
            <a:ext cx="958192" cy="369332"/>
          </a:xfrm>
          <a:prstGeom prst="rect">
            <a:avLst/>
          </a:prstGeom>
          <a:noFill/>
        </p:spPr>
        <p:txBody>
          <a:bodyPr wrap="square" rtlCol="0">
            <a:spAutoFit/>
          </a:bodyPr>
          <a:lstStyle/>
          <a:p>
            <a:pPr algn="ctr"/>
            <a:r>
              <a:rPr lang="el-GR" dirty="0"/>
              <a:t>5</a:t>
            </a:r>
            <a:endParaRPr lang="en-US" dirty="0"/>
          </a:p>
        </p:txBody>
      </p:sp>
      <p:sp>
        <p:nvSpPr>
          <p:cNvPr id="95" name="TextBox 94"/>
          <p:cNvSpPr txBox="1"/>
          <p:nvPr/>
        </p:nvSpPr>
        <p:spPr>
          <a:xfrm>
            <a:off x="6105783" y="4487878"/>
            <a:ext cx="958192" cy="369332"/>
          </a:xfrm>
          <a:prstGeom prst="rect">
            <a:avLst/>
          </a:prstGeom>
          <a:noFill/>
        </p:spPr>
        <p:txBody>
          <a:bodyPr wrap="square" rtlCol="0">
            <a:spAutoFit/>
          </a:bodyPr>
          <a:lstStyle/>
          <a:p>
            <a:pPr algn="ctr"/>
            <a:r>
              <a:rPr lang="el-GR" dirty="0"/>
              <a:t>4</a:t>
            </a:r>
            <a:endParaRPr lang="en-US" dirty="0"/>
          </a:p>
        </p:txBody>
      </p:sp>
      <p:sp>
        <p:nvSpPr>
          <p:cNvPr id="96" name="TextBox 95"/>
          <p:cNvSpPr txBox="1"/>
          <p:nvPr/>
        </p:nvSpPr>
        <p:spPr>
          <a:xfrm>
            <a:off x="5547244" y="3424354"/>
            <a:ext cx="958192" cy="369332"/>
          </a:xfrm>
          <a:prstGeom prst="rect">
            <a:avLst/>
          </a:prstGeom>
          <a:noFill/>
        </p:spPr>
        <p:txBody>
          <a:bodyPr wrap="square" rtlCol="0">
            <a:spAutoFit/>
          </a:bodyPr>
          <a:lstStyle/>
          <a:p>
            <a:pPr algn="ctr"/>
            <a:r>
              <a:rPr lang="el-GR" dirty="0"/>
              <a:t>5</a:t>
            </a:r>
            <a:endParaRPr lang="en-US" dirty="0"/>
          </a:p>
        </p:txBody>
      </p:sp>
      <p:sp>
        <p:nvSpPr>
          <p:cNvPr id="97" name="TextBox 96"/>
          <p:cNvSpPr txBox="1"/>
          <p:nvPr/>
        </p:nvSpPr>
        <p:spPr>
          <a:xfrm>
            <a:off x="6539681" y="2549249"/>
            <a:ext cx="958192" cy="369332"/>
          </a:xfrm>
          <a:prstGeom prst="rect">
            <a:avLst/>
          </a:prstGeom>
          <a:noFill/>
        </p:spPr>
        <p:txBody>
          <a:bodyPr wrap="square" rtlCol="0">
            <a:spAutoFit/>
          </a:bodyPr>
          <a:lstStyle/>
          <a:p>
            <a:pPr algn="ctr"/>
            <a:r>
              <a:rPr lang="el-GR" dirty="0"/>
              <a:t>5</a:t>
            </a:r>
            <a:endParaRPr lang="en-US" dirty="0"/>
          </a:p>
        </p:txBody>
      </p:sp>
      <p:sp>
        <p:nvSpPr>
          <p:cNvPr id="98" name="TextBox 97"/>
          <p:cNvSpPr txBox="1"/>
          <p:nvPr/>
        </p:nvSpPr>
        <p:spPr>
          <a:xfrm>
            <a:off x="4294481" y="1563630"/>
            <a:ext cx="1213623" cy="369332"/>
          </a:xfrm>
          <a:prstGeom prst="rect">
            <a:avLst/>
          </a:prstGeom>
          <a:noFill/>
        </p:spPr>
        <p:txBody>
          <a:bodyPr wrap="square" rtlCol="0">
            <a:spAutoFit/>
          </a:bodyPr>
          <a:lstStyle/>
          <a:p>
            <a:pPr algn="ctr"/>
            <a:r>
              <a:rPr lang="en-US" b="1" dirty="0"/>
              <a:t>10</a:t>
            </a:r>
          </a:p>
        </p:txBody>
      </p:sp>
    </p:spTree>
    <p:extLst>
      <p:ext uri="{BB962C8B-B14F-4D97-AF65-F5344CB8AC3E}">
        <p14:creationId xmlns:p14="http://schemas.microsoft.com/office/powerpoint/2010/main" val="2449098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Σειρά των Κινήσεων</a:t>
            </a:r>
            <a:endParaRPr lang="en-US" dirty="0"/>
          </a:p>
        </p:txBody>
      </p:sp>
      <p:sp>
        <p:nvSpPr>
          <p:cNvPr id="3" name="Content Placeholder 2"/>
          <p:cNvSpPr>
            <a:spLocks noGrp="1"/>
          </p:cNvSpPr>
          <p:nvPr>
            <p:ph idx="1"/>
          </p:nvPr>
        </p:nvSpPr>
        <p:spPr/>
        <p:txBody>
          <a:bodyPr/>
          <a:lstStyle/>
          <a:p>
            <a:r>
              <a:rPr lang="el-GR" dirty="0"/>
              <a:t>Η αποτελεσματικότητα του κλαδέματος άλφα-βήτα εξαρτάται από την </a:t>
            </a:r>
            <a:r>
              <a:rPr lang="el-GR" b="1" dirty="0"/>
              <a:t>σειρά</a:t>
            </a:r>
            <a:r>
              <a:rPr lang="el-GR" dirty="0"/>
              <a:t> με την οποία εξετάζονται οι καταστάσεις.</a:t>
            </a:r>
          </a:p>
          <a:p>
            <a:r>
              <a:rPr lang="el-GR" dirty="0"/>
              <a:t>Στο πρώτο παράδειγμα που παρουσιάσαμε, αν το φύλλο με τιμή 2 κάτω από τον κόμβο </a:t>
            </a:r>
            <a:r>
              <a:rPr lang="en-US" dirty="0"/>
              <a:t>D </a:t>
            </a:r>
            <a:r>
              <a:rPr lang="el-GR" dirty="0"/>
              <a:t>εξετάζεται πρώτο, τότε μπορούμε να κλαδέψουμε τα άλλα δύο φύλλα.</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83</a:t>
            </a:fld>
            <a:endParaRPr lang="en-US"/>
          </a:p>
        </p:txBody>
      </p:sp>
    </p:spTree>
    <p:extLst>
      <p:ext uri="{BB962C8B-B14F-4D97-AF65-F5344CB8AC3E}">
        <p14:creationId xmlns:p14="http://schemas.microsoft.com/office/powerpoint/2010/main" val="2032216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Manolis\manolis\courses\ai\lectures-in-greek\adversarial search\alpha-beta-progres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5967437" cy="45186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84</a:t>
            </a:fld>
            <a:endParaRPr lang="en-US"/>
          </a:p>
        </p:txBody>
      </p:sp>
    </p:spTree>
    <p:extLst>
      <p:ext uri="{BB962C8B-B14F-4D97-AF65-F5344CB8AC3E}">
        <p14:creationId xmlns:p14="http://schemas.microsoft.com/office/powerpoint/2010/main" val="31871094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Παρατηρήσεις</a:t>
            </a:r>
            <a:endParaRPr lang="en-US" dirty="0"/>
          </a:p>
        </p:txBody>
      </p:sp>
      <p:sp>
        <p:nvSpPr>
          <p:cNvPr id="3" name="Content Placeholder 2"/>
          <p:cNvSpPr>
            <a:spLocks noGrp="1"/>
          </p:cNvSpPr>
          <p:nvPr>
            <p:ph idx="1"/>
          </p:nvPr>
        </p:nvSpPr>
        <p:spPr/>
        <p:txBody>
          <a:bodyPr>
            <a:normAutofit lnSpcReduction="10000"/>
          </a:bodyPr>
          <a:lstStyle/>
          <a:p>
            <a:r>
              <a:rPr lang="el-GR" dirty="0"/>
              <a:t>Το κλάδεμα άλφα-βήτα δεν έχει </a:t>
            </a:r>
            <a:r>
              <a:rPr lang="el-GR" b="1" dirty="0"/>
              <a:t>καμία επίπτωση</a:t>
            </a:r>
            <a:r>
              <a:rPr lang="el-GR" dirty="0"/>
              <a:t> στην </a:t>
            </a:r>
            <a:r>
              <a:rPr lang="en-US" dirty="0" err="1"/>
              <a:t>minimax</a:t>
            </a:r>
            <a:r>
              <a:rPr lang="en-US" dirty="0"/>
              <a:t> </a:t>
            </a:r>
            <a:r>
              <a:rPr lang="el-GR" dirty="0"/>
              <a:t>τιμή της ρίζας η οποία υπολογίζεται σωστά.</a:t>
            </a:r>
          </a:p>
          <a:p>
            <a:r>
              <a:rPr lang="el-GR" dirty="0"/>
              <a:t>Οι τιμές στους ενδιάμεσους κόμβους μπορεί να είναι </a:t>
            </a:r>
            <a:r>
              <a:rPr lang="el-GR" b="1" dirty="0"/>
              <a:t>λάθος</a:t>
            </a:r>
            <a:r>
              <a:rPr lang="el-GR" dirty="0"/>
              <a:t>! (δηλαδή, να μην είναι οι </a:t>
            </a:r>
            <a:r>
              <a:rPr lang="en-US" dirty="0" err="1"/>
              <a:t>minimax</a:t>
            </a:r>
            <a:r>
              <a:rPr lang="en-US" dirty="0"/>
              <a:t> </a:t>
            </a:r>
            <a:r>
              <a:rPr lang="el-GR" dirty="0"/>
              <a:t>τιμές).</a:t>
            </a:r>
            <a:endParaRPr lang="en-US" dirty="0"/>
          </a:p>
          <a:p>
            <a:r>
              <a:rPr lang="el-GR" dirty="0"/>
              <a:t>Πρέπει να είμαστε προσεκτικοί αν θέλουμε να υπολογίσουμε την </a:t>
            </a:r>
            <a:r>
              <a:rPr lang="en-US" dirty="0" err="1"/>
              <a:t>minimax</a:t>
            </a:r>
            <a:r>
              <a:rPr lang="en-US" dirty="0"/>
              <a:t> </a:t>
            </a:r>
            <a:r>
              <a:rPr lang="el-GR" dirty="0"/>
              <a:t>απόφαση στη ρίζα (δηλαδή, την βέλτιστη κίνηση του ΜΑΧ).</a:t>
            </a:r>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85</a:t>
            </a:fld>
            <a:endParaRPr lang="en-US"/>
          </a:p>
        </p:txBody>
      </p:sp>
    </p:spTree>
    <p:extLst>
      <p:ext uri="{BB962C8B-B14F-4D97-AF65-F5344CB8AC3E}">
        <p14:creationId xmlns:p14="http://schemas.microsoft.com/office/powerpoint/2010/main" val="36244826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normAutofit lnSpcReduction="10000"/>
          </a:bodyPr>
          <a:lstStyle/>
          <a:p>
            <a:endParaRPr lang="el-GR" dirty="0"/>
          </a:p>
          <a:p>
            <a:endParaRPr lang="el-GR" dirty="0"/>
          </a:p>
          <a:p>
            <a:endParaRPr lang="el-GR" dirty="0"/>
          </a:p>
          <a:p>
            <a:endParaRPr lang="el-GR" dirty="0"/>
          </a:p>
          <a:p>
            <a:endParaRPr lang="el-GR" dirty="0"/>
          </a:p>
          <a:p>
            <a:endParaRPr lang="el-GR" dirty="0"/>
          </a:p>
          <a:p>
            <a:pPr marL="0" indent="0">
              <a:buNone/>
            </a:pPr>
            <a:r>
              <a:rPr lang="el-GR" dirty="0"/>
              <a:t>Ποια είναι η κίνηση που πρέπει να επιλέξει ο ΜΑΧ;</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86</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p:spTree>
    <p:extLst>
      <p:ext uri="{BB962C8B-B14F-4D97-AF65-F5344CB8AC3E}">
        <p14:creationId xmlns:p14="http://schemas.microsoft.com/office/powerpoint/2010/main" val="3461749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87</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p:spTree>
    <p:extLst>
      <p:ext uri="{BB962C8B-B14F-4D97-AF65-F5344CB8AC3E}">
        <p14:creationId xmlns:p14="http://schemas.microsoft.com/office/powerpoint/2010/main" val="1146681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88</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4630882" y="1619508"/>
                <a:ext cx="1213623" cy="369332"/>
              </a:xfrm>
              <a:prstGeom prst="rect">
                <a:avLst/>
              </a:prstGeom>
              <a:noFill/>
            </p:spPr>
            <p:txBody>
              <a:bodyPr wrap="square" rtlCol="0">
                <a:spAutoFit/>
              </a:bodyPr>
              <a:lstStyle/>
              <a:p>
                <a:pPr algn="ctr"/>
                <a:r>
                  <a:rPr lang="en-US" dirty="0"/>
                  <a:t>[</a:t>
                </a:r>
                <a:r>
                  <a:rPr lang="el-GR" dirty="0"/>
                  <a:t>8</a:t>
                </a:r>
                <a:r>
                  <a:rPr lang="en-US" dirty="0"/>
                  <a:t>,</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4630882" y="1619508"/>
                <a:ext cx="1213623" cy="369332"/>
              </a:xfrm>
              <a:prstGeom prst="rect">
                <a:avLst/>
              </a:prstGeom>
              <a:blipFill rotWithShape="1">
                <a:blip r:embed="rId2"/>
                <a:stretch>
                  <a:fillRect t="-8333" b="-26667"/>
                </a:stretch>
              </a:blipFill>
            </p:spPr>
            <p:txBody>
              <a:bodyPr/>
              <a:lstStyle/>
              <a:p>
                <a:r>
                  <a:rPr lang="en-US">
                    <a:noFill/>
                  </a:rPr>
                  <a:t> </a:t>
                </a:r>
              </a:p>
            </p:txBody>
          </p:sp>
        </mc:Fallback>
      </mc:AlternateContent>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p:spTree>
    <p:extLst>
      <p:ext uri="{BB962C8B-B14F-4D97-AF65-F5344CB8AC3E}">
        <p14:creationId xmlns:p14="http://schemas.microsoft.com/office/powerpoint/2010/main" val="3134464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89</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4630882" y="1619508"/>
                <a:ext cx="1213623" cy="369332"/>
              </a:xfrm>
              <a:prstGeom prst="rect">
                <a:avLst/>
              </a:prstGeom>
              <a:noFill/>
            </p:spPr>
            <p:txBody>
              <a:bodyPr wrap="square" rtlCol="0">
                <a:spAutoFit/>
              </a:bodyPr>
              <a:lstStyle/>
              <a:p>
                <a:pPr algn="ctr"/>
                <a:r>
                  <a:rPr lang="en-US" dirty="0"/>
                  <a:t>[</a:t>
                </a:r>
                <a:r>
                  <a:rPr lang="el-GR" dirty="0"/>
                  <a:t>8</a:t>
                </a:r>
                <a:r>
                  <a:rPr lang="en-US" dirty="0"/>
                  <a:t>,</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4630882" y="1619508"/>
                <a:ext cx="1213623" cy="369332"/>
              </a:xfrm>
              <a:prstGeom prst="rect">
                <a:avLst/>
              </a:prstGeom>
              <a:blipFill rotWithShape="1">
                <a:blip r:embed="rId2"/>
                <a:stretch>
                  <a:fillRect t="-8333" b="-26667"/>
                </a:stretch>
              </a:blipFill>
            </p:spPr>
            <p:txBody>
              <a:bodyPr/>
              <a:lstStyle/>
              <a:p>
                <a:r>
                  <a:rPr lang="en-US">
                    <a:noFill/>
                  </a:rPr>
                  <a:t> </a:t>
                </a:r>
              </a:p>
            </p:txBody>
          </p:sp>
        </mc:Fallback>
      </mc:AlternateContent>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mc:AlternateContent xmlns:mc="http://schemas.openxmlformats.org/markup-compatibility/2006" xmlns:a14="http://schemas.microsoft.com/office/drawing/2010/main">
        <mc:Choice Requires="a14">
          <p:sp>
            <p:nvSpPr>
              <p:cNvPr id="32" name="TextBox 31"/>
              <p:cNvSpPr txBox="1"/>
              <p:nvPr/>
            </p:nvSpPr>
            <p:spPr>
              <a:xfrm>
                <a:off x="3982204" y="2292416"/>
                <a:ext cx="1213623" cy="369332"/>
              </a:xfrm>
              <a:prstGeom prst="rect">
                <a:avLst/>
              </a:prstGeom>
              <a:noFill/>
            </p:spPr>
            <p:txBody>
              <a:bodyPr wrap="square" rtlCol="0">
                <a:spAutoFit/>
              </a:bodyPr>
              <a:lstStyle/>
              <a:p>
                <a:pPr algn="ctr"/>
                <a:r>
                  <a:rPr lang="el-GR" dirty="0"/>
                  <a:t> </a:t>
                </a:r>
                <a14:m>
                  <m:oMath xmlns:m="http://schemas.openxmlformats.org/officeDocument/2006/math">
                    <m:r>
                      <a:rPr lang="el-GR" b="0" i="1" smtClean="0">
                        <a:latin typeface="Cambria Math"/>
                      </a:rPr>
                      <m:t>𝛼</m:t>
                    </m:r>
                    <m:r>
                      <a:rPr lang="el-GR" b="0" i="1" smtClean="0">
                        <a:latin typeface="Cambria Math"/>
                      </a:rPr>
                      <m:t>=8</m:t>
                    </m:r>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982204" y="2292416"/>
                <a:ext cx="1213623"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83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Παρατηρήσεις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Η τρίλιζα προχωράει με τον παίκτη ΜΑΧ να βάζει ένα Χ σε ένα τετράγωνο και τον ΜΙΝ να βάζει ένα Ο, μέχρι να φτάσουμε στους κόμβους φύλλα που αντιστοιχούν σε τερματικές καταστάσεις όπου ένας παίκτης έχει τρία σύμβολα στη σειρά ή όλα τα τετράγωνα είναι γεμάτα.</a:t>
                </a:r>
              </a:p>
              <a:p>
                <a:r>
                  <a:rPr lang="el-GR" b="1" dirty="0"/>
                  <a:t>Ο αριθμός σε κάθε φύλλο δείχνει την τιμή της συνάρτησης χρησιμότητας από την σκοπιά του ΜΑΧ. Οι υψηλές τιμές θεωρούνται καλές για τον ΜΑΧ και κακές για τον ΜΙΝ </a:t>
                </a:r>
                <a:r>
                  <a:rPr lang="el-GR" b="1" dirty="0">
                    <a:solidFill>
                      <a:srgbClr val="FF0000"/>
                    </a:solidFill>
                  </a:rPr>
                  <a:t>(έτσι παίρνουν οι παίκτες το όνομα τους).</a:t>
                </a:r>
                <a:endParaRPr lang="en-US" b="1" dirty="0">
                  <a:solidFill>
                    <a:srgbClr val="FF0000"/>
                  </a:solidFill>
                </a:endParaRPr>
              </a:p>
              <a:p>
                <a:r>
                  <a:rPr lang="el-GR" dirty="0"/>
                  <a:t>Ένα δένδρο παιχνιδιού για την τρίλιζα είναι σχετικά μικρό: λιγότερες από </a:t>
                </a:r>
                <a14:m>
                  <m:oMath xmlns:m="http://schemas.openxmlformats.org/officeDocument/2006/math">
                    <m:r>
                      <a:rPr lang="en-US" b="0" i="1" smtClean="0">
                        <a:latin typeface="Cambria Math" panose="02040503050406030204" pitchFamily="18" charset="0"/>
                        <a:ea typeface="Cambria Math"/>
                      </a:rPr>
                      <m:t>9!=362880</m:t>
                    </m:r>
                  </m:oMath>
                </a14:m>
                <a:r>
                  <a:rPr lang="el-GR" dirty="0"/>
                  <a:t> τερματικές καταστάσεις.</a:t>
                </a:r>
              </a:p>
              <a:p>
                <a:r>
                  <a:rPr lang="el-GR" dirty="0"/>
                  <a:t>Για το </a:t>
                </a:r>
                <a:r>
                  <a:rPr lang="el-GR" b="1" dirty="0"/>
                  <a:t>σκάκι</a:t>
                </a:r>
                <a:r>
                  <a:rPr lang="en-US" dirty="0"/>
                  <a:t>, </a:t>
                </a:r>
                <a:r>
                  <a:rPr lang="el-GR" dirty="0"/>
                  <a:t>υπάρχουν πάνω από </a:t>
                </a:r>
                <a14:m>
                  <m:oMath xmlns:m="http://schemas.openxmlformats.org/officeDocument/2006/math">
                    <m:sSup>
                      <m:sSupPr>
                        <m:ctrlPr>
                          <a:rPr lang="el-GR" b="1" i="1" smtClean="0">
                            <a:latin typeface="Cambria Math" panose="02040503050406030204" pitchFamily="18" charset="0"/>
                          </a:rPr>
                        </m:ctrlPr>
                      </m:sSupPr>
                      <m:e>
                        <m:r>
                          <a:rPr lang="el-GR" b="1" i="1" smtClean="0">
                            <a:latin typeface="Cambria Math"/>
                          </a:rPr>
                          <m:t>𝟏𝟎</m:t>
                        </m:r>
                      </m:e>
                      <m:sup>
                        <m:r>
                          <a:rPr lang="el-GR" b="1" i="1" smtClean="0">
                            <a:latin typeface="Cambria Math"/>
                          </a:rPr>
                          <m:t>𝟒</m:t>
                        </m:r>
                        <m:r>
                          <a:rPr lang="el-GR" b="1" i="1" smtClean="0">
                            <a:latin typeface="Cambria Math" panose="02040503050406030204" pitchFamily="18" charset="0"/>
                          </a:rPr>
                          <m:t>𝟎</m:t>
                        </m:r>
                      </m:sup>
                    </m:sSup>
                  </m:oMath>
                </a14:m>
                <a:r>
                  <a:rPr lang="el-GR" b="1" dirty="0"/>
                  <a:t> κόμβοι</a:t>
                </a:r>
                <a:r>
                  <a:rPr lang="el-GR" dirty="0"/>
                  <a:t>. Άρα το δένδρο παιχνιδιού σε αυτή την περίπτωση είναι ένα θεωρητικό κατασκεύασμα που δεν μπορούμε να υλοποιήσουμε στον πραγματικό κόσμο.</a:t>
                </a:r>
              </a:p>
              <a:p>
                <a:r>
                  <a:rPr lang="el-GR" dirty="0"/>
                  <a:t>Θα χρησιμοποιήσουμε τον όρο </a:t>
                </a:r>
                <a:r>
                  <a:rPr lang="el-GR" b="1" dirty="0"/>
                  <a:t>δένδρο αναζήτησης </a:t>
                </a:r>
                <a:r>
                  <a:rPr lang="en-US" b="1" dirty="0"/>
                  <a:t>(search tree) </a:t>
                </a:r>
                <a:r>
                  <a:rPr lang="el-GR" dirty="0"/>
                  <a:t>για ένα δένδρο το οποίο</a:t>
                </a:r>
                <a:r>
                  <a:rPr lang="en-US" dirty="0"/>
                  <a:t> </a:t>
                </a:r>
                <a:r>
                  <a:rPr lang="el-GR" dirty="0"/>
                  <a:t>τοποθετείται πάνω από το πλήρες δένδρο παιχνιδιού και το οποίο εξετάζει αρκετούς κόμβους ώστε να επιτρέπει σε κάποιο παίκτη να αποφασίζει την επόμενη κίνηση του.</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2022" r="-1037" b="-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a:t>
            </a:fld>
            <a:endParaRPr lang="en-US"/>
          </a:p>
        </p:txBody>
      </p:sp>
      <p:pic>
        <p:nvPicPr>
          <p:cNvPr id="3074" name="Picture 2" descr="C:\Manolis\manolis\courses\ai\lectures-in-greek\adversarial search\tictact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6" y="116633"/>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367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90</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4630882" y="1619508"/>
                <a:ext cx="1213623" cy="369332"/>
              </a:xfrm>
              <a:prstGeom prst="rect">
                <a:avLst/>
              </a:prstGeom>
              <a:noFill/>
            </p:spPr>
            <p:txBody>
              <a:bodyPr wrap="square" rtlCol="0">
                <a:spAutoFit/>
              </a:bodyPr>
              <a:lstStyle/>
              <a:p>
                <a:pPr algn="ctr"/>
                <a:r>
                  <a:rPr lang="en-US" dirty="0"/>
                  <a:t>[</a:t>
                </a:r>
                <a:r>
                  <a:rPr lang="el-GR" dirty="0"/>
                  <a:t>8</a:t>
                </a:r>
                <a:r>
                  <a:rPr lang="en-US" dirty="0"/>
                  <a:t>,</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4630882" y="1619508"/>
                <a:ext cx="1213623" cy="369332"/>
              </a:xfrm>
              <a:prstGeom prst="rect">
                <a:avLst/>
              </a:prstGeom>
              <a:blipFill rotWithShape="1">
                <a:blip r:embed="rId2"/>
                <a:stretch>
                  <a:fillRect t="-8333" b="-26667"/>
                </a:stretch>
              </a:blipFill>
            </p:spPr>
            <p:txBody>
              <a:bodyPr/>
              <a:lstStyle/>
              <a:p>
                <a:r>
                  <a:rPr lang="en-US">
                    <a:noFill/>
                  </a:rPr>
                  <a:t> </a:t>
                </a:r>
              </a:p>
            </p:txBody>
          </p:sp>
        </mc:Fallback>
      </mc:AlternateContent>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mc:AlternateContent xmlns:mc="http://schemas.openxmlformats.org/markup-compatibility/2006" xmlns:a14="http://schemas.microsoft.com/office/drawing/2010/main">
        <mc:Choice Requires="a14">
          <p:sp>
            <p:nvSpPr>
              <p:cNvPr id="32" name="TextBox 31"/>
              <p:cNvSpPr txBox="1"/>
              <p:nvPr/>
            </p:nvSpPr>
            <p:spPr>
              <a:xfrm>
                <a:off x="4141506" y="3086517"/>
                <a:ext cx="1213623" cy="369332"/>
              </a:xfrm>
              <a:prstGeom prst="rect">
                <a:avLst/>
              </a:prstGeom>
              <a:noFill/>
            </p:spPr>
            <p:txBody>
              <a:bodyPr wrap="square" rtlCol="0">
                <a:spAutoFit/>
              </a:bodyPr>
              <a:lstStyle/>
              <a:p>
                <a:pPr algn="ctr"/>
                <a:r>
                  <a:rPr lang="el-GR" dirty="0"/>
                  <a:t> </a:t>
                </a:r>
                <a14:m>
                  <m:oMath xmlns:m="http://schemas.openxmlformats.org/officeDocument/2006/math">
                    <m:r>
                      <a:rPr lang="el-GR" b="0" i="1" smtClean="0">
                        <a:latin typeface="Cambria Math"/>
                      </a:rPr>
                      <m:t>𝛼</m:t>
                    </m:r>
                    <m:r>
                      <a:rPr lang="el-GR" b="0" i="1" smtClean="0">
                        <a:latin typeface="Cambria Math"/>
                      </a:rPr>
                      <m:t>=8</m:t>
                    </m:r>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141506" y="3086517"/>
                <a:ext cx="121362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245346" y="2681116"/>
                <a:ext cx="1213623"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∞,8</m:t>
                    </m:r>
                  </m:oMath>
                </a14:m>
                <a:r>
                  <a:rPr lang="en-US"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5245346" y="2681116"/>
                <a:ext cx="1213623" cy="369332"/>
              </a:xfrm>
              <a:prstGeom prst="rect">
                <a:avLst/>
              </a:prstGeom>
              <a:blipFill rotWithShape="1">
                <a:blip r:embed="rId4"/>
                <a:stretch>
                  <a:fillRect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999732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91</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4630882" y="1619508"/>
                <a:ext cx="1213623" cy="369332"/>
              </a:xfrm>
              <a:prstGeom prst="rect">
                <a:avLst/>
              </a:prstGeom>
              <a:noFill/>
            </p:spPr>
            <p:txBody>
              <a:bodyPr wrap="square" rtlCol="0">
                <a:spAutoFit/>
              </a:bodyPr>
              <a:lstStyle/>
              <a:p>
                <a:pPr algn="ctr"/>
                <a:r>
                  <a:rPr lang="en-US" dirty="0"/>
                  <a:t>[</a:t>
                </a:r>
                <a:r>
                  <a:rPr lang="el-GR" dirty="0"/>
                  <a:t>8</a:t>
                </a:r>
                <a:r>
                  <a:rPr lang="en-US" dirty="0"/>
                  <a:t>,</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4630882" y="1619508"/>
                <a:ext cx="1213623" cy="369332"/>
              </a:xfrm>
              <a:prstGeom prst="rect">
                <a:avLst/>
              </a:prstGeom>
              <a:blipFill rotWithShape="1">
                <a:blip r:embed="rId2"/>
                <a:stretch>
                  <a:fillRect t="-8333" b="-26667"/>
                </a:stretch>
              </a:blipFill>
            </p:spPr>
            <p:txBody>
              <a:bodyPr/>
              <a:lstStyle/>
              <a:p>
                <a:r>
                  <a:rPr lang="en-US">
                    <a:noFill/>
                  </a:rPr>
                  <a:t> </a:t>
                </a:r>
              </a:p>
            </p:txBody>
          </p:sp>
        </mc:Fallback>
      </mc:AlternateContent>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mc:AlternateContent xmlns:mc="http://schemas.openxmlformats.org/markup-compatibility/2006" xmlns:a14="http://schemas.microsoft.com/office/drawing/2010/main">
        <mc:Choice Requires="a14">
          <p:sp>
            <p:nvSpPr>
              <p:cNvPr id="32" name="TextBox 31"/>
              <p:cNvSpPr txBox="1"/>
              <p:nvPr/>
            </p:nvSpPr>
            <p:spPr>
              <a:xfrm>
                <a:off x="4141506" y="3086517"/>
                <a:ext cx="1213623" cy="369332"/>
              </a:xfrm>
              <a:prstGeom prst="rect">
                <a:avLst/>
              </a:prstGeom>
              <a:noFill/>
            </p:spPr>
            <p:txBody>
              <a:bodyPr wrap="square" rtlCol="0">
                <a:spAutoFit/>
              </a:bodyPr>
              <a:lstStyle/>
              <a:p>
                <a:pPr algn="ctr"/>
                <a:r>
                  <a:rPr lang="el-GR" dirty="0"/>
                  <a:t> </a:t>
                </a:r>
                <a14:m>
                  <m:oMath xmlns:m="http://schemas.openxmlformats.org/officeDocument/2006/math">
                    <m:r>
                      <a:rPr lang="el-GR" b="0" i="1" smtClean="0">
                        <a:latin typeface="Cambria Math"/>
                      </a:rPr>
                      <m:t>𝛼</m:t>
                    </m:r>
                    <m:r>
                      <a:rPr lang="el-GR" b="0" i="1" smtClean="0">
                        <a:latin typeface="Cambria Math"/>
                      </a:rPr>
                      <m:t>=8</m:t>
                    </m:r>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141506" y="3086517"/>
                <a:ext cx="121362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245346" y="2681116"/>
                <a:ext cx="1213623" cy="369332"/>
              </a:xfrm>
              <a:prstGeom prst="rect">
                <a:avLst/>
              </a:prstGeom>
              <a:noFill/>
            </p:spPr>
            <p:txBody>
              <a:bodyPr wrap="square" rtlCol="0">
                <a:spAutoFit/>
              </a:bodyPr>
              <a:lstStyle/>
              <a:p>
                <a:pPr algn="ctr"/>
                <a:r>
                  <a:rPr lang="en-US" dirty="0"/>
                  <a:t>[</a:t>
                </a:r>
                <a14:m>
                  <m:oMath xmlns:m="http://schemas.openxmlformats.org/officeDocument/2006/math">
                    <m:r>
                      <a:rPr lang="el-GR" b="0" i="1" smtClean="0">
                        <a:latin typeface="Cambria Math"/>
                      </a:rPr>
                      <m:t>−</m:t>
                    </m:r>
                    <m:r>
                      <a:rPr lang="el-GR" b="0" i="1" smtClean="0">
                        <a:latin typeface="Cambria Math"/>
                        <a:ea typeface="Cambria Math"/>
                      </a:rPr>
                      <m:t>∞,8</m:t>
                    </m:r>
                  </m:oMath>
                </a14:m>
                <a:r>
                  <a:rPr lang="en-US"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5245346" y="2681116"/>
                <a:ext cx="1213623" cy="369332"/>
              </a:xfrm>
              <a:prstGeom prst="rect">
                <a:avLst/>
              </a:prstGeom>
              <a:blipFill rotWithShape="1">
                <a:blip r:embed="rId4"/>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174390" y="3455849"/>
                <a:ext cx="990219" cy="369332"/>
              </a:xfrm>
              <a:prstGeom prst="rect">
                <a:avLst/>
              </a:prstGeom>
              <a:noFill/>
            </p:spPr>
            <p:txBody>
              <a:bodyPr wrap="square" rtlCol="0">
                <a:spAutoFit/>
              </a:bodyPr>
              <a:lstStyle/>
              <a:p>
                <a:pPr algn="ctr"/>
                <a:r>
                  <a:rPr lang="el-GR" dirty="0">
                    <a:solidFill>
                      <a:srgbClr val="C00000"/>
                    </a:solidFill>
                  </a:rPr>
                  <a:t> </a:t>
                </a:r>
                <a14:m>
                  <m:oMath xmlns:m="http://schemas.openxmlformats.org/officeDocument/2006/math">
                    <m:r>
                      <a:rPr lang="el-GR">
                        <a:solidFill>
                          <a:srgbClr val="C00000"/>
                        </a:solidFill>
                        <a:latin typeface="Cambria Math"/>
                        <a:ea typeface="Cambria Math"/>
                      </a:rPr>
                      <m:t>8</m:t>
                    </m:r>
                    <m:r>
                      <a:rPr lang="el-GR" b="0" i="1" smtClean="0">
                        <a:solidFill>
                          <a:srgbClr val="C00000"/>
                        </a:solidFill>
                        <a:latin typeface="Cambria Math"/>
                        <a:ea typeface="Cambria Math"/>
                      </a:rPr>
                      <m:t>≤8</m:t>
                    </m:r>
                  </m:oMath>
                </a14:m>
                <a:endParaRPr lang="en-US" dirty="0">
                  <a:solidFill>
                    <a:srgbClr val="C0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174390" y="3455849"/>
                <a:ext cx="990219"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308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92</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4630882" y="1619508"/>
                <a:ext cx="1213623" cy="369332"/>
              </a:xfrm>
              <a:prstGeom prst="rect">
                <a:avLst/>
              </a:prstGeom>
              <a:noFill/>
            </p:spPr>
            <p:txBody>
              <a:bodyPr wrap="square" rtlCol="0">
                <a:spAutoFit/>
              </a:bodyPr>
              <a:lstStyle/>
              <a:p>
                <a:pPr algn="ctr"/>
                <a:r>
                  <a:rPr lang="en-US" dirty="0"/>
                  <a:t>[</a:t>
                </a:r>
                <a:r>
                  <a:rPr lang="el-GR" dirty="0"/>
                  <a:t>8</a:t>
                </a:r>
                <a:r>
                  <a:rPr lang="en-US" dirty="0"/>
                  <a:t>,</a:t>
                </a:r>
                <a:r>
                  <a:rPr lang="el-GR" dirty="0"/>
                  <a:t> </a:t>
                </a:r>
                <a14:m>
                  <m:oMath xmlns:m="http://schemas.openxmlformats.org/officeDocument/2006/math">
                    <m:r>
                      <a:rPr lang="el-GR" i="1">
                        <a:latin typeface="Cambria Math"/>
                      </a:rPr>
                      <m:t>+</m:t>
                    </m:r>
                    <m:r>
                      <a:rPr lang="el-GR" i="1">
                        <a:latin typeface="Cambria Math"/>
                        <a:ea typeface="Cambria Math"/>
                      </a:rPr>
                      <m:t>∞</m:t>
                    </m:r>
                  </m:oMath>
                </a14:m>
                <a:r>
                  <a:rPr lang="en-US"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4630882" y="1619508"/>
                <a:ext cx="1213623" cy="369332"/>
              </a:xfrm>
              <a:prstGeom prst="rect">
                <a:avLst/>
              </a:prstGeom>
              <a:blipFill rotWithShape="1">
                <a:blip r:embed="rId2"/>
                <a:stretch>
                  <a:fillRect t="-8333" b="-26667"/>
                </a:stretch>
              </a:blipFill>
            </p:spPr>
            <p:txBody>
              <a:bodyPr/>
              <a:lstStyle/>
              <a:p>
                <a:r>
                  <a:rPr lang="en-US">
                    <a:noFill/>
                  </a:rPr>
                  <a:t> </a:t>
                </a:r>
              </a:p>
            </p:txBody>
          </p:sp>
        </mc:Fallback>
      </mc:AlternateContent>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mc:AlternateContent xmlns:mc="http://schemas.openxmlformats.org/markup-compatibility/2006" xmlns:a14="http://schemas.microsoft.com/office/drawing/2010/main">
        <mc:Choice Requires="a14">
          <p:sp>
            <p:nvSpPr>
              <p:cNvPr id="33" name="TextBox 32"/>
              <p:cNvSpPr txBox="1"/>
              <p:nvPr/>
            </p:nvSpPr>
            <p:spPr>
              <a:xfrm>
                <a:off x="5362885" y="2681116"/>
                <a:ext cx="48162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l-GR" b="1" i="1" smtClean="0">
                          <a:latin typeface="Cambria Math"/>
                          <a:ea typeface="Cambria Math"/>
                        </a:rPr>
                        <m:t>𝟖</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5362885" y="2681116"/>
                <a:ext cx="481620"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18794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του </a:t>
            </a:r>
            <a:r>
              <a:rPr lang="en-US" cap="small" dirty="0"/>
              <a:t>Alpha-Beta-Search</a:t>
            </a:r>
            <a:r>
              <a:rPr lang="el-GR" dirty="0"/>
              <a:t> </a:t>
            </a:r>
            <a:endParaRPr lang="en-US" dirty="0"/>
          </a:p>
        </p:txBody>
      </p:sp>
      <p:sp>
        <p:nvSpPr>
          <p:cNvPr id="3" name="Content Placeholder 2"/>
          <p:cNvSpPr>
            <a:spLocks noGrp="1"/>
          </p:cNvSpPr>
          <p:nvPr>
            <p:ph idx="1"/>
          </p:nvPr>
        </p:nvSpPr>
        <p:spPr/>
        <p:txBody>
          <a:bodyPr>
            <a:normAutofit/>
          </a:bodyPr>
          <a:lstStyle/>
          <a:p>
            <a:endParaRPr lang="el-GR" dirty="0"/>
          </a:p>
          <a:p>
            <a:endParaRPr lang="el-GR" dirty="0"/>
          </a:p>
          <a:p>
            <a:endParaRPr lang="el-GR" dirty="0"/>
          </a:p>
          <a:p>
            <a:endParaRPr lang="el-GR" dirty="0"/>
          </a:p>
          <a:p>
            <a:endParaRPr lang="el-GR" dirty="0"/>
          </a:p>
          <a:p>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93</a:t>
            </a:fld>
            <a:endParaRPr lang="en-US"/>
          </a:p>
        </p:txBody>
      </p:sp>
      <p:sp>
        <p:nvSpPr>
          <p:cNvPr id="6" name="Isosceles Triangle 5"/>
          <p:cNvSpPr/>
          <p:nvPr/>
        </p:nvSpPr>
        <p:spPr>
          <a:xfrm>
            <a:off x="4427984" y="1628800"/>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707904"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076056" y="2682896"/>
            <a:ext cx="432047" cy="373427"/>
          </a:xfrm>
          <a:prstGeom prst="flowChartMerg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2"/>
          </p:cNvCxnSpPr>
          <p:nvPr/>
        </p:nvCxnSpPr>
        <p:spPr>
          <a:xfrm flipH="1">
            <a:off x="4139951" y="1988840"/>
            <a:ext cx="288033"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4788024" y="1988840"/>
            <a:ext cx="288032" cy="69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4957"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98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8955" y="4149080"/>
            <a:ext cx="216023" cy="288032"/>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2"/>
          </p:cNvCxnSpPr>
          <p:nvPr/>
        </p:nvCxnSpPr>
        <p:spPr>
          <a:xfrm>
            <a:off x="3923928" y="3056323"/>
            <a:ext cx="44263"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14" idx="0"/>
          </p:cNvCxnSpPr>
          <p:nvPr/>
        </p:nvCxnSpPr>
        <p:spPr>
          <a:xfrm flipH="1">
            <a:off x="5007867" y="3056323"/>
            <a:ext cx="284213" cy="1092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a:off x="5292080" y="3056323"/>
            <a:ext cx="434886" cy="10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2973" y="4075142"/>
            <a:ext cx="216023" cy="369332"/>
          </a:xfrm>
          <a:prstGeom prst="rect">
            <a:avLst/>
          </a:prstGeom>
          <a:noFill/>
        </p:spPr>
        <p:txBody>
          <a:bodyPr wrap="square" rtlCol="0">
            <a:spAutoFit/>
          </a:bodyPr>
          <a:lstStyle/>
          <a:p>
            <a:r>
              <a:rPr lang="el-GR" dirty="0"/>
              <a:t>0</a:t>
            </a:r>
            <a:endParaRPr lang="en-US" dirty="0"/>
          </a:p>
        </p:txBody>
      </p:sp>
      <p:sp>
        <p:nvSpPr>
          <p:cNvPr id="24" name="TextBox 23"/>
          <p:cNvSpPr txBox="1"/>
          <p:nvPr/>
        </p:nvSpPr>
        <p:spPr>
          <a:xfrm>
            <a:off x="4838700" y="4067780"/>
            <a:ext cx="216023" cy="369332"/>
          </a:xfrm>
          <a:prstGeom prst="rect">
            <a:avLst/>
          </a:prstGeom>
          <a:noFill/>
        </p:spPr>
        <p:txBody>
          <a:bodyPr wrap="square" rtlCol="0">
            <a:spAutoFit/>
          </a:bodyPr>
          <a:lstStyle/>
          <a:p>
            <a:r>
              <a:rPr lang="el-GR" dirty="0"/>
              <a:t>8</a:t>
            </a:r>
            <a:endParaRPr lang="en-US" dirty="0"/>
          </a:p>
        </p:txBody>
      </p:sp>
      <p:sp>
        <p:nvSpPr>
          <p:cNvPr id="25" name="TextBox 24"/>
          <p:cNvSpPr txBox="1"/>
          <p:nvPr/>
        </p:nvSpPr>
        <p:spPr>
          <a:xfrm>
            <a:off x="3838047" y="4108430"/>
            <a:ext cx="216023" cy="369332"/>
          </a:xfrm>
          <a:prstGeom prst="rect">
            <a:avLst/>
          </a:prstGeom>
          <a:noFill/>
        </p:spPr>
        <p:txBody>
          <a:bodyPr wrap="square" rtlCol="0">
            <a:spAutoFit/>
          </a:bodyPr>
          <a:lstStyle/>
          <a:p>
            <a:r>
              <a:rPr lang="el-GR" dirty="0"/>
              <a:t>8</a:t>
            </a:r>
            <a:endParaRPr lang="en-US" dirty="0"/>
          </a:p>
        </p:txBody>
      </p:sp>
      <p:sp>
        <p:nvSpPr>
          <p:cNvPr id="26" name="TextBox 25"/>
          <p:cNvSpPr txBox="1"/>
          <p:nvPr/>
        </p:nvSpPr>
        <p:spPr>
          <a:xfrm>
            <a:off x="3838046" y="2118678"/>
            <a:ext cx="432048" cy="369332"/>
          </a:xfrm>
          <a:prstGeom prst="rect">
            <a:avLst/>
          </a:prstGeom>
          <a:noFill/>
        </p:spPr>
        <p:txBody>
          <a:bodyPr wrap="square" rtlCol="0">
            <a:spAutoFit/>
          </a:bodyPr>
          <a:lstStyle/>
          <a:p>
            <a:r>
              <a:rPr lang="el-GR" dirty="0"/>
              <a:t>Α1</a:t>
            </a:r>
            <a:endParaRPr lang="en-US" dirty="0"/>
          </a:p>
        </p:txBody>
      </p:sp>
      <p:sp>
        <p:nvSpPr>
          <p:cNvPr id="28" name="TextBox 27"/>
          <p:cNvSpPr txBox="1"/>
          <p:nvPr/>
        </p:nvSpPr>
        <p:spPr>
          <a:xfrm>
            <a:off x="5029322" y="2118678"/>
            <a:ext cx="432048" cy="369332"/>
          </a:xfrm>
          <a:prstGeom prst="rect">
            <a:avLst/>
          </a:prstGeom>
          <a:noFill/>
        </p:spPr>
        <p:txBody>
          <a:bodyPr wrap="square" rtlCol="0">
            <a:spAutoFit/>
          </a:bodyPr>
          <a:lstStyle/>
          <a:p>
            <a:r>
              <a:rPr lang="el-GR" dirty="0"/>
              <a:t>Α2</a:t>
            </a:r>
            <a:endParaRPr lang="en-US" dirty="0"/>
          </a:p>
        </p:txBody>
      </p:sp>
      <p:sp>
        <p:nvSpPr>
          <p:cNvPr id="29" name="TextBox 28"/>
          <p:cNvSpPr txBox="1"/>
          <p:nvPr/>
        </p:nvSpPr>
        <p:spPr>
          <a:xfrm>
            <a:off x="2483768" y="1619508"/>
            <a:ext cx="864096" cy="369332"/>
          </a:xfrm>
          <a:prstGeom prst="rect">
            <a:avLst/>
          </a:prstGeom>
          <a:noFill/>
        </p:spPr>
        <p:txBody>
          <a:bodyPr wrap="square" rtlCol="0">
            <a:spAutoFit/>
          </a:bodyPr>
          <a:lstStyle/>
          <a:p>
            <a:r>
              <a:rPr lang="el-GR" dirty="0"/>
              <a:t>ΜΑΧ</a:t>
            </a:r>
            <a:endParaRPr lang="en-US" dirty="0"/>
          </a:p>
        </p:txBody>
      </p:sp>
      <p:sp>
        <p:nvSpPr>
          <p:cNvPr id="30" name="TextBox 29"/>
          <p:cNvSpPr txBox="1"/>
          <p:nvPr/>
        </p:nvSpPr>
        <p:spPr>
          <a:xfrm>
            <a:off x="2567732" y="2686991"/>
            <a:ext cx="864096" cy="369332"/>
          </a:xfrm>
          <a:prstGeom prst="rect">
            <a:avLst/>
          </a:prstGeom>
          <a:noFill/>
        </p:spPr>
        <p:txBody>
          <a:bodyPr wrap="square" rtlCol="0">
            <a:spAutoFit/>
          </a:bodyPr>
          <a:lstStyle/>
          <a:p>
            <a:r>
              <a:rPr lang="el-GR" dirty="0"/>
              <a:t>ΜΙΝ</a:t>
            </a:r>
            <a:endParaRPr lang="en-US" dirty="0"/>
          </a:p>
        </p:txBody>
      </p:sp>
      <p:sp>
        <p:nvSpPr>
          <p:cNvPr id="27" name="TextBox 26"/>
          <p:cNvSpPr txBox="1"/>
          <p:nvPr/>
        </p:nvSpPr>
        <p:spPr>
          <a:xfrm>
            <a:off x="4608004" y="1617045"/>
            <a:ext cx="614464" cy="369332"/>
          </a:xfrm>
          <a:prstGeom prst="rect">
            <a:avLst/>
          </a:prstGeom>
          <a:noFill/>
        </p:spPr>
        <p:txBody>
          <a:bodyPr wrap="square" rtlCol="0">
            <a:spAutoFit/>
          </a:bodyPr>
          <a:lstStyle/>
          <a:p>
            <a:pPr algn="ctr"/>
            <a:r>
              <a:rPr lang="el-GR" b="1" dirty="0"/>
              <a:t>8</a:t>
            </a:r>
            <a:endParaRPr lang="en-US" b="1" dirty="0"/>
          </a:p>
        </p:txBody>
      </p:sp>
      <p:sp>
        <p:nvSpPr>
          <p:cNvPr id="31" name="TextBox 30"/>
          <p:cNvSpPr txBox="1"/>
          <p:nvPr/>
        </p:nvSpPr>
        <p:spPr>
          <a:xfrm>
            <a:off x="3317116" y="2717185"/>
            <a:ext cx="520931" cy="369332"/>
          </a:xfrm>
          <a:prstGeom prst="rect">
            <a:avLst/>
          </a:prstGeom>
          <a:noFill/>
        </p:spPr>
        <p:txBody>
          <a:bodyPr wrap="square" rtlCol="0">
            <a:spAutoFit/>
          </a:bodyPr>
          <a:lstStyle/>
          <a:p>
            <a:pPr algn="ctr"/>
            <a:r>
              <a:rPr lang="el-GR" b="1" dirty="0"/>
              <a:t>8</a:t>
            </a:r>
            <a:endParaRPr lang="en-US" b="1" dirty="0"/>
          </a:p>
        </p:txBody>
      </p:sp>
      <mc:AlternateContent xmlns:mc="http://schemas.openxmlformats.org/markup-compatibility/2006" xmlns:a14="http://schemas.microsoft.com/office/drawing/2010/main">
        <mc:Choice Requires="a14">
          <p:sp>
            <p:nvSpPr>
              <p:cNvPr id="33" name="TextBox 32"/>
              <p:cNvSpPr txBox="1"/>
              <p:nvPr/>
            </p:nvSpPr>
            <p:spPr>
              <a:xfrm>
                <a:off x="5362885" y="2681116"/>
                <a:ext cx="48162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l-GR" b="1" i="1" smtClean="0">
                          <a:latin typeface="Cambria Math"/>
                          <a:ea typeface="Cambria Math"/>
                        </a:rPr>
                        <m:t>𝟖</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5362885" y="2681116"/>
                <a:ext cx="481620"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7349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Συζήτηση</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l-GR" dirty="0"/>
                  <a:t>Αν τρέξουμε τον αλγόριθμο </a:t>
                </a:r>
                <a:r>
                  <a:rPr lang="en-US" cap="small" dirty="0"/>
                  <a:t>Alpha-Beta-Search</a:t>
                </a:r>
                <a:r>
                  <a:rPr lang="en-US" dirty="0"/>
                  <a:t>, </a:t>
                </a:r>
                <a:r>
                  <a:rPr lang="el-GR" dirty="0"/>
                  <a:t>τότε οι τιμές που επιστρέφονται από τους ΜΙΝ κόμβους είναι </a:t>
                </a:r>
                <a:r>
                  <a:rPr lang="en-US" dirty="0"/>
                  <a:t>8</a:t>
                </a:r>
                <a:r>
                  <a:rPr lang="el-GR" dirty="0"/>
                  <a:t> και </a:t>
                </a:r>
                <a:r>
                  <a:rPr lang="en-US" dirty="0"/>
                  <a:t>8</a:t>
                </a:r>
                <a:r>
                  <a:rPr lang="el-GR" dirty="0"/>
                  <a:t>. Άρα, ο ΜΑΧ μπορεί να επιλέξει οποιαδήποτε από τις Α1 και Α2. Όμως </a:t>
                </a:r>
                <a:r>
                  <a:rPr lang="el-GR" b="1" dirty="0"/>
                  <a:t>μόνο η Α1 </a:t>
                </a:r>
                <a:r>
                  <a:rPr lang="el-GR" dirty="0"/>
                  <a:t>είναι σωστή </a:t>
                </a:r>
                <a:r>
                  <a:rPr lang="en-US" dirty="0" err="1"/>
                  <a:t>minimax</a:t>
                </a:r>
                <a:r>
                  <a:rPr lang="en-US" dirty="0"/>
                  <a:t> </a:t>
                </a:r>
                <a:r>
                  <a:rPr lang="el-GR" dirty="0"/>
                  <a:t>απόφαση!</a:t>
                </a:r>
              </a:p>
              <a:p>
                <a:r>
                  <a:rPr lang="el-GR" dirty="0"/>
                  <a:t>Το πρόβλημα αυτό μπορεί να λυθεί αν οι εντολές κλαδέματος στις συναρτήσεις  </a:t>
                </a:r>
                <a:r>
                  <a:rPr lang="en-US" cap="small" dirty="0"/>
                  <a:t>Max-Value</a:t>
                </a:r>
                <a:r>
                  <a:rPr lang="en-US" dirty="0"/>
                  <a:t> </a:t>
                </a:r>
                <a:r>
                  <a:rPr lang="el-GR" dirty="0"/>
                  <a:t>και </a:t>
                </a:r>
                <a:r>
                  <a:rPr lang="en-US" cap="small" dirty="0"/>
                  <a:t>Min-Value</a:t>
                </a:r>
                <a:r>
                  <a:rPr lang="en-US" dirty="0"/>
                  <a:t> </a:t>
                </a:r>
                <a:r>
                  <a:rPr lang="el-GR" dirty="0"/>
                  <a:t>χρησιμοποιούν </a:t>
                </a:r>
                <a:r>
                  <a:rPr lang="el-GR" b="1" dirty="0"/>
                  <a:t>γνήσιες ανισότητες </a:t>
                </a:r>
                <a:r>
                  <a:rPr lang="el-GR" dirty="0"/>
                  <a:t>(δηλαδή </a:t>
                </a:r>
                <a14:m>
                  <m:oMath xmlns:m="http://schemas.openxmlformats.org/officeDocument/2006/math">
                    <m:r>
                      <a:rPr lang="en-US" b="1" i="1" smtClean="0">
                        <a:latin typeface="Cambria Math"/>
                      </a:rPr>
                      <m:t>𝒗</m:t>
                    </m:r>
                    <m:r>
                      <a:rPr lang="en-US" b="1" i="1">
                        <a:latin typeface="Cambria Math"/>
                        <a:ea typeface="Cambria Math"/>
                      </a:rPr>
                      <m:t>&gt;</m:t>
                    </m:r>
                    <m:r>
                      <a:rPr lang="el-GR" b="1" i="1" smtClean="0">
                        <a:latin typeface="Cambria Math"/>
                        <a:ea typeface="Cambria Math"/>
                      </a:rPr>
                      <m:t>𝜷</m:t>
                    </m:r>
                  </m:oMath>
                </a14:m>
                <a:r>
                  <a:rPr lang="el-GR" b="1" dirty="0"/>
                  <a:t> </a:t>
                </a:r>
                <a:r>
                  <a:rPr lang="el-GR" dirty="0"/>
                  <a:t>και </a:t>
                </a:r>
                <a14:m>
                  <m:oMath xmlns:m="http://schemas.openxmlformats.org/officeDocument/2006/math">
                    <m:r>
                      <a:rPr lang="en-US" b="1" i="1" smtClean="0">
                        <a:latin typeface="Cambria Math"/>
                      </a:rPr>
                      <m:t>𝒗</m:t>
                    </m:r>
                    <m:r>
                      <a:rPr lang="en-US" b="1" i="1" smtClean="0">
                        <a:latin typeface="Cambria Math"/>
                        <a:ea typeface="Cambria Math"/>
                      </a:rPr>
                      <m:t>&lt;</m:t>
                    </m:r>
                    <m:r>
                      <a:rPr lang="el-GR" b="1" i="1" smtClean="0">
                        <a:latin typeface="Cambria Math"/>
                        <a:ea typeface="Cambria Math"/>
                      </a:rPr>
                      <m:t>𝜶</m:t>
                    </m:r>
                  </m:oMath>
                </a14:m>
                <a:r>
                  <a:rPr lang="el-GR"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94</a:t>
            </a:fld>
            <a:endParaRPr lang="en-US"/>
          </a:p>
        </p:txBody>
      </p:sp>
    </p:spTree>
    <p:extLst>
      <p:ext uri="{BB962C8B-B14F-4D97-AF65-F5344CB8AC3E}">
        <p14:creationId xmlns:p14="http://schemas.microsoft.com/office/powerpoint/2010/main" val="1039625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Υπολογιστική Πολυπλοκότητα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l-GR" dirty="0"/>
                  <a:t>Αν οι διάδοχες καταστάσεις </a:t>
                </a:r>
                <a:r>
                  <a:rPr lang="el-GR" b="1" dirty="0"/>
                  <a:t>εξετάζονται</a:t>
                </a:r>
                <a:r>
                  <a:rPr lang="el-GR" dirty="0"/>
                  <a:t> </a:t>
                </a:r>
                <a:r>
                  <a:rPr lang="el-GR" b="1" dirty="0"/>
                  <a:t>με</a:t>
                </a:r>
                <a:r>
                  <a:rPr lang="el-GR" dirty="0"/>
                  <a:t> </a:t>
                </a:r>
                <a:r>
                  <a:rPr lang="el-GR" b="1" dirty="0"/>
                  <a:t>την</a:t>
                </a:r>
                <a:r>
                  <a:rPr lang="el-GR" dirty="0"/>
                  <a:t> </a:t>
                </a:r>
                <a:r>
                  <a:rPr lang="el-GR" b="1" dirty="0"/>
                  <a:t>καλύτερη</a:t>
                </a:r>
                <a:r>
                  <a:rPr lang="el-GR" dirty="0"/>
                  <a:t> </a:t>
                </a:r>
                <a:r>
                  <a:rPr lang="el-GR" b="1" dirty="0"/>
                  <a:t>δυνατή</a:t>
                </a:r>
                <a:r>
                  <a:rPr lang="el-GR" dirty="0"/>
                  <a:t> </a:t>
                </a:r>
                <a:r>
                  <a:rPr lang="el-GR" b="1" dirty="0"/>
                  <a:t>σειρά</a:t>
                </a:r>
                <a:r>
                  <a:rPr lang="el-GR" dirty="0"/>
                  <a:t>, ο αλγόριθμος αναζήτησης άλφα-βήτα μπορεί να εξετάσει μόνο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𝒃</m:t>
                        </m:r>
                      </m:e>
                      <m:sup>
                        <m:f>
                          <m:fPr>
                            <m:ctrlPr>
                              <a:rPr lang="en-US" b="1" i="1" smtClean="0">
                                <a:latin typeface="Cambria Math" panose="02040503050406030204" pitchFamily="18" charset="0"/>
                              </a:rPr>
                            </m:ctrlPr>
                          </m:fPr>
                          <m:num>
                            <m:r>
                              <a:rPr lang="en-US" b="1" i="1" smtClean="0">
                                <a:latin typeface="Cambria Math"/>
                              </a:rPr>
                              <m:t>𝒎</m:t>
                            </m:r>
                          </m:num>
                          <m:den>
                            <m:r>
                              <a:rPr lang="en-US" b="1" i="1" smtClean="0">
                                <a:latin typeface="Cambria Math"/>
                              </a:rPr>
                              <m:t>𝟐</m:t>
                            </m:r>
                          </m:den>
                        </m:f>
                      </m:sup>
                    </m:sSup>
                    <m:r>
                      <a:rPr lang="en-US" b="1" i="1" smtClean="0">
                        <a:latin typeface="Cambria Math"/>
                      </a:rPr>
                      <m:t>)</m:t>
                    </m:r>
                  </m:oMath>
                </a14:m>
                <a:r>
                  <a:rPr lang="en-US" dirty="0"/>
                  <a:t> </a:t>
                </a:r>
                <a:r>
                  <a:rPr lang="el-GR" dirty="0"/>
                  <a:t>κόμβους αντί για </a:t>
                </a:r>
                <a14:m>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𝑚</m:t>
                        </m:r>
                      </m:sup>
                    </m:sSup>
                    <m:r>
                      <a:rPr lang="en-US" b="0" i="1" smtClean="0">
                        <a:latin typeface="Cambria Math"/>
                      </a:rPr>
                      <m:t>)</m:t>
                    </m:r>
                  </m:oMath>
                </a14:m>
                <a:r>
                  <a:rPr lang="en-US" dirty="0"/>
                  <a:t> </a:t>
                </a:r>
                <a:r>
                  <a:rPr lang="el-GR" dirty="0"/>
                  <a:t>που εξετάζει ο </a:t>
                </a:r>
                <a:r>
                  <a:rPr lang="en-US" dirty="0" err="1"/>
                  <a:t>minimax</a:t>
                </a:r>
                <a:r>
                  <a:rPr lang="en-US" dirty="0"/>
                  <a:t>.</a:t>
                </a:r>
              </a:p>
              <a:p>
                <a:r>
                  <a:rPr lang="el-GR" dirty="0"/>
                  <a:t>Αυτό σημαίνει ότι ο </a:t>
                </a:r>
                <a:r>
                  <a:rPr lang="el-GR" b="1" dirty="0"/>
                  <a:t>δραστικός</a:t>
                </a:r>
                <a:r>
                  <a:rPr lang="el-GR" dirty="0"/>
                  <a:t> </a:t>
                </a:r>
                <a:r>
                  <a:rPr lang="el-GR" b="1" dirty="0"/>
                  <a:t>παράγοντας</a:t>
                </a:r>
                <a:r>
                  <a:rPr lang="el-GR" dirty="0"/>
                  <a:t> </a:t>
                </a:r>
                <a:r>
                  <a:rPr lang="el-GR" b="1" dirty="0"/>
                  <a:t>διακλάδωσης</a:t>
                </a:r>
                <a:r>
                  <a:rPr lang="el-GR" dirty="0"/>
                  <a:t> γίνεται </a:t>
                </a:r>
                <a14:m>
                  <m:oMath xmlns:m="http://schemas.openxmlformats.org/officeDocument/2006/math">
                    <m:rad>
                      <m:radPr>
                        <m:degHide m:val="on"/>
                        <m:ctrlPr>
                          <a:rPr lang="el-GR" b="1" i="1" smtClean="0">
                            <a:latin typeface="Cambria Math" panose="02040503050406030204" pitchFamily="18" charset="0"/>
                          </a:rPr>
                        </m:ctrlPr>
                      </m:radPr>
                      <m:deg/>
                      <m:e>
                        <m:r>
                          <a:rPr lang="en-US" b="1" i="1" smtClean="0">
                            <a:latin typeface="Cambria Math"/>
                          </a:rPr>
                          <m:t>𝒃</m:t>
                        </m:r>
                        <m:r>
                          <a:rPr lang="en-US" b="1" i="1" smtClean="0">
                            <a:latin typeface="Cambria Math"/>
                          </a:rPr>
                          <m:t> </m:t>
                        </m:r>
                      </m:e>
                    </m:rad>
                  </m:oMath>
                </a14:m>
                <a:r>
                  <a:rPr lang="el-GR" dirty="0"/>
                  <a:t>αντί για </a:t>
                </a:r>
                <a14:m>
                  <m:oMath xmlns:m="http://schemas.openxmlformats.org/officeDocument/2006/math">
                    <m:r>
                      <a:rPr lang="en-US" b="0" i="1" smtClean="0">
                        <a:latin typeface="Cambria Math"/>
                      </a:rPr>
                      <m:t>𝑏</m:t>
                    </m:r>
                    <m:r>
                      <a:rPr lang="en-US" b="0" i="1" smtClean="0">
                        <a:latin typeface="Cambria Math"/>
                      </a:rPr>
                      <m:t>.</m:t>
                    </m:r>
                    <m:r>
                      <a:rPr lang="el-GR" b="0" i="0" smtClean="0">
                        <a:latin typeface="Cambria Math"/>
                      </a:rPr>
                      <m:t> </m:t>
                    </m:r>
                  </m:oMath>
                </a14:m>
                <a:r>
                  <a:rPr lang="el-GR" dirty="0"/>
                  <a:t>Για παράδειγμα, για το σκάκι 6 αντί 35.</a:t>
                </a:r>
              </a:p>
              <a:p>
                <a:r>
                  <a:rPr lang="el-GR" dirty="0"/>
                  <a:t>Με άλλα λόγια, ο αλγόριθμος αναζήτησης άλφα-βήτα μπορεί να επιλύσει ένα δένδρο με βάθος διπλάσιο του </a:t>
                </a:r>
                <a:r>
                  <a:rPr lang="en-US" dirty="0" err="1"/>
                  <a:t>minimax</a:t>
                </a:r>
                <a:r>
                  <a:rPr lang="en-US" dirty="0"/>
                  <a:t> </a:t>
                </a:r>
                <a:r>
                  <a:rPr lang="el-GR" dirty="0"/>
                  <a:t>στον ίδιο χρόνο.</a:t>
                </a:r>
              </a:p>
              <a:p>
                <a:r>
                  <a:rPr lang="el-GR" dirty="0"/>
                  <a:t>Αν οι διάδοχες καταστάσεις εξετάζονται με τυχαία σειρά, ο συνολικός αριθμός κόμβων που χρειάζεται να εξεταστούν είναι περίπου </a:t>
                </a:r>
                <a14:m>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f>
                          <m:fPr>
                            <m:ctrlPr>
                              <a:rPr lang="el-GR" i="1">
                                <a:latin typeface="Cambria Math" panose="02040503050406030204" pitchFamily="18" charset="0"/>
                              </a:rPr>
                            </m:ctrlPr>
                          </m:fPr>
                          <m:num>
                            <m:r>
                              <a:rPr lang="en-US" i="1">
                                <a:latin typeface="Cambria Math"/>
                              </a:rPr>
                              <m:t>3</m:t>
                            </m:r>
                            <m:r>
                              <a:rPr lang="en-US" i="1">
                                <a:latin typeface="Cambria Math"/>
                              </a:rPr>
                              <m:t>𝑚</m:t>
                            </m:r>
                          </m:num>
                          <m:den>
                            <m:r>
                              <a:rPr lang="en-US" i="1">
                                <a:latin typeface="Cambria Math"/>
                              </a:rPr>
                              <m:t>4</m:t>
                            </m:r>
                          </m:den>
                        </m:f>
                      </m:sup>
                    </m:sSup>
                    <m:r>
                      <a:rPr lang="en-US" b="0" i="1" smtClean="0">
                        <a:latin typeface="Cambria Math"/>
                      </a:rPr>
                      <m:t>)</m:t>
                    </m:r>
                  </m:oMath>
                </a14:m>
                <a:r>
                  <a:rPr lang="en-US" dirty="0"/>
                  <a:t>.</a:t>
                </a:r>
              </a:p>
              <a:p>
                <a:r>
                  <a:rPr lang="el-GR" dirty="0"/>
                  <a:t>Στο σκάκι, μια αρκετά απλή διάταξη των κινήσεων (πρώτα τα παρσίματα, μετά οι απειλές, μετά κινήσεις προς τα εμπρός, μετά κινήσεις προς τα πίσω) μας φέρνει πολύ κοντά στο φράγμα της καλύτερης διάταξης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f>
                          <m:fPr>
                            <m:ctrlPr>
                              <a:rPr lang="en-US" i="1">
                                <a:latin typeface="Cambria Math" panose="02040503050406030204" pitchFamily="18" charset="0"/>
                              </a:rPr>
                            </m:ctrlPr>
                          </m:fPr>
                          <m:num>
                            <m:r>
                              <a:rPr lang="en-US" i="1">
                                <a:latin typeface="Cambria Math"/>
                              </a:rPr>
                              <m:t>𝑚</m:t>
                            </m:r>
                          </m:num>
                          <m:den>
                            <m:r>
                              <a:rPr lang="en-US" i="1">
                                <a:latin typeface="Cambria Math"/>
                              </a:rPr>
                              <m:t>2</m:t>
                            </m:r>
                          </m:den>
                        </m:f>
                      </m:sup>
                    </m:sSup>
                    <m:r>
                      <a:rPr lang="en-US" i="1">
                        <a:latin typeface="Cambria Math"/>
                      </a:rPr>
                      <m:t>)</m:t>
                    </m:r>
                  </m:oMath>
                </a14:m>
                <a:r>
                  <a:rPr lang="el-GR"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95</a:t>
            </a:fld>
            <a:endParaRPr lang="en-US"/>
          </a:p>
        </p:txBody>
      </p:sp>
      <p:pic>
        <p:nvPicPr>
          <p:cNvPr id="6" name="Picture 2" descr="C:\Manolis\manolis\courses\ai\lectures-in-greek\adversarial search\c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085184"/>
            <a:ext cx="1505879" cy="139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94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Δυναμική Διάταξη Κινήσεων</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l-GR" dirty="0"/>
                  <a:t>Αν δοκιμάσουμε πρώτα τις κινήσεις που βρήκαμε να είναι καλύτερες στο παρελθόν, τότε μπορούμε να έλθουμε πολύ κοντά στο θεωρητικό όριο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f>
                          <m:fPr>
                            <m:ctrlPr>
                              <a:rPr lang="en-US" i="1">
                                <a:latin typeface="Cambria Math" panose="02040503050406030204" pitchFamily="18" charset="0"/>
                              </a:rPr>
                            </m:ctrlPr>
                          </m:fPr>
                          <m:num>
                            <m:r>
                              <a:rPr lang="en-US" i="1">
                                <a:latin typeface="Cambria Math"/>
                              </a:rPr>
                              <m:t>𝑚</m:t>
                            </m:r>
                          </m:num>
                          <m:den>
                            <m:r>
                              <a:rPr lang="en-US" i="1">
                                <a:latin typeface="Cambria Math"/>
                              </a:rPr>
                              <m:t>2</m:t>
                            </m:r>
                          </m:den>
                        </m:f>
                      </m:sup>
                    </m:sSup>
                    <m:r>
                      <a:rPr lang="en-US" i="1">
                        <a:latin typeface="Cambria Math"/>
                      </a:rPr>
                      <m:t>)</m:t>
                    </m:r>
                  </m:oMath>
                </a14:m>
                <a:r>
                  <a:rPr lang="el-GR" dirty="0"/>
                  <a:t>.</a:t>
                </a:r>
                <a:endParaRPr lang="en-US" dirty="0"/>
              </a:p>
              <a:p>
                <a:r>
                  <a:rPr lang="el-GR" dirty="0"/>
                  <a:t>Η καλύτερη κίνηση μπορεί να είναι η προηγούμενη κίνηση που κάναμε (συχνά οι ίδιες απειλές παραμένουν) ή μπορεί να βρεθεί με εξερεύνηση που ξεκινάει από την τωρινή κίνηση.</a:t>
                </a:r>
              </a:p>
              <a:p>
                <a:r>
                  <a:rPr lang="el-GR" dirty="0"/>
                  <a:t>Ένας τέτοιος τρόπος εξερεύνησης είναι να κάνουμε </a:t>
                </a:r>
                <a:r>
                  <a:rPr lang="el-GR" b="1" dirty="0"/>
                  <a:t>αναζήτηση με επαναληπτική εκβάθυνση</a:t>
                </a:r>
                <a:r>
                  <a:rPr lang="el-GR" dirty="0"/>
                  <a:t>.</a:t>
                </a:r>
              </a:p>
              <a:p>
                <a:r>
                  <a:rPr lang="el-GR" dirty="0"/>
                  <a:t>Οι καλύτερες κινήσεις συχνά λέγονται </a:t>
                </a:r>
                <a:r>
                  <a:rPr lang="el-GR" b="1" dirty="0"/>
                  <a:t>φονικές (</a:t>
                </a:r>
                <a:r>
                  <a:rPr lang="en-US" b="1" dirty="0"/>
                  <a:t>killer moves) </a:t>
                </a:r>
                <a:r>
                  <a:rPr lang="el-GR" dirty="0"/>
                  <a:t>και η χρησιμοποίηση τους ονομάζεται ο </a:t>
                </a:r>
                <a:r>
                  <a:rPr lang="el-GR" b="1" dirty="0" err="1"/>
                  <a:t>ευρετικός</a:t>
                </a:r>
                <a:r>
                  <a:rPr lang="el-GR" b="1" dirty="0"/>
                  <a:t> κανόνας των φονικών κινήσεων</a:t>
                </a:r>
                <a:r>
                  <a:rPr lang="el-GR"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b="-6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96</a:t>
            </a:fld>
            <a:endParaRPr lang="en-US"/>
          </a:p>
        </p:txBody>
      </p:sp>
    </p:spTree>
    <p:extLst>
      <p:ext uri="{BB962C8B-B14F-4D97-AF65-F5344CB8AC3E}">
        <p14:creationId xmlns:p14="http://schemas.microsoft.com/office/powerpoint/2010/main" val="2629100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Επαναλαμβανόμενες Καταστάσεις</a:t>
            </a:r>
            <a:endParaRPr lang="en-US" dirty="0"/>
          </a:p>
        </p:txBody>
      </p:sp>
      <p:sp>
        <p:nvSpPr>
          <p:cNvPr id="3" name="Content Placeholder 2"/>
          <p:cNvSpPr>
            <a:spLocks noGrp="1"/>
          </p:cNvSpPr>
          <p:nvPr>
            <p:ph idx="1"/>
          </p:nvPr>
        </p:nvSpPr>
        <p:spPr/>
        <p:txBody>
          <a:bodyPr>
            <a:normAutofit fontScale="85000" lnSpcReduction="10000"/>
          </a:bodyPr>
          <a:lstStyle/>
          <a:p>
            <a:r>
              <a:rPr lang="el-GR" dirty="0"/>
              <a:t>Σε πολλά παιχνίδια, συχνά εμφανίζονται </a:t>
            </a:r>
            <a:r>
              <a:rPr lang="el-GR" b="1" dirty="0"/>
              <a:t>επαναλαμβανόμενες καταστάσεις </a:t>
            </a:r>
            <a:r>
              <a:rPr lang="el-GR" dirty="0"/>
              <a:t>εξαιτίας της ύπαρξης αντιμεταθέσεων της ακολουθίας κινήσεων που μας φέρνουν στην ίδια κατάσταση (αυτές οι αντιμεταθέσεις ονομάζονται </a:t>
            </a:r>
            <a:r>
              <a:rPr lang="en-US" b="1" dirty="0"/>
              <a:t>transpositions</a:t>
            </a:r>
            <a:r>
              <a:rPr lang="en-US" dirty="0"/>
              <a:t>).</a:t>
            </a:r>
          </a:p>
          <a:p>
            <a:r>
              <a:rPr lang="el-GR" dirty="0"/>
              <a:t>Μπορούμε να χρησιμοποιήσουμε ένα </a:t>
            </a:r>
            <a:r>
              <a:rPr lang="el-GR" b="1" dirty="0"/>
              <a:t>πίνακα κατακερματισμού (</a:t>
            </a:r>
            <a:r>
              <a:rPr lang="en-US" b="1" dirty="0"/>
              <a:t>hash table) </a:t>
            </a:r>
            <a:r>
              <a:rPr lang="el-GR" dirty="0"/>
              <a:t>για να αποθηκεύσουμε τις καταστάσεις που συναντούμε και τις τιμές χρησιμότητας τους ώστε να μην χρειάζεται να τις επαναλάβουμε. Ο πίνακας αυτός ονομάζεται </a:t>
            </a:r>
            <a:r>
              <a:rPr lang="en-US" b="1" dirty="0"/>
              <a:t>transposition table</a:t>
            </a:r>
            <a:r>
              <a:rPr lang="en-US" dirty="0"/>
              <a:t>.</a:t>
            </a:r>
            <a:endParaRPr lang="el-GR"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97</a:t>
            </a:fld>
            <a:endParaRPr lang="en-US"/>
          </a:p>
        </p:txBody>
      </p:sp>
    </p:spTree>
    <p:extLst>
      <p:ext uri="{BB962C8B-B14F-4D97-AF65-F5344CB8AC3E}">
        <p14:creationId xmlns:p14="http://schemas.microsoft.com/office/powerpoint/2010/main" val="943756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Ατελείς Αποφάσεις σε Πραγματικό Χρόνο</a:t>
            </a:r>
            <a:endParaRPr lang="en-US" dirty="0"/>
          </a:p>
        </p:txBody>
      </p:sp>
      <p:sp>
        <p:nvSpPr>
          <p:cNvPr id="3" name="Content Placeholder 2"/>
          <p:cNvSpPr>
            <a:spLocks noGrp="1"/>
          </p:cNvSpPr>
          <p:nvPr>
            <p:ph idx="1"/>
          </p:nvPr>
        </p:nvSpPr>
        <p:spPr/>
        <p:txBody>
          <a:bodyPr>
            <a:normAutofit fontScale="85000" lnSpcReduction="10000"/>
          </a:bodyPr>
          <a:lstStyle/>
          <a:p>
            <a:r>
              <a:rPr lang="el-GR" dirty="0"/>
              <a:t>Ο αλγόριθμος </a:t>
            </a:r>
            <a:r>
              <a:rPr lang="en-US" dirty="0" err="1"/>
              <a:t>minimax</a:t>
            </a:r>
            <a:r>
              <a:rPr lang="en-US" dirty="0"/>
              <a:t> </a:t>
            </a:r>
            <a:r>
              <a:rPr lang="el-GR" dirty="0"/>
              <a:t>παράγει όλο το χώρο αναζήτησης του παιχνιδιού ενώ ο αλγόριθμος άλφα-βήτα μας επιτρέπει να κλαδέψουμε ένα μεγάλο μέρος του.</a:t>
            </a:r>
          </a:p>
          <a:p>
            <a:r>
              <a:rPr lang="el-GR" dirty="0"/>
              <a:t>Όμως ακόμα και ο αλγόριθμος άλφα-βήτα πρέπει να ψάξει σε όλη τη διαδρομή μέχρι τις τερματικές καταστάσεις, για ένα μέρος του χώρου αναζήτησης.</a:t>
            </a:r>
          </a:p>
          <a:p>
            <a:r>
              <a:rPr lang="el-GR" dirty="0"/>
              <a:t>Για πολλά παιχνίδια, η αναζήτηση αυτή δεν είναι πρακτική επειδή </a:t>
            </a:r>
            <a:r>
              <a:rPr lang="el-GR" b="1" dirty="0"/>
              <a:t>οι κινήσεις πρέπει να γίνονται σε λογικό χρονικό διάστημα </a:t>
            </a:r>
            <a:r>
              <a:rPr lang="el-GR" dirty="0"/>
              <a:t>(π.χ., μερικά λεπτά).</a:t>
            </a:r>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98</a:t>
            </a:fld>
            <a:endParaRPr lang="en-US"/>
          </a:p>
        </p:txBody>
      </p:sp>
    </p:spTree>
    <p:extLst>
      <p:ext uri="{BB962C8B-B14F-4D97-AF65-F5344CB8AC3E}">
        <p14:creationId xmlns:p14="http://schemas.microsoft.com/office/powerpoint/2010/main" val="40034626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Ατελείς Αποφάσεις σε Πραγματικό Χρόνο</a:t>
            </a:r>
            <a:endParaRPr lang="en-US" dirty="0"/>
          </a:p>
        </p:txBody>
      </p:sp>
      <p:sp>
        <p:nvSpPr>
          <p:cNvPr id="3" name="Content Placeholder 2"/>
          <p:cNvSpPr>
            <a:spLocks noGrp="1"/>
          </p:cNvSpPr>
          <p:nvPr>
            <p:ph idx="1"/>
          </p:nvPr>
        </p:nvSpPr>
        <p:spPr/>
        <p:txBody>
          <a:bodyPr>
            <a:normAutofit fontScale="85000" lnSpcReduction="20000"/>
          </a:bodyPr>
          <a:lstStyle/>
          <a:p>
            <a:r>
              <a:rPr lang="el-GR" dirty="0"/>
              <a:t>Ο </a:t>
            </a:r>
            <a:r>
              <a:rPr lang="en-US" dirty="0"/>
              <a:t>Claude Shannon </a:t>
            </a:r>
            <a:r>
              <a:rPr lang="el-GR" dirty="0"/>
              <a:t>στο άρθρο του </a:t>
            </a:r>
            <a:r>
              <a:rPr lang="en-US" dirty="0"/>
              <a:t>“Programming a Computer for Playing Chess” (1950) </a:t>
            </a:r>
            <a:r>
              <a:rPr lang="el-GR" dirty="0"/>
              <a:t>πρότεινε ότι τα προγράμματα πρέπει να εγκαταλείπουν την αναζήτηση νωρίτερα εφαρμόζοντας μια </a:t>
            </a:r>
            <a:r>
              <a:rPr lang="el-GR" b="1" dirty="0"/>
              <a:t>συνάρτηση αξιολόγησης (</a:t>
            </a:r>
            <a:r>
              <a:rPr lang="en-US" b="1" dirty="0"/>
              <a:t>evaluation function)</a:t>
            </a:r>
            <a:r>
              <a:rPr lang="el-GR" dirty="0"/>
              <a:t> στις καταστάσεις αναζήτησης.</a:t>
            </a:r>
          </a:p>
          <a:p>
            <a:r>
              <a:rPr lang="el-GR" dirty="0"/>
              <a:t>Έτσι ο αλγόριθμος </a:t>
            </a:r>
            <a:r>
              <a:rPr lang="en-US" dirty="0" err="1"/>
              <a:t>minimax</a:t>
            </a:r>
            <a:r>
              <a:rPr lang="en-US" dirty="0"/>
              <a:t> </a:t>
            </a:r>
            <a:r>
              <a:rPr lang="el-GR" dirty="0"/>
              <a:t>ή άλφα-βήτα μετατρέπεται ως εξής: η συνάρτηση χρησιμότητας αντικαθίσταται από μια </a:t>
            </a:r>
            <a:r>
              <a:rPr lang="el-GR" b="1" dirty="0"/>
              <a:t>συνάρτηση αξιολόγησης </a:t>
            </a:r>
            <a:r>
              <a:rPr lang="en-US" b="1" cap="small" dirty="0" err="1"/>
              <a:t>Eval</a:t>
            </a:r>
            <a:r>
              <a:rPr lang="en-US" b="1" dirty="0"/>
              <a:t> </a:t>
            </a:r>
            <a:r>
              <a:rPr lang="el-GR" dirty="0"/>
              <a:t>η οποία δίνει μια εκτίμηση της χρησιμότητας της κατάστασης, και ο έλεγχος τερματισμού αντικαθίσταται από ένα </a:t>
            </a:r>
            <a:r>
              <a:rPr lang="el-GR" b="1" dirty="0"/>
              <a:t>έλεγχο αποκοπής (</a:t>
            </a:r>
            <a:r>
              <a:rPr lang="en-US" b="1" dirty="0"/>
              <a:t>cut-off test)</a:t>
            </a:r>
            <a:r>
              <a:rPr lang="en-US" dirty="0"/>
              <a:t> </a:t>
            </a:r>
            <a:r>
              <a:rPr lang="el-GR" dirty="0"/>
              <a:t>ο </a:t>
            </a:r>
            <a:r>
              <a:rPr lang="en-US" dirty="0" err="1"/>
              <a:t>o</a:t>
            </a:r>
            <a:r>
              <a:rPr lang="el-GR" dirty="0"/>
              <a:t>ποίος αποφασίζει πότε θα εφαρμόζεται η </a:t>
            </a:r>
            <a:r>
              <a:rPr lang="en-US" cap="small" dirty="0" err="1"/>
              <a:t>Eval</a:t>
            </a:r>
            <a:r>
              <a:rPr lang="en-US" dirty="0"/>
              <a:t>.</a:t>
            </a:r>
          </a:p>
          <a:p>
            <a:endParaRPr lang="en-US" dirty="0"/>
          </a:p>
        </p:txBody>
      </p:sp>
      <p:sp>
        <p:nvSpPr>
          <p:cNvPr id="4" name="Footer Placeholder 3"/>
          <p:cNvSpPr>
            <a:spLocks noGrp="1"/>
          </p:cNvSpPr>
          <p:nvPr>
            <p:ph type="ftr" sz="quarter" idx="11"/>
          </p:nvPr>
        </p:nvSpPr>
        <p:spPr/>
        <p:txBody>
          <a:bodyPr/>
          <a:lstStyle/>
          <a:p>
            <a:r>
              <a:rPr lang="el-GR"/>
              <a:t>Τεχνητή Νοημοσύνη</a:t>
            </a:r>
            <a:endParaRPr lang="en-US"/>
          </a:p>
        </p:txBody>
      </p:sp>
      <p:sp>
        <p:nvSpPr>
          <p:cNvPr id="5" name="Slide Number Placeholder 4"/>
          <p:cNvSpPr>
            <a:spLocks noGrp="1"/>
          </p:cNvSpPr>
          <p:nvPr>
            <p:ph type="sldNum" sz="quarter" idx="12"/>
          </p:nvPr>
        </p:nvSpPr>
        <p:spPr/>
        <p:txBody>
          <a:bodyPr/>
          <a:lstStyle/>
          <a:p>
            <a:fld id="{4A5FD5C5-F3F1-4CEE-AFB8-2E115A69CE90}" type="slidenum">
              <a:rPr lang="en-US" smtClean="0"/>
              <a:t>99</a:t>
            </a:fld>
            <a:endParaRPr lang="en-US"/>
          </a:p>
        </p:txBody>
      </p:sp>
    </p:spTree>
    <p:extLst>
      <p:ext uri="{BB962C8B-B14F-4D97-AF65-F5344CB8AC3E}">
        <p14:creationId xmlns:p14="http://schemas.microsoft.com/office/powerpoint/2010/main" val="4100586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25422</TotalTime>
  <Words>10448</Words>
  <Application>Microsoft Office PowerPoint</Application>
  <PresentationFormat>On-screen Show (4:3)</PresentationFormat>
  <Paragraphs>2178</Paragraphs>
  <Slides>165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165</vt:i4>
      </vt:variant>
    </vt:vector>
  </HeadingPairs>
  <TitlesOfParts>
    <vt:vector size="169" baseType="lpstr">
      <vt:lpstr>Arial</vt:lpstr>
      <vt:lpstr>Calibri</vt:lpstr>
      <vt:lpstr>Cambria Math</vt:lpstr>
      <vt:lpstr>Office Theme</vt:lpstr>
      <vt:lpstr>Αναζήτηση με Αντιπαλότητα</vt:lpstr>
      <vt:lpstr>Αναζήτηση με Αντιπαλότητα</vt:lpstr>
      <vt:lpstr> Θεωρία Παιγνίων</vt:lpstr>
      <vt:lpstr>Ορισμοί</vt:lpstr>
      <vt:lpstr>Ορισμοί</vt:lpstr>
      <vt:lpstr>Συναρτήσεις Χρησιμότητας </vt:lpstr>
      <vt:lpstr>Δένδρο Παιχνιδιού</vt:lpstr>
      <vt:lpstr>Το Δένδρο Παιχνιδιού για την Τρίλιζα</vt:lpstr>
      <vt:lpstr>Παρατηρήσεις</vt:lpstr>
      <vt:lpstr>Βέλτιστες Στρατηγικές</vt:lpstr>
      <vt:lpstr>Ένα Δένδρο Παιχνιδιού Δύο Στρώσεων</vt:lpstr>
      <vt:lpstr>Παρατηρήσεις</vt:lpstr>
      <vt:lpstr>Τιμές Minimax</vt:lpstr>
      <vt:lpstr>Τιμές Minimax</vt:lpstr>
      <vt:lpstr>Παράδειγμα</vt:lpstr>
      <vt:lpstr>Minimax Απόφαση</vt:lpstr>
      <vt:lpstr>Γιατί η Minimax Απόφαση είναι η Σωστή για τον ΜΑΧ;</vt:lpstr>
      <vt:lpstr>Παρατήρηση</vt:lpstr>
      <vt:lpstr>Ο Αλγόριθμος Minimax</vt:lpstr>
      <vt:lpstr>Ο Αλγόριθμος Minimax</vt:lpstr>
      <vt:lpstr>Σχόλια</vt:lpstr>
      <vt:lpstr>Υπολογιστική Πολυπλοκότητα</vt:lpstr>
      <vt:lpstr>Κλάδεμα Άλφα-Βήτα</vt:lpstr>
      <vt:lpstr>Παράδειγμα</vt:lpstr>
      <vt:lpstr>Σχόλια</vt:lpstr>
      <vt:lpstr>Σχόλια</vt:lpstr>
      <vt:lpstr>Σχόλια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Κλάδεμα Άλφα-Βήτα: Η Γενική Περίπτωση</vt:lpstr>
      <vt:lpstr>Η Γενική Περίπτωση για τον MIN</vt:lpstr>
      <vt:lpstr>Οι Παράμετροι α και β</vt:lpstr>
      <vt:lpstr>Ο Αλγόριθμος Αναζήτησης Άλφα-Βήτα</vt:lpstr>
      <vt:lpstr>Ο Αλγόριθμος Αναζήτησης Άλφα-Βήτα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Η Σειρά των Κινήσεων</vt:lpstr>
      <vt:lpstr>Παράδειγμα</vt:lpstr>
      <vt:lpstr>Παρατηρήσεις</vt:lpstr>
      <vt:lpstr>Παράδειγμα</vt:lpstr>
      <vt:lpstr>Εκτέλεση του Alpha-Beta-Search </vt:lpstr>
      <vt:lpstr>Εκτέλεση του Alpha-Beta-Search </vt:lpstr>
      <vt:lpstr>Εκτέλεση του Alpha-Beta-Search </vt:lpstr>
      <vt:lpstr>Εκτέλεση του Alpha-Beta-Search </vt:lpstr>
      <vt:lpstr>Εκτέλεση του Alpha-Beta-Search </vt:lpstr>
      <vt:lpstr>Εκτέλεση του Alpha-Beta-Search </vt:lpstr>
      <vt:lpstr>Εκτέλεση του Alpha-Beta-Search </vt:lpstr>
      <vt:lpstr>Συζήτηση</vt:lpstr>
      <vt:lpstr>Υπολογιστική Πολυπλοκότητα</vt:lpstr>
      <vt:lpstr>Δυναμική Διάταξη Κινήσεων</vt:lpstr>
      <vt:lpstr>Επαναλαμβανόμενες Καταστάσεις</vt:lpstr>
      <vt:lpstr>Ατελείς Αποφάσεις σε Πραγματικό Χρόνο</vt:lpstr>
      <vt:lpstr>Ατελείς Αποφάσεις σε Πραγματικό Χρόνο</vt:lpstr>
      <vt:lpstr>Ευρετικός Αλγόριθμος Minimax</vt:lpstr>
      <vt:lpstr>Συναρτήσεις Αξιολόγησης</vt:lpstr>
      <vt:lpstr>Πως Σχεδιάζουμε Συναρτήσεις Αξιολόγησης;</vt:lpstr>
      <vt:lpstr>Συναρτήσεις Αξιολόγησης</vt:lpstr>
      <vt:lpstr>Συναρτήσεις Αξιολόγησης</vt:lpstr>
      <vt:lpstr>Συναρτήσεις Αξιολόγησης</vt:lpstr>
      <vt:lpstr>Αποκοπή Αναζήτησης</vt:lpstr>
      <vt:lpstr>Αποκοπή Αναζήτησης</vt:lpstr>
      <vt:lpstr>Παράδειγμα</vt:lpstr>
      <vt:lpstr>Παράδειγμα </vt:lpstr>
      <vt:lpstr>Αναζήτηση Ηρεμίας</vt:lpstr>
      <vt:lpstr>Η Επίδραση του Ορίζοντα</vt:lpstr>
      <vt:lpstr>Παράδειγμα</vt:lpstr>
      <vt:lpstr>Παράδειγμα</vt:lpstr>
      <vt:lpstr>Παράδειγμα</vt:lpstr>
      <vt:lpstr>Πρώιμο Κλάδεμα</vt:lpstr>
      <vt:lpstr>Συζήτηση</vt:lpstr>
      <vt:lpstr>Χρήση Πινάκων με Κινήσεις</vt:lpstr>
      <vt:lpstr>Αναζήτηση Δένδρου Monte Carlo</vt:lpstr>
      <vt:lpstr>Προσομοιώσεις</vt:lpstr>
      <vt:lpstr>Πολιτικές Παιξίματος</vt:lpstr>
      <vt:lpstr>Αμιγής Αναζήτηση Monte Carlo</vt:lpstr>
      <vt:lpstr>Πολιτική Επιλογής</vt:lpstr>
      <vt:lpstr>Αναζήτηση Δένδρου Monte Carlo – Ο Αλγόριθμος</vt:lpstr>
      <vt:lpstr>Παράδειγμα</vt:lpstr>
      <vt:lpstr>Επιλογή</vt:lpstr>
      <vt:lpstr>Επέκταση</vt:lpstr>
      <vt:lpstr>Προσομοίωση</vt:lpstr>
      <vt:lpstr>Οπισθοδιάδοση</vt:lpstr>
      <vt:lpstr>Ο Αλγόριθμος</vt:lpstr>
      <vt:lpstr>Ο Αλγόριθμος</vt:lpstr>
      <vt:lpstr>Πολιτικές Επιλογής</vt:lpstr>
      <vt:lpstr>Χρονική Πολυπλοκότητα</vt:lpstr>
      <vt:lpstr>Σύγκριση</vt:lpstr>
      <vt:lpstr>Συνδυασμός</vt:lpstr>
      <vt:lpstr>Νέα Παιχνίδια</vt:lpstr>
      <vt:lpstr>Μειονεκτήματα</vt:lpstr>
      <vt:lpstr>Σκάκι</vt:lpstr>
      <vt:lpstr>Ενισχυτική Μάθηση</vt:lpstr>
      <vt:lpstr>Στοχαστικά Παιχνίδια</vt:lpstr>
      <vt:lpstr>Παράδειγμα</vt:lpstr>
      <vt:lpstr>Παράδειγμα</vt:lpstr>
      <vt:lpstr>Δένδρα Παιχνιδιού για Στοχαστικά Παιχνίδια</vt:lpstr>
      <vt:lpstr>Παράδειγμα Δένδρου Παιχνιδιού για το Τάβλι</vt:lpstr>
      <vt:lpstr>Expectiminimax Τιμές</vt:lpstr>
      <vt:lpstr>Expectiminimax Τιμές</vt:lpstr>
      <vt:lpstr>Συναρτήσεις Αξιολόγησης για Στοχαστικά Παιχνίδια</vt:lpstr>
      <vt:lpstr>Παράδειγμα</vt:lpstr>
      <vt:lpstr>Παράδειγμα</vt:lpstr>
      <vt:lpstr>Πολυπλοκότητα της Expectiminimax</vt:lpstr>
      <vt:lpstr>Άλλες Τεχνικές</vt:lpstr>
      <vt:lpstr>Αναζήτηση Expectimax</vt:lpstr>
      <vt:lpstr>Παράδειγμα</vt:lpstr>
      <vt:lpstr>Αναζήτηση Expectimax</vt:lpstr>
      <vt:lpstr>Παράδειγμα</vt:lpstr>
      <vt:lpstr>Expectimax Τιμές</vt:lpstr>
      <vt:lpstr>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Προηγμένα Προγράμματα Παιχνιδιών</vt:lpstr>
      <vt:lpstr>Μελέτη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Αναζήτηση με Αντιπαλότητα</dc:title>
  <dc:creator>koubarak</dc:creator>
  <cp:lastModifiedBy>Manolis Koubarakis</cp:lastModifiedBy>
  <cp:revision>294</cp:revision>
  <dcterms:created xsi:type="dcterms:W3CDTF">2016-07-04T11:06:24Z</dcterms:created>
  <dcterms:modified xsi:type="dcterms:W3CDTF">2022-11-16T07:02:40Z</dcterms:modified>
</cp:coreProperties>
</file>